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5"/>
  </p:notesMasterIdLst>
  <p:handoutMasterIdLst>
    <p:handoutMasterId r:id="rId26"/>
  </p:handoutMasterIdLst>
  <p:sldIdLst>
    <p:sldId id="1702" r:id="rId2"/>
    <p:sldId id="1730" r:id="rId3"/>
    <p:sldId id="1731" r:id="rId4"/>
    <p:sldId id="1733" r:id="rId5"/>
    <p:sldId id="1732" r:id="rId6"/>
    <p:sldId id="1734" r:id="rId7"/>
    <p:sldId id="1704" r:id="rId8"/>
    <p:sldId id="1722" r:id="rId9"/>
    <p:sldId id="1707" r:id="rId10"/>
    <p:sldId id="1735" r:id="rId11"/>
    <p:sldId id="1723" r:id="rId12"/>
    <p:sldId id="1711" r:id="rId13"/>
    <p:sldId id="1736" r:id="rId14"/>
    <p:sldId id="1714" r:id="rId15"/>
    <p:sldId id="1724" r:id="rId16"/>
    <p:sldId id="1737" r:id="rId17"/>
    <p:sldId id="1738" r:id="rId18"/>
    <p:sldId id="1720" r:id="rId19"/>
    <p:sldId id="1739" r:id="rId20"/>
    <p:sldId id="1740" r:id="rId21"/>
    <p:sldId id="1741" r:id="rId22"/>
    <p:sldId id="1746" r:id="rId23"/>
    <p:sldId id="1744" r:id="rId24"/>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BC5F"/>
    <a:srgbClr val="FFFFFF"/>
    <a:srgbClr val="EDB159"/>
    <a:srgbClr val="235787"/>
    <a:srgbClr val="26A9E0"/>
    <a:srgbClr val="2A9CA2"/>
    <a:srgbClr val="258A8F"/>
    <a:srgbClr val="2283CD"/>
    <a:srgbClr val="E71D3A"/>
    <a:srgbClr val="18BC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81585" autoAdjust="0"/>
  </p:normalViewPr>
  <p:slideViewPr>
    <p:cSldViewPr snapToGrid="0">
      <p:cViewPr varScale="1">
        <p:scale>
          <a:sx n="94" d="100"/>
          <a:sy n="94" d="100"/>
        </p:scale>
        <p:origin x="1170" y="78"/>
      </p:cViewPr>
      <p:guideLst/>
    </p:cSldViewPr>
  </p:slideViewPr>
  <p:notesTextViewPr>
    <p:cViewPr>
      <p:scale>
        <a:sx n="3" d="2"/>
        <a:sy n="3" d="2"/>
      </p:scale>
      <p:origin x="0" y="0"/>
    </p:cViewPr>
  </p:notesTextViewPr>
  <p:sorterViewPr>
    <p:cViewPr>
      <p:scale>
        <a:sx n="125" d="100"/>
        <a:sy n="125" d="100"/>
      </p:scale>
      <p:origin x="0" y="0"/>
    </p:cViewPr>
  </p:sorterViewPr>
  <p:notesViewPr>
    <p:cSldViewPr snapToGrid="0">
      <p:cViewPr varScale="1">
        <p:scale>
          <a:sx n="83" d="100"/>
          <a:sy n="83" d="100"/>
        </p:scale>
        <p:origin x="325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412390-B8B9-408E-834B-076FFEEE5C02}" type="datetimeFigureOut">
              <a:rPr lang="zh-CN" altLang="en-US" smtClean="0"/>
              <a:t>2022/8/31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A9A247-573E-4920-AA2D-5FF668F468C5}"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2022/8/31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3E767D53-2543-E847-9D7A-2713224CDE23}" type="slidenum">
              <a:rPr kumimoji="1" lang="zh-CN" altLang="en-US" smtClean="0"/>
              <a:t>1</a:t>
            </a:fld>
            <a:endParaRPr kumimoji="1" lang="zh-CN" altLang="en-US"/>
          </a:p>
        </p:txBody>
      </p:sp>
    </p:spTree>
    <p:extLst>
      <p:ext uri="{BB962C8B-B14F-4D97-AF65-F5344CB8AC3E}">
        <p14:creationId xmlns:p14="http://schemas.microsoft.com/office/powerpoint/2010/main" val="1584535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以自然语言处理（</a:t>
            </a:r>
            <a:r>
              <a:rPr lang="en-US" altLang="zh-CN" sz="1200" b="0" i="0" kern="1200" dirty="0" smtClean="0">
                <a:solidFill>
                  <a:schemeClr val="tx1"/>
                </a:solidFill>
                <a:effectLst/>
                <a:latin typeface="+mn-lt"/>
                <a:ea typeface="+mn-ea"/>
                <a:cs typeface="+mn-cs"/>
              </a:rPr>
              <a:t>NLP</a:t>
            </a:r>
            <a:r>
              <a:rPr lang="zh-CN" altLang="en-US" sz="1200" b="0" i="0" kern="1200" smtClean="0">
                <a:solidFill>
                  <a:schemeClr val="tx1"/>
                </a:solidFill>
                <a:effectLst/>
                <a:latin typeface="+mn-lt"/>
                <a:ea typeface="+mn-ea"/>
                <a:cs typeface="+mn-cs"/>
              </a:rPr>
              <a:t>）为例，其演化过程如上图所示，</a:t>
            </a:r>
            <a:r>
              <a:rPr lang="en-US" altLang="zh-CN" sz="1200" b="0" i="0" kern="1200" dirty="0" err="1" smtClean="0">
                <a:solidFill>
                  <a:schemeClr val="tx1"/>
                </a:solidFill>
                <a:effectLst/>
                <a:latin typeface="+mn-lt"/>
                <a:ea typeface="+mn-ea"/>
                <a:cs typeface="+mn-cs"/>
              </a:rPr>
              <a:t>OpenAI</a:t>
            </a:r>
            <a:r>
              <a:rPr lang="zh-CN" altLang="en-US" sz="1200" b="0" i="0" kern="1200" smtClean="0">
                <a:solidFill>
                  <a:schemeClr val="tx1"/>
                </a:solidFill>
                <a:effectLst/>
                <a:latin typeface="+mn-lt"/>
                <a:ea typeface="+mn-ea"/>
                <a:cs typeface="+mn-cs"/>
              </a:rPr>
              <a:t>在</a:t>
            </a:r>
            <a:r>
              <a:rPr lang="en-US" altLang="zh-CN" sz="1200" b="0" i="0" kern="1200" smtClean="0">
                <a:solidFill>
                  <a:schemeClr val="tx1"/>
                </a:solidFill>
                <a:effectLst/>
                <a:latin typeface="+mn-lt"/>
                <a:ea typeface="+mn-ea"/>
                <a:cs typeface="+mn-cs"/>
              </a:rPr>
              <a:t>2018</a:t>
            </a:r>
            <a:r>
              <a:rPr lang="zh-CN" altLang="en-US" sz="1200" b="0" i="0" kern="1200" smtClean="0">
                <a:solidFill>
                  <a:schemeClr val="tx1"/>
                </a:solidFill>
                <a:effectLst/>
                <a:latin typeface="+mn-lt"/>
                <a:ea typeface="+mn-ea"/>
                <a:cs typeface="+mn-cs"/>
              </a:rPr>
              <a:t>年发布第一代</a:t>
            </a:r>
            <a:r>
              <a:rPr lang="en-US" altLang="zh-CN" sz="1200" b="1" i="0" kern="1200" smtClean="0">
                <a:solidFill>
                  <a:schemeClr val="tx1"/>
                </a:solidFill>
                <a:effectLst/>
                <a:latin typeface="+mn-lt"/>
                <a:ea typeface="+mn-ea"/>
                <a:cs typeface="+mn-cs"/>
              </a:rPr>
              <a:t>GPT</a:t>
            </a:r>
            <a:r>
              <a:rPr lang="zh-CN" altLang="en-US" sz="1200" b="1" i="0" kern="1200" smtClean="0">
                <a:solidFill>
                  <a:schemeClr val="tx1"/>
                </a:solidFill>
                <a:effectLst/>
                <a:latin typeface="+mn-lt"/>
                <a:ea typeface="+mn-ea"/>
                <a:cs typeface="+mn-cs"/>
              </a:rPr>
              <a:t>模型</a:t>
            </a:r>
            <a:r>
              <a:rPr lang="zh-CN" altLang="en-US" sz="1200" b="0" i="0" kern="1200" smtClean="0">
                <a:solidFill>
                  <a:schemeClr val="tx1"/>
                </a:solidFill>
                <a:effectLst/>
                <a:latin typeface="+mn-lt"/>
                <a:ea typeface="+mn-ea"/>
                <a:cs typeface="+mn-cs"/>
              </a:rPr>
              <a:t>，短短几年时间“大模型”已经初具规模。这里的“大”有两层含义：模型训练使用的数据量大，模型蕴含的参数规模大。中国在这方面也有出色的工作，</a:t>
            </a:r>
            <a:r>
              <a:rPr lang="en-US" altLang="zh-CN" sz="1200" b="0" i="0" kern="1200" smtClean="0">
                <a:solidFill>
                  <a:schemeClr val="tx1"/>
                </a:solidFill>
                <a:effectLst/>
                <a:latin typeface="+mn-lt"/>
                <a:ea typeface="+mn-ea"/>
                <a:cs typeface="+mn-cs"/>
              </a:rPr>
              <a:t>2021</a:t>
            </a:r>
            <a:r>
              <a:rPr lang="zh-CN" altLang="en-US" sz="1200" b="0" i="0" kern="1200" smtClean="0">
                <a:solidFill>
                  <a:schemeClr val="tx1"/>
                </a:solidFill>
                <a:effectLst/>
                <a:latin typeface="+mn-lt"/>
                <a:ea typeface="+mn-ea"/>
                <a:cs typeface="+mn-cs"/>
              </a:rPr>
              <a:t>年的</a:t>
            </a:r>
            <a:r>
              <a:rPr lang="zh-CN" altLang="en-US" sz="1200" b="1" i="0" kern="1200" smtClean="0">
                <a:solidFill>
                  <a:schemeClr val="tx1"/>
                </a:solidFill>
                <a:effectLst/>
                <a:latin typeface="+mn-lt"/>
                <a:ea typeface="+mn-ea"/>
                <a:cs typeface="+mn-cs"/>
              </a:rPr>
              <a:t>悟道</a:t>
            </a:r>
            <a:r>
              <a:rPr lang="en-US" altLang="zh-CN" sz="1200" b="1" i="0" kern="1200" smtClean="0">
                <a:solidFill>
                  <a:schemeClr val="tx1"/>
                </a:solidFill>
                <a:effectLst/>
                <a:latin typeface="+mn-lt"/>
                <a:ea typeface="+mn-ea"/>
                <a:cs typeface="+mn-cs"/>
              </a:rPr>
              <a:t>2.0</a:t>
            </a:r>
            <a:r>
              <a:rPr lang="zh-CN" altLang="en-US" sz="1200" b="0" i="0" kern="1200" smtClean="0">
                <a:solidFill>
                  <a:schemeClr val="tx1"/>
                </a:solidFill>
                <a:effectLst/>
                <a:latin typeface="+mn-lt"/>
                <a:ea typeface="+mn-ea"/>
                <a:cs typeface="+mn-cs"/>
              </a:rPr>
              <a:t>更是达到了万亿参数规模。</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2235815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3206407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2286213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3324680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57073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410213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1838380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9983" name="组合 9982"/>
          <p:cNvGrpSpPr/>
          <p:nvPr userDrawn="1"/>
        </p:nvGrpSpPr>
        <p:grpSpPr>
          <a:xfrm>
            <a:off x="1" y="-453"/>
            <a:ext cx="12192000" cy="6858453"/>
            <a:chOff x="1" y="-453"/>
            <a:chExt cx="12192000" cy="6858453"/>
          </a:xfrm>
        </p:grpSpPr>
        <p:sp>
          <p:nvSpPr>
            <p:cNvPr id="9838" name="Rectangle 67"/>
            <p:cNvSpPr>
              <a:spLocks noChangeArrowheads="1"/>
            </p:cNvSpPr>
            <p:nvPr userDrawn="1"/>
          </p:nvSpPr>
          <p:spPr bwMode="auto">
            <a:xfrm>
              <a:off x="1" y="5922680"/>
              <a:ext cx="12192000" cy="9353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3" name="任意多边形: 形状 222"/>
            <p:cNvSpPr/>
            <p:nvPr userDrawn="1"/>
          </p:nvSpPr>
          <p:spPr bwMode="auto">
            <a:xfrm>
              <a:off x="4930028" y="5929408"/>
              <a:ext cx="1281644" cy="928592"/>
            </a:xfrm>
            <a:custGeom>
              <a:avLst/>
              <a:gdLst>
                <a:gd name="connsiteX0" fmla="*/ 951375 w 1281644"/>
                <a:gd name="connsiteY0" fmla="*/ 0 h 928592"/>
                <a:gd name="connsiteX1" fmla="*/ 1281644 w 1281644"/>
                <a:gd name="connsiteY1" fmla="*/ 0 h 928592"/>
                <a:gd name="connsiteX2" fmla="*/ 892255 w 1281644"/>
                <a:gd name="connsiteY2" fmla="*/ 928592 h 928592"/>
                <a:gd name="connsiteX3" fmla="*/ 0 w 1281644"/>
                <a:gd name="connsiteY3" fmla="*/ 928592 h 928592"/>
              </a:gdLst>
              <a:ahLst/>
              <a:cxnLst>
                <a:cxn ang="0">
                  <a:pos x="connsiteX0" y="connsiteY0"/>
                </a:cxn>
                <a:cxn ang="0">
                  <a:pos x="connsiteX1" y="connsiteY1"/>
                </a:cxn>
                <a:cxn ang="0">
                  <a:pos x="connsiteX2" y="connsiteY2"/>
                </a:cxn>
                <a:cxn ang="0">
                  <a:pos x="connsiteX3" y="connsiteY3"/>
                </a:cxn>
              </a:cxnLst>
              <a:rect l="l" t="t" r="r" b="b"/>
              <a:pathLst>
                <a:path w="1281644" h="928592">
                  <a:moveTo>
                    <a:pt x="951375" y="0"/>
                  </a:moveTo>
                  <a:lnTo>
                    <a:pt x="1281644" y="0"/>
                  </a:lnTo>
                  <a:lnTo>
                    <a:pt x="892255" y="928592"/>
                  </a:lnTo>
                  <a:lnTo>
                    <a:pt x="0" y="928592"/>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9840" name="Freeform 69"/>
            <p:cNvSpPr/>
            <p:nvPr userDrawn="1"/>
          </p:nvSpPr>
          <p:spPr bwMode="auto">
            <a:xfrm>
              <a:off x="6847555" y="5922680"/>
              <a:ext cx="2124657" cy="935320"/>
            </a:xfrm>
            <a:custGeom>
              <a:avLst/>
              <a:gdLst>
                <a:gd name="T0" fmla="*/ 609 w 1263"/>
                <a:gd name="T1" fmla="*/ 6 h 556"/>
                <a:gd name="T2" fmla="*/ 0 w 1263"/>
                <a:gd name="T3" fmla="*/ 556 h 556"/>
                <a:gd name="T4" fmla="*/ 935 w 1263"/>
                <a:gd name="T5" fmla="*/ 556 h 556"/>
                <a:gd name="T6" fmla="*/ 1263 w 1263"/>
                <a:gd name="T7" fmla="*/ 25 h 556"/>
                <a:gd name="T8" fmla="*/ 1124 w 1263"/>
                <a:gd name="T9" fmla="*/ 0 h 556"/>
                <a:gd name="T10" fmla="*/ 1008 w 1263"/>
                <a:gd name="T11" fmla="*/ 155 h 556"/>
                <a:gd name="T12" fmla="*/ 987 w 1263"/>
                <a:gd name="T13" fmla="*/ 2 h 556"/>
                <a:gd name="T14" fmla="*/ 756 w 1263"/>
                <a:gd name="T15" fmla="*/ 16 h 556"/>
                <a:gd name="T16" fmla="*/ 602 w 1263"/>
                <a:gd name="T17" fmla="*/ 172 h 556"/>
                <a:gd name="T18" fmla="*/ 658 w 1263"/>
                <a:gd name="T19" fmla="*/ 4 h 556"/>
                <a:gd name="T20" fmla="*/ 609 w 1263"/>
                <a:gd name="T21" fmla="*/ 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3" h="556">
                  <a:moveTo>
                    <a:pt x="609" y="6"/>
                  </a:moveTo>
                  <a:lnTo>
                    <a:pt x="0" y="556"/>
                  </a:lnTo>
                  <a:lnTo>
                    <a:pt x="935" y="556"/>
                  </a:lnTo>
                  <a:lnTo>
                    <a:pt x="1263" y="25"/>
                  </a:lnTo>
                  <a:lnTo>
                    <a:pt x="1124" y="0"/>
                  </a:lnTo>
                  <a:lnTo>
                    <a:pt x="1008" y="155"/>
                  </a:lnTo>
                  <a:lnTo>
                    <a:pt x="987" y="2"/>
                  </a:lnTo>
                  <a:lnTo>
                    <a:pt x="756" y="16"/>
                  </a:lnTo>
                  <a:lnTo>
                    <a:pt x="602" y="172"/>
                  </a:lnTo>
                  <a:lnTo>
                    <a:pt x="658" y="4"/>
                  </a:lnTo>
                  <a:lnTo>
                    <a:pt x="609" y="6"/>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1" name="Freeform 70"/>
            <p:cNvSpPr/>
            <p:nvPr userDrawn="1"/>
          </p:nvSpPr>
          <p:spPr bwMode="auto">
            <a:xfrm>
              <a:off x="8615578" y="5919316"/>
              <a:ext cx="1140552" cy="938684"/>
            </a:xfrm>
            <a:custGeom>
              <a:avLst/>
              <a:gdLst>
                <a:gd name="T0" fmla="*/ 678 w 678"/>
                <a:gd name="T1" fmla="*/ 6 h 558"/>
                <a:gd name="T2" fmla="*/ 553 w 678"/>
                <a:gd name="T3" fmla="*/ 558 h 558"/>
                <a:gd name="T4" fmla="*/ 0 w 678"/>
                <a:gd name="T5" fmla="*/ 558 h 558"/>
                <a:gd name="T6" fmla="*/ 297 w 678"/>
                <a:gd name="T7" fmla="*/ 31 h 558"/>
                <a:gd name="T8" fmla="*/ 434 w 678"/>
                <a:gd name="T9" fmla="*/ 0 h 558"/>
                <a:gd name="T10" fmla="*/ 316 w 678"/>
                <a:gd name="T11" fmla="*/ 438 h 558"/>
                <a:gd name="T12" fmla="*/ 567 w 678"/>
                <a:gd name="T13" fmla="*/ 39 h 558"/>
                <a:gd name="T14" fmla="*/ 678 w 678"/>
                <a:gd name="T15" fmla="*/ 6 h 5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558">
                  <a:moveTo>
                    <a:pt x="678" y="6"/>
                  </a:moveTo>
                  <a:lnTo>
                    <a:pt x="553" y="558"/>
                  </a:lnTo>
                  <a:lnTo>
                    <a:pt x="0" y="558"/>
                  </a:lnTo>
                  <a:lnTo>
                    <a:pt x="297" y="31"/>
                  </a:lnTo>
                  <a:lnTo>
                    <a:pt x="434" y="0"/>
                  </a:lnTo>
                  <a:lnTo>
                    <a:pt x="316" y="438"/>
                  </a:lnTo>
                  <a:lnTo>
                    <a:pt x="567" y="39"/>
                  </a:lnTo>
                  <a:lnTo>
                    <a:pt x="678" y="6"/>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2" name="Freeform 71"/>
            <p:cNvSpPr/>
            <p:nvPr userDrawn="1"/>
          </p:nvSpPr>
          <p:spPr bwMode="auto">
            <a:xfrm>
              <a:off x="9685477" y="5904175"/>
              <a:ext cx="765415" cy="953825"/>
            </a:xfrm>
            <a:custGeom>
              <a:avLst/>
              <a:gdLst>
                <a:gd name="T0" fmla="*/ 108 w 455"/>
                <a:gd name="T1" fmla="*/ 0 h 567"/>
                <a:gd name="T2" fmla="*/ 0 w 455"/>
                <a:gd name="T3" fmla="*/ 567 h 567"/>
                <a:gd name="T4" fmla="*/ 455 w 455"/>
                <a:gd name="T5" fmla="*/ 567 h 567"/>
                <a:gd name="T6" fmla="*/ 401 w 455"/>
                <a:gd name="T7" fmla="*/ 56 h 567"/>
                <a:gd name="T8" fmla="*/ 297 w 455"/>
                <a:gd name="T9" fmla="*/ 11 h 567"/>
                <a:gd name="T10" fmla="*/ 281 w 455"/>
                <a:gd name="T11" fmla="*/ 455 h 567"/>
                <a:gd name="T12" fmla="*/ 193 w 455"/>
                <a:gd name="T13" fmla="*/ 54 h 567"/>
                <a:gd name="T14" fmla="*/ 108 w 455"/>
                <a:gd name="T15" fmla="*/ 0 h 5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5" h="567">
                  <a:moveTo>
                    <a:pt x="108" y="0"/>
                  </a:moveTo>
                  <a:lnTo>
                    <a:pt x="0" y="567"/>
                  </a:lnTo>
                  <a:lnTo>
                    <a:pt x="455" y="567"/>
                  </a:lnTo>
                  <a:lnTo>
                    <a:pt x="401" y="56"/>
                  </a:lnTo>
                  <a:lnTo>
                    <a:pt x="297" y="11"/>
                  </a:lnTo>
                  <a:lnTo>
                    <a:pt x="281" y="455"/>
                  </a:lnTo>
                  <a:lnTo>
                    <a:pt x="193" y="54"/>
                  </a:lnTo>
                  <a:lnTo>
                    <a:pt x="108" y="0"/>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3" name="Freeform 72"/>
            <p:cNvSpPr/>
            <p:nvPr userDrawn="1"/>
          </p:nvSpPr>
          <p:spPr bwMode="auto">
            <a:xfrm>
              <a:off x="10482854" y="5926044"/>
              <a:ext cx="928591" cy="931956"/>
            </a:xfrm>
            <a:custGeom>
              <a:avLst/>
              <a:gdLst>
                <a:gd name="T0" fmla="*/ 0 w 552"/>
                <a:gd name="T1" fmla="*/ 39 h 554"/>
                <a:gd name="T2" fmla="*/ 52 w 552"/>
                <a:gd name="T3" fmla="*/ 554 h 554"/>
                <a:gd name="T4" fmla="*/ 552 w 552"/>
                <a:gd name="T5" fmla="*/ 554 h 554"/>
                <a:gd name="T6" fmla="*/ 355 w 552"/>
                <a:gd name="T7" fmla="*/ 33 h 554"/>
                <a:gd name="T8" fmla="*/ 255 w 552"/>
                <a:gd name="T9" fmla="*/ 0 h 554"/>
                <a:gd name="T10" fmla="*/ 257 w 552"/>
                <a:gd name="T11" fmla="*/ 492 h 554"/>
                <a:gd name="T12" fmla="*/ 75 w 552"/>
                <a:gd name="T13" fmla="*/ 0 h 554"/>
                <a:gd name="T14" fmla="*/ 0 w 552"/>
                <a:gd name="T15" fmla="*/ 39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554">
                  <a:moveTo>
                    <a:pt x="0" y="39"/>
                  </a:moveTo>
                  <a:lnTo>
                    <a:pt x="52" y="554"/>
                  </a:lnTo>
                  <a:lnTo>
                    <a:pt x="552" y="554"/>
                  </a:lnTo>
                  <a:lnTo>
                    <a:pt x="355" y="33"/>
                  </a:lnTo>
                  <a:lnTo>
                    <a:pt x="255" y="0"/>
                  </a:lnTo>
                  <a:lnTo>
                    <a:pt x="257" y="492"/>
                  </a:lnTo>
                  <a:lnTo>
                    <a:pt x="75" y="0"/>
                  </a:lnTo>
                  <a:lnTo>
                    <a:pt x="0" y="39"/>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4" name="Freeform 73"/>
            <p:cNvSpPr/>
            <p:nvPr userDrawn="1"/>
          </p:nvSpPr>
          <p:spPr bwMode="auto">
            <a:xfrm>
              <a:off x="11359296" y="5922680"/>
              <a:ext cx="832705" cy="935320"/>
            </a:xfrm>
            <a:custGeom>
              <a:avLst/>
              <a:gdLst>
                <a:gd name="T0" fmla="*/ 0 w 495"/>
                <a:gd name="T1" fmla="*/ 0 h 556"/>
                <a:gd name="T2" fmla="*/ 214 w 495"/>
                <a:gd name="T3" fmla="*/ 556 h 556"/>
                <a:gd name="T4" fmla="*/ 495 w 495"/>
                <a:gd name="T5" fmla="*/ 556 h 556"/>
                <a:gd name="T6" fmla="*/ 495 w 495"/>
                <a:gd name="T7" fmla="*/ 228 h 556"/>
                <a:gd name="T8" fmla="*/ 445 w 495"/>
                <a:gd name="T9" fmla="*/ 10 h 556"/>
                <a:gd name="T10" fmla="*/ 343 w 495"/>
                <a:gd name="T11" fmla="*/ 4 h 556"/>
                <a:gd name="T12" fmla="*/ 403 w 495"/>
                <a:gd name="T13" fmla="*/ 321 h 556"/>
                <a:gd name="T14" fmla="*/ 343 w 495"/>
                <a:gd name="T15" fmla="*/ 473 h 556"/>
                <a:gd name="T16" fmla="*/ 88 w 495"/>
                <a:gd name="T17" fmla="*/ 4 h 556"/>
                <a:gd name="T18" fmla="*/ 0 w 495"/>
                <a:gd name="T19" fmla="*/ 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5" h="556">
                  <a:moveTo>
                    <a:pt x="0" y="0"/>
                  </a:moveTo>
                  <a:lnTo>
                    <a:pt x="214" y="556"/>
                  </a:lnTo>
                  <a:lnTo>
                    <a:pt x="495" y="556"/>
                  </a:lnTo>
                  <a:lnTo>
                    <a:pt x="495" y="228"/>
                  </a:lnTo>
                  <a:lnTo>
                    <a:pt x="445" y="10"/>
                  </a:lnTo>
                  <a:lnTo>
                    <a:pt x="343" y="4"/>
                  </a:lnTo>
                  <a:lnTo>
                    <a:pt x="403" y="321"/>
                  </a:lnTo>
                  <a:lnTo>
                    <a:pt x="343" y="473"/>
                  </a:lnTo>
                  <a:lnTo>
                    <a:pt x="88" y="4"/>
                  </a:lnTo>
                  <a:lnTo>
                    <a:pt x="0" y="0"/>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5" name="Freeform 74"/>
            <p:cNvSpPr/>
            <p:nvPr userDrawn="1"/>
          </p:nvSpPr>
          <p:spPr bwMode="auto">
            <a:xfrm>
              <a:off x="9059687" y="4403626"/>
              <a:ext cx="674575" cy="684668"/>
            </a:xfrm>
            <a:custGeom>
              <a:avLst/>
              <a:gdLst>
                <a:gd name="T0" fmla="*/ 62 w 193"/>
                <a:gd name="T1" fmla="*/ 46 h 196"/>
                <a:gd name="T2" fmla="*/ 142 w 193"/>
                <a:gd name="T3" fmla="*/ 10 h 196"/>
                <a:gd name="T4" fmla="*/ 193 w 193"/>
                <a:gd name="T5" fmla="*/ 152 h 196"/>
                <a:gd name="T6" fmla="*/ 154 w 193"/>
                <a:gd name="T7" fmla="*/ 176 h 196"/>
                <a:gd name="T8" fmla="*/ 119 w 193"/>
                <a:gd name="T9" fmla="*/ 172 h 196"/>
                <a:gd name="T10" fmla="*/ 70 w 193"/>
                <a:gd name="T11" fmla="*/ 95 h 196"/>
                <a:gd name="T12" fmla="*/ 60 w 193"/>
                <a:gd name="T13" fmla="*/ 152 h 196"/>
                <a:gd name="T14" fmla="*/ 15 w 193"/>
                <a:gd name="T15" fmla="*/ 196 h 196"/>
                <a:gd name="T16" fmla="*/ 0 w 193"/>
                <a:gd name="T17" fmla="*/ 192 h 196"/>
                <a:gd name="T18" fmla="*/ 38 w 193"/>
                <a:gd name="T19" fmla="*/ 135 h 196"/>
                <a:gd name="T20" fmla="*/ 62 w 193"/>
                <a:gd name="T21" fmla="*/ 4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96">
                  <a:moveTo>
                    <a:pt x="62" y="46"/>
                  </a:moveTo>
                  <a:cubicBezTo>
                    <a:pt x="62" y="46"/>
                    <a:pt x="122" y="0"/>
                    <a:pt x="142" y="10"/>
                  </a:cubicBezTo>
                  <a:cubicBezTo>
                    <a:pt x="162" y="21"/>
                    <a:pt x="192" y="108"/>
                    <a:pt x="193" y="152"/>
                  </a:cubicBezTo>
                  <a:cubicBezTo>
                    <a:pt x="154" y="176"/>
                    <a:pt x="154" y="176"/>
                    <a:pt x="154" y="176"/>
                  </a:cubicBezTo>
                  <a:cubicBezTo>
                    <a:pt x="119" y="172"/>
                    <a:pt x="119" y="172"/>
                    <a:pt x="119" y="172"/>
                  </a:cubicBezTo>
                  <a:cubicBezTo>
                    <a:pt x="119" y="172"/>
                    <a:pt x="92" y="113"/>
                    <a:pt x="70" y="95"/>
                  </a:cubicBezTo>
                  <a:cubicBezTo>
                    <a:pt x="60" y="152"/>
                    <a:pt x="60" y="152"/>
                    <a:pt x="60" y="152"/>
                  </a:cubicBezTo>
                  <a:cubicBezTo>
                    <a:pt x="15" y="196"/>
                    <a:pt x="15" y="196"/>
                    <a:pt x="15" y="196"/>
                  </a:cubicBezTo>
                  <a:cubicBezTo>
                    <a:pt x="0" y="192"/>
                    <a:pt x="0" y="192"/>
                    <a:pt x="0" y="192"/>
                  </a:cubicBezTo>
                  <a:cubicBezTo>
                    <a:pt x="38" y="135"/>
                    <a:pt x="38" y="135"/>
                    <a:pt x="38" y="135"/>
                  </a:cubicBezTo>
                  <a:cubicBezTo>
                    <a:pt x="38" y="135"/>
                    <a:pt x="39" y="63"/>
                    <a:pt x="62" y="46"/>
                  </a:cubicBez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6" name="Freeform 75"/>
            <p:cNvSpPr/>
            <p:nvPr userDrawn="1"/>
          </p:nvSpPr>
          <p:spPr bwMode="auto">
            <a:xfrm>
              <a:off x="9276695" y="4410355"/>
              <a:ext cx="132897" cy="181681"/>
            </a:xfrm>
            <a:custGeom>
              <a:avLst/>
              <a:gdLst>
                <a:gd name="T0" fmla="*/ 37 w 79"/>
                <a:gd name="T1" fmla="*/ 0 h 108"/>
                <a:gd name="T2" fmla="*/ 79 w 79"/>
                <a:gd name="T3" fmla="*/ 46 h 108"/>
                <a:gd name="T4" fmla="*/ 58 w 79"/>
                <a:gd name="T5" fmla="*/ 108 h 108"/>
                <a:gd name="T6" fmla="*/ 0 w 79"/>
                <a:gd name="T7" fmla="*/ 81 h 108"/>
                <a:gd name="T8" fmla="*/ 37 w 79"/>
                <a:gd name="T9" fmla="*/ 0 h 108"/>
              </a:gdLst>
              <a:ahLst/>
              <a:cxnLst>
                <a:cxn ang="0">
                  <a:pos x="T0" y="T1"/>
                </a:cxn>
                <a:cxn ang="0">
                  <a:pos x="T2" y="T3"/>
                </a:cxn>
                <a:cxn ang="0">
                  <a:pos x="T4" y="T5"/>
                </a:cxn>
                <a:cxn ang="0">
                  <a:pos x="T6" y="T7"/>
                </a:cxn>
                <a:cxn ang="0">
                  <a:pos x="T8" y="T9"/>
                </a:cxn>
              </a:cxnLst>
              <a:rect l="0" t="0" r="r" b="b"/>
              <a:pathLst>
                <a:path w="79" h="108">
                  <a:moveTo>
                    <a:pt x="37" y="0"/>
                  </a:moveTo>
                  <a:lnTo>
                    <a:pt x="79" y="46"/>
                  </a:lnTo>
                  <a:lnTo>
                    <a:pt x="58" y="108"/>
                  </a:lnTo>
                  <a:lnTo>
                    <a:pt x="0" y="81"/>
                  </a:lnTo>
                  <a:lnTo>
                    <a:pt x="37" y="0"/>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7" name="Freeform 76"/>
            <p:cNvSpPr/>
            <p:nvPr userDrawn="1"/>
          </p:nvSpPr>
          <p:spPr bwMode="auto">
            <a:xfrm>
              <a:off x="9335573" y="4585306"/>
              <a:ext cx="109345" cy="425605"/>
            </a:xfrm>
            <a:custGeom>
              <a:avLst/>
              <a:gdLst>
                <a:gd name="T0" fmla="*/ 36 w 65"/>
                <a:gd name="T1" fmla="*/ 0 h 253"/>
                <a:gd name="T2" fmla="*/ 25 w 65"/>
                <a:gd name="T3" fmla="*/ 38 h 253"/>
                <a:gd name="T4" fmla="*/ 65 w 65"/>
                <a:gd name="T5" fmla="*/ 220 h 253"/>
                <a:gd name="T6" fmla="*/ 42 w 65"/>
                <a:gd name="T7" fmla="*/ 253 h 253"/>
                <a:gd name="T8" fmla="*/ 15 w 65"/>
                <a:gd name="T9" fmla="*/ 214 h 253"/>
                <a:gd name="T10" fmla="*/ 11 w 65"/>
                <a:gd name="T11" fmla="*/ 38 h 253"/>
                <a:gd name="T12" fmla="*/ 0 w 65"/>
                <a:gd name="T13" fmla="*/ 13 h 253"/>
                <a:gd name="T14" fmla="*/ 36 w 65"/>
                <a:gd name="T15" fmla="*/ 0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53">
                  <a:moveTo>
                    <a:pt x="36" y="0"/>
                  </a:moveTo>
                  <a:lnTo>
                    <a:pt x="25" y="38"/>
                  </a:lnTo>
                  <a:lnTo>
                    <a:pt x="65" y="220"/>
                  </a:lnTo>
                  <a:lnTo>
                    <a:pt x="42" y="253"/>
                  </a:lnTo>
                  <a:lnTo>
                    <a:pt x="15" y="214"/>
                  </a:lnTo>
                  <a:lnTo>
                    <a:pt x="11" y="38"/>
                  </a:lnTo>
                  <a:lnTo>
                    <a:pt x="0" y="13"/>
                  </a:lnTo>
                  <a:lnTo>
                    <a:pt x="36" y="0"/>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8" name="Freeform 77"/>
            <p:cNvSpPr/>
            <p:nvPr userDrawn="1"/>
          </p:nvSpPr>
          <p:spPr bwMode="auto">
            <a:xfrm>
              <a:off x="9290153" y="4452411"/>
              <a:ext cx="158130" cy="188410"/>
            </a:xfrm>
            <a:custGeom>
              <a:avLst/>
              <a:gdLst>
                <a:gd name="T0" fmla="*/ 46 w 94"/>
                <a:gd name="T1" fmla="*/ 85 h 112"/>
                <a:gd name="T2" fmla="*/ 73 w 94"/>
                <a:gd name="T3" fmla="*/ 98 h 112"/>
                <a:gd name="T4" fmla="*/ 94 w 94"/>
                <a:gd name="T5" fmla="*/ 5 h 112"/>
                <a:gd name="T6" fmla="*/ 56 w 94"/>
                <a:gd name="T7" fmla="*/ 0 h 112"/>
                <a:gd name="T8" fmla="*/ 44 w 94"/>
                <a:gd name="T9" fmla="*/ 79 h 112"/>
                <a:gd name="T10" fmla="*/ 0 w 94"/>
                <a:gd name="T11" fmla="*/ 44 h 112"/>
                <a:gd name="T12" fmla="*/ 23 w 94"/>
                <a:gd name="T13" fmla="*/ 112 h 112"/>
                <a:gd name="T14" fmla="*/ 46 w 94"/>
                <a:gd name="T15" fmla="*/ 85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12">
                  <a:moveTo>
                    <a:pt x="46" y="85"/>
                  </a:moveTo>
                  <a:lnTo>
                    <a:pt x="73" y="98"/>
                  </a:lnTo>
                  <a:lnTo>
                    <a:pt x="94" y="5"/>
                  </a:lnTo>
                  <a:lnTo>
                    <a:pt x="56" y="0"/>
                  </a:lnTo>
                  <a:lnTo>
                    <a:pt x="44" y="79"/>
                  </a:lnTo>
                  <a:lnTo>
                    <a:pt x="0" y="44"/>
                  </a:lnTo>
                  <a:lnTo>
                    <a:pt x="23" y="112"/>
                  </a:lnTo>
                  <a:lnTo>
                    <a:pt x="46" y="8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9" name="Freeform 78"/>
            <p:cNvSpPr/>
            <p:nvPr userDrawn="1"/>
          </p:nvSpPr>
          <p:spPr bwMode="auto">
            <a:xfrm>
              <a:off x="9160621" y="4299327"/>
              <a:ext cx="235512" cy="296073"/>
            </a:xfrm>
            <a:custGeom>
              <a:avLst/>
              <a:gdLst>
                <a:gd name="T0" fmla="*/ 42 w 67"/>
                <a:gd name="T1" fmla="*/ 84 h 85"/>
                <a:gd name="T2" fmla="*/ 62 w 67"/>
                <a:gd name="T3" fmla="*/ 38 h 85"/>
                <a:gd name="T4" fmla="*/ 19 w 67"/>
                <a:gd name="T5" fmla="*/ 14 h 85"/>
                <a:gd name="T6" fmla="*/ 9 w 67"/>
                <a:gd name="T7" fmla="*/ 59 h 85"/>
                <a:gd name="T8" fmla="*/ 42 w 67"/>
                <a:gd name="T9" fmla="*/ 84 h 85"/>
              </a:gdLst>
              <a:ahLst/>
              <a:cxnLst>
                <a:cxn ang="0">
                  <a:pos x="T0" y="T1"/>
                </a:cxn>
                <a:cxn ang="0">
                  <a:pos x="T2" y="T3"/>
                </a:cxn>
                <a:cxn ang="0">
                  <a:pos x="T4" y="T5"/>
                </a:cxn>
                <a:cxn ang="0">
                  <a:pos x="T6" y="T7"/>
                </a:cxn>
                <a:cxn ang="0">
                  <a:pos x="T8" y="T9"/>
                </a:cxn>
              </a:cxnLst>
              <a:rect l="0" t="0" r="r" b="b"/>
              <a:pathLst>
                <a:path w="67" h="85">
                  <a:moveTo>
                    <a:pt x="42" y="84"/>
                  </a:moveTo>
                  <a:cubicBezTo>
                    <a:pt x="53" y="82"/>
                    <a:pt x="67" y="56"/>
                    <a:pt x="62" y="38"/>
                  </a:cubicBezTo>
                  <a:cubicBezTo>
                    <a:pt x="57" y="19"/>
                    <a:pt x="44" y="0"/>
                    <a:pt x="19" y="14"/>
                  </a:cubicBezTo>
                  <a:cubicBezTo>
                    <a:pt x="0" y="24"/>
                    <a:pt x="5" y="48"/>
                    <a:pt x="9" y="59"/>
                  </a:cubicBezTo>
                  <a:cubicBezTo>
                    <a:pt x="14" y="70"/>
                    <a:pt x="28" y="85"/>
                    <a:pt x="42" y="84"/>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0" name="Freeform 79"/>
            <p:cNvSpPr/>
            <p:nvPr userDrawn="1"/>
          </p:nvSpPr>
          <p:spPr bwMode="auto">
            <a:xfrm>
              <a:off x="9143799" y="4312785"/>
              <a:ext cx="247288" cy="191774"/>
            </a:xfrm>
            <a:custGeom>
              <a:avLst/>
              <a:gdLst>
                <a:gd name="T0" fmla="*/ 9 w 71"/>
                <a:gd name="T1" fmla="*/ 41 h 55"/>
                <a:gd name="T2" fmla="*/ 27 w 71"/>
                <a:gd name="T3" fmla="*/ 44 h 55"/>
                <a:gd name="T4" fmla="*/ 46 w 71"/>
                <a:gd name="T5" fmla="*/ 28 h 55"/>
                <a:gd name="T6" fmla="*/ 54 w 71"/>
                <a:gd name="T7" fmla="*/ 46 h 55"/>
                <a:gd name="T8" fmla="*/ 61 w 71"/>
                <a:gd name="T9" fmla="*/ 37 h 55"/>
                <a:gd name="T10" fmla="*/ 66 w 71"/>
                <a:gd name="T11" fmla="*/ 55 h 55"/>
                <a:gd name="T12" fmla="*/ 69 w 71"/>
                <a:gd name="T13" fmla="*/ 40 h 55"/>
                <a:gd name="T14" fmla="*/ 41 w 71"/>
                <a:gd name="T15" fmla="*/ 2 h 55"/>
                <a:gd name="T16" fmla="*/ 9 w 71"/>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5">
                  <a:moveTo>
                    <a:pt x="9" y="41"/>
                  </a:moveTo>
                  <a:cubicBezTo>
                    <a:pt x="9" y="41"/>
                    <a:pt x="17" y="48"/>
                    <a:pt x="27" y="44"/>
                  </a:cubicBezTo>
                  <a:cubicBezTo>
                    <a:pt x="37" y="39"/>
                    <a:pt x="46" y="28"/>
                    <a:pt x="46" y="28"/>
                  </a:cubicBezTo>
                  <a:cubicBezTo>
                    <a:pt x="46" y="28"/>
                    <a:pt x="47" y="40"/>
                    <a:pt x="54" y="46"/>
                  </a:cubicBezTo>
                  <a:cubicBezTo>
                    <a:pt x="54" y="46"/>
                    <a:pt x="56" y="32"/>
                    <a:pt x="61" y="37"/>
                  </a:cubicBezTo>
                  <a:cubicBezTo>
                    <a:pt x="65" y="42"/>
                    <a:pt x="66" y="55"/>
                    <a:pt x="66" y="55"/>
                  </a:cubicBezTo>
                  <a:cubicBezTo>
                    <a:pt x="66" y="55"/>
                    <a:pt x="71" y="47"/>
                    <a:pt x="69" y="40"/>
                  </a:cubicBezTo>
                  <a:cubicBezTo>
                    <a:pt x="67" y="34"/>
                    <a:pt x="69" y="0"/>
                    <a:pt x="41" y="2"/>
                  </a:cubicBezTo>
                  <a:cubicBezTo>
                    <a:pt x="14" y="3"/>
                    <a:pt x="0" y="20"/>
                    <a:pt x="9" y="41"/>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1" name="Freeform 80"/>
            <p:cNvSpPr/>
            <p:nvPr userDrawn="1"/>
          </p:nvSpPr>
          <p:spPr bwMode="auto">
            <a:xfrm>
              <a:off x="9063052" y="4935210"/>
              <a:ext cx="706537" cy="1068217"/>
            </a:xfrm>
            <a:custGeom>
              <a:avLst/>
              <a:gdLst>
                <a:gd name="T0" fmla="*/ 192 w 202"/>
                <a:gd name="T1" fmla="*/ 0 h 306"/>
                <a:gd name="T2" fmla="*/ 180 w 202"/>
                <a:gd name="T3" fmla="*/ 91 h 306"/>
                <a:gd name="T4" fmla="*/ 153 w 202"/>
                <a:gd name="T5" fmla="*/ 156 h 306"/>
                <a:gd name="T6" fmla="*/ 198 w 202"/>
                <a:gd name="T7" fmla="*/ 285 h 306"/>
                <a:gd name="T8" fmla="*/ 145 w 202"/>
                <a:gd name="T9" fmla="*/ 301 h 306"/>
                <a:gd name="T10" fmla="*/ 165 w 202"/>
                <a:gd name="T11" fmla="*/ 275 h 306"/>
                <a:gd name="T12" fmla="*/ 113 w 202"/>
                <a:gd name="T13" fmla="*/ 159 h 306"/>
                <a:gd name="T14" fmla="*/ 124 w 202"/>
                <a:gd name="T15" fmla="*/ 87 h 306"/>
                <a:gd name="T16" fmla="*/ 49 w 202"/>
                <a:gd name="T17" fmla="*/ 139 h 306"/>
                <a:gd name="T18" fmla="*/ 81 w 202"/>
                <a:gd name="T19" fmla="*/ 282 h 306"/>
                <a:gd name="T20" fmla="*/ 15 w 202"/>
                <a:gd name="T21" fmla="*/ 297 h 306"/>
                <a:gd name="T22" fmla="*/ 52 w 202"/>
                <a:gd name="T23" fmla="*/ 268 h 306"/>
                <a:gd name="T24" fmla="*/ 10 w 202"/>
                <a:gd name="T25" fmla="*/ 130 h 306"/>
                <a:gd name="T26" fmla="*/ 118 w 202"/>
                <a:gd name="T27" fmla="*/ 33 h 306"/>
                <a:gd name="T28" fmla="*/ 118 w 202"/>
                <a:gd name="T29" fmla="*/ 20 h 306"/>
                <a:gd name="T30" fmla="*/ 192 w 202"/>
                <a:gd name="T31"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 h="306">
                  <a:moveTo>
                    <a:pt x="192" y="0"/>
                  </a:moveTo>
                  <a:cubicBezTo>
                    <a:pt x="192" y="0"/>
                    <a:pt x="202" y="41"/>
                    <a:pt x="180" y="91"/>
                  </a:cubicBezTo>
                  <a:cubicBezTo>
                    <a:pt x="158" y="141"/>
                    <a:pt x="152" y="139"/>
                    <a:pt x="153" y="156"/>
                  </a:cubicBezTo>
                  <a:cubicBezTo>
                    <a:pt x="153" y="188"/>
                    <a:pt x="198" y="285"/>
                    <a:pt x="198" y="285"/>
                  </a:cubicBezTo>
                  <a:cubicBezTo>
                    <a:pt x="198" y="285"/>
                    <a:pt x="165" y="303"/>
                    <a:pt x="145" y="301"/>
                  </a:cubicBezTo>
                  <a:cubicBezTo>
                    <a:pt x="145" y="301"/>
                    <a:pt x="140" y="295"/>
                    <a:pt x="165" y="275"/>
                  </a:cubicBezTo>
                  <a:cubicBezTo>
                    <a:pt x="165" y="275"/>
                    <a:pt x="116" y="191"/>
                    <a:pt x="113" y="159"/>
                  </a:cubicBezTo>
                  <a:cubicBezTo>
                    <a:pt x="112" y="142"/>
                    <a:pt x="124" y="87"/>
                    <a:pt x="124" y="87"/>
                  </a:cubicBezTo>
                  <a:cubicBezTo>
                    <a:pt x="124" y="87"/>
                    <a:pt x="58" y="117"/>
                    <a:pt x="49" y="139"/>
                  </a:cubicBezTo>
                  <a:cubicBezTo>
                    <a:pt x="34" y="172"/>
                    <a:pt x="81" y="282"/>
                    <a:pt x="81" y="282"/>
                  </a:cubicBezTo>
                  <a:cubicBezTo>
                    <a:pt x="81" y="282"/>
                    <a:pt x="38" y="306"/>
                    <a:pt x="15" y="297"/>
                  </a:cubicBezTo>
                  <a:cubicBezTo>
                    <a:pt x="15" y="297"/>
                    <a:pt x="19" y="285"/>
                    <a:pt x="52" y="268"/>
                  </a:cubicBezTo>
                  <a:cubicBezTo>
                    <a:pt x="52" y="268"/>
                    <a:pt x="0" y="165"/>
                    <a:pt x="10" y="130"/>
                  </a:cubicBezTo>
                  <a:cubicBezTo>
                    <a:pt x="20" y="95"/>
                    <a:pt x="115" y="40"/>
                    <a:pt x="118" y="33"/>
                  </a:cubicBezTo>
                  <a:cubicBezTo>
                    <a:pt x="120" y="29"/>
                    <a:pt x="118" y="20"/>
                    <a:pt x="118" y="20"/>
                  </a:cubicBezTo>
                  <a:cubicBezTo>
                    <a:pt x="118" y="20"/>
                    <a:pt x="166" y="18"/>
                    <a:pt x="192" y="0"/>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2" name="Freeform 81"/>
            <p:cNvSpPr/>
            <p:nvPr userDrawn="1"/>
          </p:nvSpPr>
          <p:spPr bwMode="auto">
            <a:xfrm>
              <a:off x="9513889" y="4997453"/>
              <a:ext cx="58879" cy="52150"/>
            </a:xfrm>
            <a:custGeom>
              <a:avLst/>
              <a:gdLst>
                <a:gd name="T0" fmla="*/ 0 w 17"/>
                <a:gd name="T1" fmla="*/ 4 h 15"/>
                <a:gd name="T2" fmla="*/ 1 w 17"/>
                <a:gd name="T3" fmla="*/ 11 h 15"/>
                <a:gd name="T4" fmla="*/ 17 w 17"/>
                <a:gd name="T5" fmla="*/ 10 h 15"/>
                <a:gd name="T6" fmla="*/ 17 w 17"/>
                <a:gd name="T7" fmla="*/ 0 h 15"/>
                <a:gd name="T8" fmla="*/ 0 w 17"/>
                <a:gd name="T9" fmla="*/ 4 h 15"/>
              </a:gdLst>
              <a:ahLst/>
              <a:cxnLst>
                <a:cxn ang="0">
                  <a:pos x="T0" y="T1"/>
                </a:cxn>
                <a:cxn ang="0">
                  <a:pos x="T2" y="T3"/>
                </a:cxn>
                <a:cxn ang="0">
                  <a:pos x="T4" y="T5"/>
                </a:cxn>
                <a:cxn ang="0">
                  <a:pos x="T6" y="T7"/>
                </a:cxn>
                <a:cxn ang="0">
                  <a:pos x="T8" y="T9"/>
                </a:cxn>
              </a:cxnLst>
              <a:rect l="0" t="0" r="r" b="b"/>
              <a:pathLst>
                <a:path w="17" h="15">
                  <a:moveTo>
                    <a:pt x="0" y="4"/>
                  </a:moveTo>
                  <a:cubicBezTo>
                    <a:pt x="1" y="11"/>
                    <a:pt x="1" y="11"/>
                    <a:pt x="1" y="11"/>
                  </a:cubicBezTo>
                  <a:cubicBezTo>
                    <a:pt x="1" y="11"/>
                    <a:pt x="6" y="15"/>
                    <a:pt x="17" y="10"/>
                  </a:cubicBezTo>
                  <a:cubicBezTo>
                    <a:pt x="17" y="0"/>
                    <a:pt x="17" y="0"/>
                    <a:pt x="17" y="0"/>
                  </a:cubicBezTo>
                  <a:cubicBezTo>
                    <a:pt x="17" y="0"/>
                    <a:pt x="15" y="2"/>
                    <a:pt x="0" y="4"/>
                  </a:cubicBez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3" name="Freeform 82"/>
            <p:cNvSpPr/>
            <p:nvPr userDrawn="1"/>
          </p:nvSpPr>
          <p:spPr bwMode="auto">
            <a:xfrm>
              <a:off x="9179126" y="5039509"/>
              <a:ext cx="149719" cy="153083"/>
            </a:xfrm>
            <a:custGeom>
              <a:avLst/>
              <a:gdLst>
                <a:gd name="T0" fmla="*/ 10 w 43"/>
                <a:gd name="T1" fmla="*/ 38 h 44"/>
                <a:gd name="T2" fmla="*/ 6 w 43"/>
                <a:gd name="T3" fmla="*/ 11 h 44"/>
                <a:gd name="T4" fmla="*/ 33 w 43"/>
                <a:gd name="T5" fmla="*/ 6 h 44"/>
                <a:gd name="T6" fmla="*/ 36 w 43"/>
                <a:gd name="T7" fmla="*/ 33 h 44"/>
                <a:gd name="T8" fmla="*/ 10 w 43"/>
                <a:gd name="T9" fmla="*/ 38 h 44"/>
              </a:gdLst>
              <a:ahLst/>
              <a:cxnLst>
                <a:cxn ang="0">
                  <a:pos x="T0" y="T1"/>
                </a:cxn>
                <a:cxn ang="0">
                  <a:pos x="T2" y="T3"/>
                </a:cxn>
                <a:cxn ang="0">
                  <a:pos x="T4" y="T5"/>
                </a:cxn>
                <a:cxn ang="0">
                  <a:pos x="T6" y="T7"/>
                </a:cxn>
                <a:cxn ang="0">
                  <a:pos x="T8" y="T9"/>
                </a:cxn>
              </a:cxnLst>
              <a:rect l="0" t="0" r="r" b="b"/>
              <a:pathLst>
                <a:path w="43" h="44">
                  <a:moveTo>
                    <a:pt x="10" y="38"/>
                  </a:moveTo>
                  <a:cubicBezTo>
                    <a:pt x="2" y="32"/>
                    <a:pt x="0" y="20"/>
                    <a:pt x="6" y="11"/>
                  </a:cubicBezTo>
                  <a:cubicBezTo>
                    <a:pt x="12" y="2"/>
                    <a:pt x="24" y="0"/>
                    <a:pt x="33" y="6"/>
                  </a:cubicBezTo>
                  <a:cubicBezTo>
                    <a:pt x="41" y="12"/>
                    <a:pt x="43" y="24"/>
                    <a:pt x="36" y="33"/>
                  </a:cubicBezTo>
                  <a:cubicBezTo>
                    <a:pt x="30" y="41"/>
                    <a:pt x="18" y="44"/>
                    <a:pt x="10" y="38"/>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4" name="Freeform 83"/>
            <p:cNvSpPr/>
            <p:nvPr userDrawn="1"/>
          </p:nvSpPr>
          <p:spPr bwMode="auto">
            <a:xfrm>
              <a:off x="8709783" y="4666054"/>
              <a:ext cx="472707" cy="439063"/>
            </a:xfrm>
            <a:custGeom>
              <a:avLst/>
              <a:gdLst>
                <a:gd name="T0" fmla="*/ 96 w 135"/>
                <a:gd name="T1" fmla="*/ 18 h 126"/>
                <a:gd name="T2" fmla="*/ 18 w 135"/>
                <a:gd name="T3" fmla="*/ 31 h 126"/>
                <a:gd name="T4" fmla="*/ 31 w 135"/>
                <a:gd name="T5" fmla="*/ 109 h 126"/>
                <a:gd name="T6" fmla="*/ 89 w 135"/>
                <a:gd name="T7" fmla="*/ 121 h 126"/>
                <a:gd name="T8" fmla="*/ 103 w 135"/>
                <a:gd name="T9" fmla="*/ 126 h 126"/>
                <a:gd name="T10" fmla="*/ 135 w 135"/>
                <a:gd name="T11" fmla="*/ 80 h 126"/>
                <a:gd name="T12" fmla="*/ 126 w 135"/>
                <a:gd name="T13" fmla="*/ 69 h 126"/>
                <a:gd name="T14" fmla="*/ 96 w 135"/>
                <a:gd name="T15" fmla="*/ 18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26">
                  <a:moveTo>
                    <a:pt x="96" y="18"/>
                  </a:moveTo>
                  <a:cubicBezTo>
                    <a:pt x="71" y="0"/>
                    <a:pt x="36" y="6"/>
                    <a:pt x="18" y="31"/>
                  </a:cubicBezTo>
                  <a:cubicBezTo>
                    <a:pt x="0" y="56"/>
                    <a:pt x="6" y="91"/>
                    <a:pt x="31" y="109"/>
                  </a:cubicBezTo>
                  <a:cubicBezTo>
                    <a:pt x="50" y="123"/>
                    <a:pt x="71" y="120"/>
                    <a:pt x="89" y="121"/>
                  </a:cubicBezTo>
                  <a:cubicBezTo>
                    <a:pt x="94" y="121"/>
                    <a:pt x="103" y="126"/>
                    <a:pt x="103" y="126"/>
                  </a:cubicBezTo>
                  <a:cubicBezTo>
                    <a:pt x="135" y="80"/>
                    <a:pt x="135" y="80"/>
                    <a:pt x="135" y="80"/>
                  </a:cubicBezTo>
                  <a:cubicBezTo>
                    <a:pt x="135" y="80"/>
                    <a:pt x="128" y="74"/>
                    <a:pt x="126" y="69"/>
                  </a:cubicBezTo>
                  <a:cubicBezTo>
                    <a:pt x="120" y="52"/>
                    <a:pt x="117" y="32"/>
                    <a:pt x="96" y="18"/>
                  </a:cubicBez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5" name="Freeform 84"/>
            <p:cNvSpPr/>
            <p:nvPr userDrawn="1"/>
          </p:nvSpPr>
          <p:spPr bwMode="auto">
            <a:xfrm>
              <a:off x="8724924" y="4679511"/>
              <a:ext cx="402054" cy="402054"/>
            </a:xfrm>
            <a:custGeom>
              <a:avLst/>
              <a:gdLst>
                <a:gd name="T0" fmla="*/ 28 w 115"/>
                <a:gd name="T1" fmla="*/ 99 h 115"/>
                <a:gd name="T2" fmla="*/ 16 w 115"/>
                <a:gd name="T3" fmla="*/ 28 h 115"/>
                <a:gd name="T4" fmla="*/ 87 w 115"/>
                <a:gd name="T5" fmla="*/ 16 h 115"/>
                <a:gd name="T6" fmla="*/ 98 w 115"/>
                <a:gd name="T7" fmla="*/ 87 h 115"/>
                <a:gd name="T8" fmla="*/ 28 w 115"/>
                <a:gd name="T9" fmla="*/ 99 h 115"/>
              </a:gdLst>
              <a:ahLst/>
              <a:cxnLst>
                <a:cxn ang="0">
                  <a:pos x="T0" y="T1"/>
                </a:cxn>
                <a:cxn ang="0">
                  <a:pos x="T2" y="T3"/>
                </a:cxn>
                <a:cxn ang="0">
                  <a:pos x="T4" y="T5"/>
                </a:cxn>
                <a:cxn ang="0">
                  <a:pos x="T6" y="T7"/>
                </a:cxn>
                <a:cxn ang="0">
                  <a:pos x="T8" y="T9"/>
                </a:cxn>
              </a:cxnLst>
              <a:rect l="0" t="0" r="r" b="b"/>
              <a:pathLst>
                <a:path w="115" h="115">
                  <a:moveTo>
                    <a:pt x="28" y="99"/>
                  </a:moveTo>
                  <a:cubicBezTo>
                    <a:pt x="5" y="83"/>
                    <a:pt x="0" y="51"/>
                    <a:pt x="16" y="28"/>
                  </a:cubicBezTo>
                  <a:cubicBezTo>
                    <a:pt x="32" y="5"/>
                    <a:pt x="64" y="0"/>
                    <a:pt x="87" y="16"/>
                  </a:cubicBezTo>
                  <a:cubicBezTo>
                    <a:pt x="109" y="33"/>
                    <a:pt x="115" y="64"/>
                    <a:pt x="98" y="87"/>
                  </a:cubicBezTo>
                  <a:cubicBezTo>
                    <a:pt x="82" y="110"/>
                    <a:pt x="50" y="115"/>
                    <a:pt x="28" y="99"/>
                  </a:cubicBez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6" name="Freeform 85"/>
            <p:cNvSpPr/>
            <p:nvPr userDrawn="1"/>
          </p:nvSpPr>
          <p:spPr bwMode="auto">
            <a:xfrm>
              <a:off x="8952024" y="4805679"/>
              <a:ext cx="211961" cy="208597"/>
            </a:xfrm>
            <a:custGeom>
              <a:avLst/>
              <a:gdLst>
                <a:gd name="T0" fmla="*/ 10 w 61"/>
                <a:gd name="T1" fmla="*/ 28 h 60"/>
                <a:gd name="T2" fmla="*/ 2 w 61"/>
                <a:gd name="T3" fmla="*/ 17 h 60"/>
                <a:gd name="T4" fmla="*/ 0 w 61"/>
                <a:gd name="T5" fmla="*/ 15 h 60"/>
                <a:gd name="T6" fmla="*/ 4 w 61"/>
                <a:gd name="T7" fmla="*/ 14 h 60"/>
                <a:gd name="T8" fmla="*/ 12 w 61"/>
                <a:gd name="T9" fmla="*/ 14 h 60"/>
                <a:gd name="T10" fmla="*/ 10 w 61"/>
                <a:gd name="T11" fmla="*/ 15 h 60"/>
                <a:gd name="T12" fmla="*/ 18 w 61"/>
                <a:gd name="T13" fmla="*/ 5 h 60"/>
                <a:gd name="T14" fmla="*/ 21 w 61"/>
                <a:gd name="T15" fmla="*/ 0 h 60"/>
                <a:gd name="T16" fmla="*/ 21 w 61"/>
                <a:gd name="T17" fmla="*/ 6 h 60"/>
                <a:gd name="T18" fmla="*/ 22 w 61"/>
                <a:gd name="T19" fmla="*/ 10 h 60"/>
                <a:gd name="T20" fmla="*/ 23 w 61"/>
                <a:gd name="T21" fmla="*/ 13 h 60"/>
                <a:gd name="T22" fmla="*/ 25 w 61"/>
                <a:gd name="T23" fmla="*/ 17 h 60"/>
                <a:gd name="T24" fmla="*/ 27 w 61"/>
                <a:gd name="T25" fmla="*/ 21 h 60"/>
                <a:gd name="T26" fmla="*/ 31 w 61"/>
                <a:gd name="T27" fmla="*/ 28 h 60"/>
                <a:gd name="T28" fmla="*/ 37 w 61"/>
                <a:gd name="T29" fmla="*/ 34 h 60"/>
                <a:gd name="T30" fmla="*/ 39 w 61"/>
                <a:gd name="T31" fmla="*/ 37 h 60"/>
                <a:gd name="T32" fmla="*/ 42 w 61"/>
                <a:gd name="T33" fmla="*/ 40 h 60"/>
                <a:gd name="T34" fmla="*/ 48 w 61"/>
                <a:gd name="T35" fmla="*/ 46 h 60"/>
                <a:gd name="T36" fmla="*/ 61 w 61"/>
                <a:gd name="T37" fmla="*/ 56 h 60"/>
                <a:gd name="T38" fmla="*/ 59 w 61"/>
                <a:gd name="T39" fmla="*/ 60 h 60"/>
                <a:gd name="T40" fmla="*/ 46 w 61"/>
                <a:gd name="T41" fmla="*/ 49 h 60"/>
                <a:gd name="T42" fmla="*/ 39 w 61"/>
                <a:gd name="T43" fmla="*/ 43 h 60"/>
                <a:gd name="T44" fmla="*/ 36 w 61"/>
                <a:gd name="T45" fmla="*/ 40 h 60"/>
                <a:gd name="T46" fmla="*/ 33 w 61"/>
                <a:gd name="T47" fmla="*/ 37 h 60"/>
                <a:gd name="T48" fmla="*/ 28 w 61"/>
                <a:gd name="T49" fmla="*/ 30 h 60"/>
                <a:gd name="T50" fmla="*/ 23 w 61"/>
                <a:gd name="T51" fmla="*/ 23 h 60"/>
                <a:gd name="T52" fmla="*/ 21 w 61"/>
                <a:gd name="T53" fmla="*/ 19 h 60"/>
                <a:gd name="T54" fmla="*/ 20 w 61"/>
                <a:gd name="T55" fmla="*/ 15 h 60"/>
                <a:gd name="T56" fmla="*/ 18 w 61"/>
                <a:gd name="T57" fmla="*/ 11 h 60"/>
                <a:gd name="T58" fmla="*/ 17 w 61"/>
                <a:gd name="T59" fmla="*/ 6 h 60"/>
                <a:gd name="T60" fmla="*/ 21 w 61"/>
                <a:gd name="T61" fmla="*/ 7 h 60"/>
                <a:gd name="T62" fmla="*/ 14 w 61"/>
                <a:gd name="T63" fmla="*/ 17 h 60"/>
                <a:gd name="T64" fmla="*/ 13 w 61"/>
                <a:gd name="T65" fmla="*/ 18 h 60"/>
                <a:gd name="T66" fmla="*/ 12 w 61"/>
                <a:gd name="T67" fmla="*/ 18 h 60"/>
                <a:gd name="T68" fmla="*/ 4 w 61"/>
                <a:gd name="T69" fmla="*/ 18 h 60"/>
                <a:gd name="T70" fmla="*/ 6 w 61"/>
                <a:gd name="T71" fmla="*/ 15 h 60"/>
                <a:gd name="T72" fmla="*/ 10 w 61"/>
                <a:gd name="T73"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60">
                  <a:moveTo>
                    <a:pt x="10" y="28"/>
                  </a:moveTo>
                  <a:cubicBezTo>
                    <a:pt x="2" y="17"/>
                    <a:pt x="2" y="17"/>
                    <a:pt x="2" y="17"/>
                  </a:cubicBezTo>
                  <a:cubicBezTo>
                    <a:pt x="0" y="15"/>
                    <a:pt x="0" y="15"/>
                    <a:pt x="0" y="15"/>
                  </a:cubicBezTo>
                  <a:cubicBezTo>
                    <a:pt x="4" y="14"/>
                    <a:pt x="4" y="14"/>
                    <a:pt x="4" y="14"/>
                  </a:cubicBezTo>
                  <a:cubicBezTo>
                    <a:pt x="12" y="14"/>
                    <a:pt x="12" y="14"/>
                    <a:pt x="12" y="14"/>
                  </a:cubicBezTo>
                  <a:cubicBezTo>
                    <a:pt x="10" y="15"/>
                    <a:pt x="10" y="15"/>
                    <a:pt x="10" y="15"/>
                  </a:cubicBezTo>
                  <a:cubicBezTo>
                    <a:pt x="18" y="5"/>
                    <a:pt x="18" y="5"/>
                    <a:pt x="18" y="5"/>
                  </a:cubicBezTo>
                  <a:cubicBezTo>
                    <a:pt x="21" y="0"/>
                    <a:pt x="21" y="0"/>
                    <a:pt x="21" y="0"/>
                  </a:cubicBezTo>
                  <a:cubicBezTo>
                    <a:pt x="21" y="6"/>
                    <a:pt x="21" y="6"/>
                    <a:pt x="21" y="6"/>
                  </a:cubicBezTo>
                  <a:cubicBezTo>
                    <a:pt x="21" y="7"/>
                    <a:pt x="22" y="8"/>
                    <a:pt x="22" y="10"/>
                  </a:cubicBezTo>
                  <a:cubicBezTo>
                    <a:pt x="23" y="13"/>
                    <a:pt x="23" y="13"/>
                    <a:pt x="23" y="13"/>
                  </a:cubicBezTo>
                  <a:cubicBezTo>
                    <a:pt x="24" y="15"/>
                    <a:pt x="24" y="16"/>
                    <a:pt x="25" y="17"/>
                  </a:cubicBezTo>
                  <a:cubicBezTo>
                    <a:pt x="26" y="18"/>
                    <a:pt x="26" y="20"/>
                    <a:pt x="27" y="21"/>
                  </a:cubicBezTo>
                  <a:cubicBezTo>
                    <a:pt x="31" y="28"/>
                    <a:pt x="31" y="28"/>
                    <a:pt x="31" y="28"/>
                  </a:cubicBezTo>
                  <a:cubicBezTo>
                    <a:pt x="37" y="34"/>
                    <a:pt x="37" y="34"/>
                    <a:pt x="37" y="34"/>
                  </a:cubicBezTo>
                  <a:cubicBezTo>
                    <a:pt x="37" y="35"/>
                    <a:pt x="38" y="36"/>
                    <a:pt x="39" y="37"/>
                  </a:cubicBezTo>
                  <a:cubicBezTo>
                    <a:pt x="42" y="40"/>
                    <a:pt x="42" y="40"/>
                    <a:pt x="42" y="40"/>
                  </a:cubicBezTo>
                  <a:cubicBezTo>
                    <a:pt x="48" y="46"/>
                    <a:pt x="48" y="46"/>
                    <a:pt x="48" y="46"/>
                  </a:cubicBezTo>
                  <a:cubicBezTo>
                    <a:pt x="61" y="56"/>
                    <a:pt x="61" y="56"/>
                    <a:pt x="61" y="56"/>
                  </a:cubicBezTo>
                  <a:cubicBezTo>
                    <a:pt x="59" y="60"/>
                    <a:pt x="59" y="60"/>
                    <a:pt x="59" y="60"/>
                  </a:cubicBezTo>
                  <a:cubicBezTo>
                    <a:pt x="46" y="49"/>
                    <a:pt x="46" y="49"/>
                    <a:pt x="46" y="49"/>
                  </a:cubicBezTo>
                  <a:cubicBezTo>
                    <a:pt x="39" y="43"/>
                    <a:pt x="39" y="43"/>
                    <a:pt x="39" y="43"/>
                  </a:cubicBezTo>
                  <a:cubicBezTo>
                    <a:pt x="36" y="40"/>
                    <a:pt x="36" y="40"/>
                    <a:pt x="36" y="40"/>
                  </a:cubicBezTo>
                  <a:cubicBezTo>
                    <a:pt x="35" y="39"/>
                    <a:pt x="34" y="38"/>
                    <a:pt x="33" y="37"/>
                  </a:cubicBezTo>
                  <a:cubicBezTo>
                    <a:pt x="28" y="30"/>
                    <a:pt x="28" y="30"/>
                    <a:pt x="28" y="30"/>
                  </a:cubicBezTo>
                  <a:cubicBezTo>
                    <a:pt x="26" y="28"/>
                    <a:pt x="25" y="25"/>
                    <a:pt x="23" y="23"/>
                  </a:cubicBezTo>
                  <a:cubicBezTo>
                    <a:pt x="23" y="22"/>
                    <a:pt x="22" y="20"/>
                    <a:pt x="21" y="19"/>
                  </a:cubicBezTo>
                  <a:cubicBezTo>
                    <a:pt x="21" y="17"/>
                    <a:pt x="20" y="16"/>
                    <a:pt x="20" y="15"/>
                  </a:cubicBezTo>
                  <a:cubicBezTo>
                    <a:pt x="18" y="11"/>
                    <a:pt x="18" y="11"/>
                    <a:pt x="18" y="11"/>
                  </a:cubicBezTo>
                  <a:cubicBezTo>
                    <a:pt x="18" y="9"/>
                    <a:pt x="17" y="8"/>
                    <a:pt x="17" y="6"/>
                  </a:cubicBezTo>
                  <a:cubicBezTo>
                    <a:pt x="21" y="7"/>
                    <a:pt x="21" y="7"/>
                    <a:pt x="21" y="7"/>
                  </a:cubicBezTo>
                  <a:cubicBezTo>
                    <a:pt x="14" y="17"/>
                    <a:pt x="14" y="17"/>
                    <a:pt x="14" y="17"/>
                  </a:cubicBezTo>
                  <a:cubicBezTo>
                    <a:pt x="13" y="18"/>
                    <a:pt x="13" y="18"/>
                    <a:pt x="13" y="18"/>
                  </a:cubicBezTo>
                  <a:cubicBezTo>
                    <a:pt x="12" y="18"/>
                    <a:pt x="12" y="18"/>
                    <a:pt x="12" y="18"/>
                  </a:cubicBezTo>
                  <a:cubicBezTo>
                    <a:pt x="4" y="18"/>
                    <a:pt x="4" y="18"/>
                    <a:pt x="4" y="18"/>
                  </a:cubicBezTo>
                  <a:cubicBezTo>
                    <a:pt x="6" y="15"/>
                    <a:pt x="6" y="15"/>
                    <a:pt x="6" y="15"/>
                  </a:cubicBezTo>
                  <a:lnTo>
                    <a:pt x="10" y="28"/>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7" name="Freeform 86"/>
            <p:cNvSpPr/>
            <p:nvPr userDrawn="1"/>
          </p:nvSpPr>
          <p:spPr bwMode="auto">
            <a:xfrm>
              <a:off x="8888100" y="4899884"/>
              <a:ext cx="238877" cy="171587"/>
            </a:xfrm>
            <a:custGeom>
              <a:avLst/>
              <a:gdLst>
                <a:gd name="T0" fmla="*/ 65 w 68"/>
                <a:gd name="T1" fmla="*/ 49 h 49"/>
                <a:gd name="T2" fmla="*/ 51 w 68"/>
                <a:gd name="T3" fmla="*/ 40 h 49"/>
                <a:gd name="T4" fmla="*/ 44 w 68"/>
                <a:gd name="T5" fmla="*/ 36 h 49"/>
                <a:gd name="T6" fmla="*/ 36 w 68"/>
                <a:gd name="T7" fmla="*/ 33 h 49"/>
                <a:gd name="T8" fmla="*/ 32 w 68"/>
                <a:gd name="T9" fmla="*/ 31 h 49"/>
                <a:gd name="T10" fmla="*/ 29 w 68"/>
                <a:gd name="T11" fmla="*/ 30 h 49"/>
                <a:gd name="T12" fmla="*/ 21 w 68"/>
                <a:gd name="T13" fmla="*/ 28 h 49"/>
                <a:gd name="T14" fmla="*/ 16 w 68"/>
                <a:gd name="T15" fmla="*/ 27 h 49"/>
                <a:gd name="T16" fmla="*/ 12 w 68"/>
                <a:gd name="T17" fmla="*/ 27 h 49"/>
                <a:gd name="T18" fmla="*/ 8 w 68"/>
                <a:gd name="T19" fmla="*/ 27 h 49"/>
                <a:gd name="T20" fmla="*/ 4 w 68"/>
                <a:gd name="T21" fmla="*/ 27 h 49"/>
                <a:gd name="T22" fmla="*/ 0 w 68"/>
                <a:gd name="T23" fmla="*/ 28 h 49"/>
                <a:gd name="T24" fmla="*/ 2 w 68"/>
                <a:gd name="T25" fmla="*/ 24 h 49"/>
                <a:gd name="T26" fmla="*/ 9 w 68"/>
                <a:gd name="T27" fmla="*/ 15 h 49"/>
                <a:gd name="T28" fmla="*/ 9 w 68"/>
                <a:gd name="T29" fmla="*/ 17 h 49"/>
                <a:gd name="T30" fmla="*/ 3 w 68"/>
                <a:gd name="T31" fmla="*/ 5 h 49"/>
                <a:gd name="T32" fmla="*/ 3 w 68"/>
                <a:gd name="T33" fmla="*/ 5 h 49"/>
                <a:gd name="T34" fmla="*/ 1 w 68"/>
                <a:gd name="T35" fmla="*/ 0 h 49"/>
                <a:gd name="T36" fmla="*/ 5 w 68"/>
                <a:gd name="T37" fmla="*/ 2 h 49"/>
                <a:gd name="T38" fmla="*/ 26 w 68"/>
                <a:gd name="T39" fmla="*/ 11 h 49"/>
                <a:gd name="T40" fmla="*/ 4 w 68"/>
                <a:gd name="T41" fmla="*/ 5 h 49"/>
                <a:gd name="T42" fmla="*/ 6 w 68"/>
                <a:gd name="T43" fmla="*/ 3 h 49"/>
                <a:gd name="T44" fmla="*/ 6 w 68"/>
                <a:gd name="T45" fmla="*/ 3 h 49"/>
                <a:gd name="T46" fmla="*/ 13 w 68"/>
                <a:gd name="T47" fmla="*/ 15 h 49"/>
                <a:gd name="T48" fmla="*/ 13 w 68"/>
                <a:gd name="T49" fmla="*/ 16 h 49"/>
                <a:gd name="T50" fmla="*/ 13 w 68"/>
                <a:gd name="T51" fmla="*/ 17 h 49"/>
                <a:gd name="T52" fmla="*/ 6 w 68"/>
                <a:gd name="T53" fmla="*/ 27 h 49"/>
                <a:gd name="T54" fmla="*/ 4 w 68"/>
                <a:gd name="T55" fmla="*/ 23 h 49"/>
                <a:gd name="T56" fmla="*/ 8 w 68"/>
                <a:gd name="T57" fmla="*/ 23 h 49"/>
                <a:gd name="T58" fmla="*/ 13 w 68"/>
                <a:gd name="T59" fmla="*/ 23 h 49"/>
                <a:gd name="T60" fmla="*/ 17 w 68"/>
                <a:gd name="T61" fmla="*/ 23 h 49"/>
                <a:gd name="T62" fmla="*/ 21 w 68"/>
                <a:gd name="T63" fmla="*/ 24 h 49"/>
                <a:gd name="T64" fmla="*/ 30 w 68"/>
                <a:gd name="T65" fmla="*/ 26 h 49"/>
                <a:gd name="T66" fmla="*/ 34 w 68"/>
                <a:gd name="T67" fmla="*/ 27 h 49"/>
                <a:gd name="T68" fmla="*/ 38 w 68"/>
                <a:gd name="T69" fmla="*/ 29 h 49"/>
                <a:gd name="T70" fmla="*/ 46 w 68"/>
                <a:gd name="T71" fmla="*/ 33 h 49"/>
                <a:gd name="T72" fmla="*/ 53 w 68"/>
                <a:gd name="T73" fmla="*/ 37 h 49"/>
                <a:gd name="T74" fmla="*/ 68 w 68"/>
                <a:gd name="T75" fmla="*/ 46 h 49"/>
                <a:gd name="T76" fmla="*/ 65 w 68"/>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49">
                  <a:moveTo>
                    <a:pt x="65" y="49"/>
                  </a:moveTo>
                  <a:cubicBezTo>
                    <a:pt x="61" y="46"/>
                    <a:pt x="56" y="43"/>
                    <a:pt x="51" y="40"/>
                  </a:cubicBezTo>
                  <a:cubicBezTo>
                    <a:pt x="49" y="39"/>
                    <a:pt x="46" y="37"/>
                    <a:pt x="44" y="36"/>
                  </a:cubicBezTo>
                  <a:cubicBezTo>
                    <a:pt x="41" y="35"/>
                    <a:pt x="39" y="34"/>
                    <a:pt x="36" y="33"/>
                  </a:cubicBezTo>
                  <a:cubicBezTo>
                    <a:pt x="35" y="32"/>
                    <a:pt x="34" y="32"/>
                    <a:pt x="32" y="31"/>
                  </a:cubicBezTo>
                  <a:cubicBezTo>
                    <a:pt x="31" y="31"/>
                    <a:pt x="30" y="30"/>
                    <a:pt x="29" y="30"/>
                  </a:cubicBezTo>
                  <a:cubicBezTo>
                    <a:pt x="26" y="29"/>
                    <a:pt x="23" y="28"/>
                    <a:pt x="21" y="28"/>
                  </a:cubicBezTo>
                  <a:cubicBezTo>
                    <a:pt x="19" y="28"/>
                    <a:pt x="18" y="28"/>
                    <a:pt x="16" y="27"/>
                  </a:cubicBezTo>
                  <a:cubicBezTo>
                    <a:pt x="15" y="27"/>
                    <a:pt x="14" y="27"/>
                    <a:pt x="12" y="27"/>
                  </a:cubicBezTo>
                  <a:cubicBezTo>
                    <a:pt x="11" y="27"/>
                    <a:pt x="10" y="27"/>
                    <a:pt x="8" y="27"/>
                  </a:cubicBezTo>
                  <a:cubicBezTo>
                    <a:pt x="4" y="27"/>
                    <a:pt x="4" y="27"/>
                    <a:pt x="4" y="27"/>
                  </a:cubicBezTo>
                  <a:cubicBezTo>
                    <a:pt x="0" y="28"/>
                    <a:pt x="0" y="28"/>
                    <a:pt x="0" y="28"/>
                  </a:cubicBezTo>
                  <a:cubicBezTo>
                    <a:pt x="2" y="24"/>
                    <a:pt x="2" y="24"/>
                    <a:pt x="2" y="24"/>
                  </a:cubicBezTo>
                  <a:cubicBezTo>
                    <a:pt x="9" y="15"/>
                    <a:pt x="9" y="15"/>
                    <a:pt x="9" y="15"/>
                  </a:cubicBezTo>
                  <a:cubicBezTo>
                    <a:pt x="9" y="17"/>
                    <a:pt x="9" y="17"/>
                    <a:pt x="9" y="17"/>
                  </a:cubicBezTo>
                  <a:cubicBezTo>
                    <a:pt x="3" y="5"/>
                    <a:pt x="3" y="5"/>
                    <a:pt x="3" y="5"/>
                  </a:cubicBezTo>
                  <a:cubicBezTo>
                    <a:pt x="3" y="5"/>
                    <a:pt x="3" y="5"/>
                    <a:pt x="3" y="5"/>
                  </a:cubicBezTo>
                  <a:cubicBezTo>
                    <a:pt x="1" y="0"/>
                    <a:pt x="1" y="0"/>
                    <a:pt x="1" y="0"/>
                  </a:cubicBezTo>
                  <a:cubicBezTo>
                    <a:pt x="5" y="2"/>
                    <a:pt x="5" y="2"/>
                    <a:pt x="5" y="2"/>
                  </a:cubicBezTo>
                  <a:cubicBezTo>
                    <a:pt x="26" y="11"/>
                    <a:pt x="26" y="11"/>
                    <a:pt x="26" y="11"/>
                  </a:cubicBezTo>
                  <a:cubicBezTo>
                    <a:pt x="4" y="5"/>
                    <a:pt x="4" y="5"/>
                    <a:pt x="4" y="5"/>
                  </a:cubicBezTo>
                  <a:cubicBezTo>
                    <a:pt x="6" y="3"/>
                    <a:pt x="6" y="3"/>
                    <a:pt x="6" y="3"/>
                  </a:cubicBezTo>
                  <a:cubicBezTo>
                    <a:pt x="6" y="3"/>
                    <a:pt x="6" y="3"/>
                    <a:pt x="6" y="3"/>
                  </a:cubicBezTo>
                  <a:cubicBezTo>
                    <a:pt x="13" y="15"/>
                    <a:pt x="13" y="15"/>
                    <a:pt x="13" y="15"/>
                  </a:cubicBezTo>
                  <a:cubicBezTo>
                    <a:pt x="13" y="16"/>
                    <a:pt x="13" y="16"/>
                    <a:pt x="13" y="16"/>
                  </a:cubicBezTo>
                  <a:cubicBezTo>
                    <a:pt x="13" y="17"/>
                    <a:pt x="13" y="17"/>
                    <a:pt x="13" y="17"/>
                  </a:cubicBezTo>
                  <a:cubicBezTo>
                    <a:pt x="6" y="27"/>
                    <a:pt x="6" y="27"/>
                    <a:pt x="6" y="27"/>
                  </a:cubicBezTo>
                  <a:cubicBezTo>
                    <a:pt x="4" y="23"/>
                    <a:pt x="4" y="23"/>
                    <a:pt x="4" y="23"/>
                  </a:cubicBezTo>
                  <a:cubicBezTo>
                    <a:pt x="8" y="23"/>
                    <a:pt x="8" y="23"/>
                    <a:pt x="8" y="23"/>
                  </a:cubicBezTo>
                  <a:cubicBezTo>
                    <a:pt x="10" y="23"/>
                    <a:pt x="11" y="23"/>
                    <a:pt x="13" y="23"/>
                  </a:cubicBezTo>
                  <a:cubicBezTo>
                    <a:pt x="14" y="23"/>
                    <a:pt x="15" y="23"/>
                    <a:pt x="17" y="23"/>
                  </a:cubicBezTo>
                  <a:cubicBezTo>
                    <a:pt x="18" y="24"/>
                    <a:pt x="20" y="24"/>
                    <a:pt x="21" y="24"/>
                  </a:cubicBezTo>
                  <a:cubicBezTo>
                    <a:pt x="24" y="25"/>
                    <a:pt x="27" y="25"/>
                    <a:pt x="30" y="26"/>
                  </a:cubicBezTo>
                  <a:cubicBezTo>
                    <a:pt x="31" y="26"/>
                    <a:pt x="32" y="27"/>
                    <a:pt x="34" y="27"/>
                  </a:cubicBezTo>
                  <a:cubicBezTo>
                    <a:pt x="35" y="28"/>
                    <a:pt x="37" y="28"/>
                    <a:pt x="38" y="29"/>
                  </a:cubicBezTo>
                  <a:cubicBezTo>
                    <a:pt x="40" y="30"/>
                    <a:pt x="43" y="31"/>
                    <a:pt x="46" y="33"/>
                  </a:cubicBezTo>
                  <a:cubicBezTo>
                    <a:pt x="48" y="34"/>
                    <a:pt x="51" y="35"/>
                    <a:pt x="53" y="37"/>
                  </a:cubicBezTo>
                  <a:cubicBezTo>
                    <a:pt x="58" y="40"/>
                    <a:pt x="63" y="43"/>
                    <a:pt x="68" y="46"/>
                  </a:cubicBezTo>
                  <a:lnTo>
                    <a:pt x="65" y="49"/>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8" name="Freeform 87"/>
            <p:cNvSpPr/>
            <p:nvPr userDrawn="1"/>
          </p:nvSpPr>
          <p:spPr bwMode="auto">
            <a:xfrm>
              <a:off x="8755204" y="4721568"/>
              <a:ext cx="171587" cy="201868"/>
            </a:xfrm>
            <a:custGeom>
              <a:avLst/>
              <a:gdLst>
                <a:gd name="T0" fmla="*/ 8 w 49"/>
                <a:gd name="T1" fmla="*/ 52 h 58"/>
                <a:gd name="T2" fmla="*/ 10 w 49"/>
                <a:gd name="T3" fmla="*/ 18 h 58"/>
                <a:gd name="T4" fmla="*/ 41 w 49"/>
                <a:gd name="T5" fmla="*/ 5 h 58"/>
                <a:gd name="T6" fmla="*/ 39 w 49"/>
                <a:gd name="T7" fmla="*/ 39 h 58"/>
                <a:gd name="T8" fmla="*/ 8 w 49"/>
                <a:gd name="T9" fmla="*/ 52 h 58"/>
              </a:gdLst>
              <a:ahLst/>
              <a:cxnLst>
                <a:cxn ang="0">
                  <a:pos x="T0" y="T1"/>
                </a:cxn>
                <a:cxn ang="0">
                  <a:pos x="T2" y="T3"/>
                </a:cxn>
                <a:cxn ang="0">
                  <a:pos x="T4" y="T5"/>
                </a:cxn>
                <a:cxn ang="0">
                  <a:pos x="T6" y="T7"/>
                </a:cxn>
                <a:cxn ang="0">
                  <a:pos x="T8" y="T9"/>
                </a:cxn>
              </a:cxnLst>
              <a:rect l="0" t="0" r="r" b="b"/>
              <a:pathLst>
                <a:path w="49" h="58">
                  <a:moveTo>
                    <a:pt x="8" y="52"/>
                  </a:moveTo>
                  <a:cubicBezTo>
                    <a:pt x="0" y="46"/>
                    <a:pt x="1" y="31"/>
                    <a:pt x="10" y="18"/>
                  </a:cubicBezTo>
                  <a:cubicBezTo>
                    <a:pt x="19" y="6"/>
                    <a:pt x="33" y="0"/>
                    <a:pt x="41" y="5"/>
                  </a:cubicBezTo>
                  <a:cubicBezTo>
                    <a:pt x="49" y="11"/>
                    <a:pt x="48" y="26"/>
                    <a:pt x="39" y="39"/>
                  </a:cubicBezTo>
                  <a:cubicBezTo>
                    <a:pt x="29" y="52"/>
                    <a:pt x="16" y="58"/>
                    <a:pt x="8" y="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9" name="Freeform 88"/>
            <p:cNvSpPr/>
            <p:nvPr userDrawn="1"/>
          </p:nvSpPr>
          <p:spPr bwMode="auto">
            <a:xfrm>
              <a:off x="8997445" y="4906613"/>
              <a:ext cx="87476" cy="111027"/>
            </a:xfrm>
            <a:custGeom>
              <a:avLst/>
              <a:gdLst>
                <a:gd name="T0" fmla="*/ 2 w 25"/>
                <a:gd name="T1" fmla="*/ 30 h 32"/>
                <a:gd name="T2" fmla="*/ 7 w 25"/>
                <a:gd name="T3" fmla="*/ 13 h 32"/>
                <a:gd name="T4" fmla="*/ 22 w 25"/>
                <a:gd name="T5" fmla="*/ 2 h 32"/>
                <a:gd name="T6" fmla="*/ 17 w 25"/>
                <a:gd name="T7" fmla="*/ 20 h 32"/>
                <a:gd name="T8" fmla="*/ 2 w 25"/>
                <a:gd name="T9" fmla="*/ 30 h 32"/>
              </a:gdLst>
              <a:ahLst/>
              <a:cxnLst>
                <a:cxn ang="0">
                  <a:pos x="T0" y="T1"/>
                </a:cxn>
                <a:cxn ang="0">
                  <a:pos x="T2" y="T3"/>
                </a:cxn>
                <a:cxn ang="0">
                  <a:pos x="T4" y="T5"/>
                </a:cxn>
                <a:cxn ang="0">
                  <a:pos x="T6" y="T7"/>
                </a:cxn>
                <a:cxn ang="0">
                  <a:pos x="T8" y="T9"/>
                </a:cxn>
              </a:cxnLst>
              <a:rect l="0" t="0" r="r" b="b"/>
              <a:pathLst>
                <a:path w="25" h="32">
                  <a:moveTo>
                    <a:pt x="2" y="30"/>
                  </a:moveTo>
                  <a:cubicBezTo>
                    <a:pt x="0" y="28"/>
                    <a:pt x="2" y="20"/>
                    <a:pt x="7" y="13"/>
                  </a:cubicBezTo>
                  <a:cubicBezTo>
                    <a:pt x="13" y="5"/>
                    <a:pt x="19" y="0"/>
                    <a:pt x="22" y="2"/>
                  </a:cubicBezTo>
                  <a:cubicBezTo>
                    <a:pt x="25" y="4"/>
                    <a:pt x="23" y="12"/>
                    <a:pt x="17" y="20"/>
                  </a:cubicBezTo>
                  <a:cubicBezTo>
                    <a:pt x="12" y="27"/>
                    <a:pt x="5" y="32"/>
                    <a:pt x="2" y="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0" name="Freeform 89"/>
            <p:cNvSpPr/>
            <p:nvPr userDrawn="1"/>
          </p:nvSpPr>
          <p:spPr bwMode="auto">
            <a:xfrm>
              <a:off x="9049594" y="4928481"/>
              <a:ext cx="282615" cy="285979"/>
            </a:xfrm>
            <a:custGeom>
              <a:avLst/>
              <a:gdLst>
                <a:gd name="T0" fmla="*/ 76 w 81"/>
                <a:gd name="T1" fmla="*/ 27 h 82"/>
                <a:gd name="T2" fmla="*/ 78 w 81"/>
                <a:gd name="T3" fmla="*/ 40 h 82"/>
                <a:gd name="T4" fmla="*/ 52 w 81"/>
                <a:gd name="T5" fmla="*/ 77 h 82"/>
                <a:gd name="T6" fmla="*/ 39 w 81"/>
                <a:gd name="T7" fmla="*/ 79 h 82"/>
                <a:gd name="T8" fmla="*/ 5 w 81"/>
                <a:gd name="T9" fmla="*/ 55 h 82"/>
                <a:gd name="T10" fmla="*/ 3 w 81"/>
                <a:gd name="T11" fmla="*/ 42 h 82"/>
                <a:gd name="T12" fmla="*/ 29 w 81"/>
                <a:gd name="T13" fmla="*/ 5 h 82"/>
                <a:gd name="T14" fmla="*/ 42 w 81"/>
                <a:gd name="T15" fmla="*/ 3 h 82"/>
                <a:gd name="T16" fmla="*/ 76 w 81"/>
                <a:gd name="T17"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2">
                  <a:moveTo>
                    <a:pt x="76" y="27"/>
                  </a:moveTo>
                  <a:cubicBezTo>
                    <a:pt x="80" y="30"/>
                    <a:pt x="81" y="36"/>
                    <a:pt x="78" y="40"/>
                  </a:cubicBezTo>
                  <a:cubicBezTo>
                    <a:pt x="52" y="77"/>
                    <a:pt x="52" y="77"/>
                    <a:pt x="52" y="77"/>
                  </a:cubicBezTo>
                  <a:cubicBezTo>
                    <a:pt x="49" y="81"/>
                    <a:pt x="43" y="82"/>
                    <a:pt x="39" y="79"/>
                  </a:cubicBezTo>
                  <a:cubicBezTo>
                    <a:pt x="5" y="55"/>
                    <a:pt x="5" y="55"/>
                    <a:pt x="5" y="55"/>
                  </a:cubicBezTo>
                  <a:cubicBezTo>
                    <a:pt x="1" y="52"/>
                    <a:pt x="0" y="47"/>
                    <a:pt x="3" y="42"/>
                  </a:cubicBezTo>
                  <a:cubicBezTo>
                    <a:pt x="29" y="5"/>
                    <a:pt x="29" y="5"/>
                    <a:pt x="29" y="5"/>
                  </a:cubicBezTo>
                  <a:cubicBezTo>
                    <a:pt x="32" y="1"/>
                    <a:pt x="38" y="0"/>
                    <a:pt x="42" y="3"/>
                  </a:cubicBezTo>
                  <a:lnTo>
                    <a:pt x="76" y="27"/>
                  </a:lnTo>
                  <a:close/>
                </a:path>
              </a:pathLst>
            </a:custGeom>
            <a:solidFill>
              <a:srgbClr val="9294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1" name="Freeform 90"/>
            <p:cNvSpPr/>
            <p:nvPr userDrawn="1"/>
          </p:nvSpPr>
          <p:spPr bwMode="auto">
            <a:xfrm>
              <a:off x="9081557" y="4965491"/>
              <a:ext cx="104298" cy="132897"/>
            </a:xfrm>
            <a:custGeom>
              <a:avLst/>
              <a:gdLst>
                <a:gd name="T0" fmla="*/ 3 w 30"/>
                <a:gd name="T1" fmla="*/ 36 h 38"/>
                <a:gd name="T2" fmla="*/ 2 w 30"/>
                <a:gd name="T3" fmla="*/ 30 h 38"/>
                <a:gd name="T4" fmla="*/ 22 w 30"/>
                <a:gd name="T5" fmla="*/ 2 h 38"/>
                <a:gd name="T6" fmla="*/ 28 w 30"/>
                <a:gd name="T7" fmla="*/ 1 h 38"/>
                <a:gd name="T8" fmla="*/ 28 w 30"/>
                <a:gd name="T9" fmla="*/ 1 h 38"/>
                <a:gd name="T10" fmla="*/ 29 w 30"/>
                <a:gd name="T11" fmla="*/ 7 h 38"/>
                <a:gd name="T12" fmla="*/ 9 w 30"/>
                <a:gd name="T13" fmla="*/ 35 h 38"/>
                <a:gd name="T14" fmla="*/ 3 w 30"/>
                <a:gd name="T15" fmla="*/ 36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8">
                  <a:moveTo>
                    <a:pt x="3" y="36"/>
                  </a:moveTo>
                  <a:cubicBezTo>
                    <a:pt x="1" y="35"/>
                    <a:pt x="0" y="32"/>
                    <a:pt x="2" y="30"/>
                  </a:cubicBezTo>
                  <a:cubicBezTo>
                    <a:pt x="22" y="2"/>
                    <a:pt x="22" y="2"/>
                    <a:pt x="22" y="2"/>
                  </a:cubicBezTo>
                  <a:cubicBezTo>
                    <a:pt x="23" y="0"/>
                    <a:pt x="26" y="0"/>
                    <a:pt x="28" y="1"/>
                  </a:cubicBezTo>
                  <a:cubicBezTo>
                    <a:pt x="28" y="1"/>
                    <a:pt x="28" y="1"/>
                    <a:pt x="28" y="1"/>
                  </a:cubicBezTo>
                  <a:cubicBezTo>
                    <a:pt x="30" y="2"/>
                    <a:pt x="30" y="5"/>
                    <a:pt x="29" y="7"/>
                  </a:cubicBezTo>
                  <a:cubicBezTo>
                    <a:pt x="9" y="35"/>
                    <a:pt x="9" y="35"/>
                    <a:pt x="9" y="35"/>
                  </a:cubicBezTo>
                  <a:cubicBezTo>
                    <a:pt x="7" y="37"/>
                    <a:pt x="5" y="38"/>
                    <a:pt x="3" y="36"/>
                  </a:cubicBez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2" name="Freeform 91"/>
            <p:cNvSpPr/>
            <p:nvPr userDrawn="1"/>
          </p:nvSpPr>
          <p:spPr bwMode="auto">
            <a:xfrm>
              <a:off x="9133705" y="5000818"/>
              <a:ext cx="114392" cy="104298"/>
            </a:xfrm>
            <a:custGeom>
              <a:avLst/>
              <a:gdLst>
                <a:gd name="T0" fmla="*/ 22 w 33"/>
                <a:gd name="T1" fmla="*/ 3 h 30"/>
                <a:gd name="T2" fmla="*/ 8 w 33"/>
                <a:gd name="T3" fmla="*/ 3 h 30"/>
                <a:gd name="T4" fmla="*/ 3 w 33"/>
                <a:gd name="T5" fmla="*/ 9 h 30"/>
                <a:gd name="T6" fmla="*/ 8 w 33"/>
                <a:gd name="T7" fmla="*/ 6 h 30"/>
                <a:gd name="T8" fmla="*/ 13 w 33"/>
                <a:gd name="T9" fmla="*/ 7 h 30"/>
                <a:gd name="T10" fmla="*/ 5 w 33"/>
                <a:gd name="T11" fmla="*/ 14 h 30"/>
                <a:gd name="T12" fmla="*/ 0 w 33"/>
                <a:gd name="T13" fmla="*/ 23 h 30"/>
                <a:gd name="T14" fmla="*/ 2 w 33"/>
                <a:gd name="T15" fmla="*/ 24 h 30"/>
                <a:gd name="T16" fmla="*/ 7 w 33"/>
                <a:gd name="T17" fmla="*/ 17 h 30"/>
                <a:gd name="T18" fmla="*/ 10 w 33"/>
                <a:gd name="T19" fmla="*/ 14 h 30"/>
                <a:gd name="T20" fmla="*/ 9 w 33"/>
                <a:gd name="T21" fmla="*/ 21 h 30"/>
                <a:gd name="T22" fmla="*/ 11 w 33"/>
                <a:gd name="T23" fmla="*/ 30 h 30"/>
                <a:gd name="T24" fmla="*/ 12 w 33"/>
                <a:gd name="T25" fmla="*/ 24 h 30"/>
                <a:gd name="T26" fmla="*/ 14 w 33"/>
                <a:gd name="T27" fmla="*/ 18 h 30"/>
                <a:gd name="T28" fmla="*/ 15 w 33"/>
                <a:gd name="T29" fmla="*/ 23 h 30"/>
                <a:gd name="T30" fmla="*/ 18 w 33"/>
                <a:gd name="T31" fmla="*/ 27 h 30"/>
                <a:gd name="T32" fmla="*/ 19 w 33"/>
                <a:gd name="T33" fmla="*/ 25 h 30"/>
                <a:gd name="T34" fmla="*/ 20 w 33"/>
                <a:gd name="T35" fmla="*/ 25 h 30"/>
                <a:gd name="T36" fmla="*/ 20 w 33"/>
                <a:gd name="T37" fmla="*/ 22 h 30"/>
                <a:gd name="T38" fmla="*/ 22 w 33"/>
                <a:gd name="T39" fmla="*/ 18 h 30"/>
                <a:gd name="T40" fmla="*/ 29 w 33"/>
                <a:gd name="T41" fmla="*/ 6 h 30"/>
                <a:gd name="T42" fmla="*/ 33 w 33"/>
                <a:gd name="T43" fmla="*/ 0 h 30"/>
                <a:gd name="T44" fmla="*/ 22 w 33"/>
                <a:gd name="T45"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30">
                  <a:moveTo>
                    <a:pt x="22" y="3"/>
                  </a:moveTo>
                  <a:cubicBezTo>
                    <a:pt x="8" y="3"/>
                    <a:pt x="8" y="3"/>
                    <a:pt x="8" y="3"/>
                  </a:cubicBezTo>
                  <a:cubicBezTo>
                    <a:pt x="3" y="9"/>
                    <a:pt x="3" y="9"/>
                    <a:pt x="3" y="9"/>
                  </a:cubicBezTo>
                  <a:cubicBezTo>
                    <a:pt x="3" y="9"/>
                    <a:pt x="4" y="9"/>
                    <a:pt x="8" y="6"/>
                  </a:cubicBezTo>
                  <a:cubicBezTo>
                    <a:pt x="13" y="7"/>
                    <a:pt x="13" y="7"/>
                    <a:pt x="13" y="7"/>
                  </a:cubicBezTo>
                  <a:cubicBezTo>
                    <a:pt x="5" y="14"/>
                    <a:pt x="5" y="14"/>
                    <a:pt x="5" y="14"/>
                  </a:cubicBezTo>
                  <a:cubicBezTo>
                    <a:pt x="0" y="23"/>
                    <a:pt x="0" y="23"/>
                    <a:pt x="0" y="23"/>
                  </a:cubicBezTo>
                  <a:cubicBezTo>
                    <a:pt x="0" y="23"/>
                    <a:pt x="0" y="25"/>
                    <a:pt x="2" y="24"/>
                  </a:cubicBezTo>
                  <a:cubicBezTo>
                    <a:pt x="4" y="23"/>
                    <a:pt x="7" y="17"/>
                    <a:pt x="7" y="17"/>
                  </a:cubicBezTo>
                  <a:cubicBezTo>
                    <a:pt x="10" y="14"/>
                    <a:pt x="10" y="14"/>
                    <a:pt x="10" y="14"/>
                  </a:cubicBezTo>
                  <a:cubicBezTo>
                    <a:pt x="9" y="21"/>
                    <a:pt x="9" y="21"/>
                    <a:pt x="9" y="21"/>
                  </a:cubicBezTo>
                  <a:cubicBezTo>
                    <a:pt x="11" y="30"/>
                    <a:pt x="11" y="30"/>
                    <a:pt x="11" y="30"/>
                  </a:cubicBezTo>
                  <a:cubicBezTo>
                    <a:pt x="11" y="30"/>
                    <a:pt x="13" y="29"/>
                    <a:pt x="12" y="24"/>
                  </a:cubicBezTo>
                  <a:cubicBezTo>
                    <a:pt x="11" y="21"/>
                    <a:pt x="14" y="18"/>
                    <a:pt x="14" y="18"/>
                  </a:cubicBezTo>
                  <a:cubicBezTo>
                    <a:pt x="15" y="23"/>
                    <a:pt x="15" y="23"/>
                    <a:pt x="15" y="23"/>
                  </a:cubicBezTo>
                  <a:cubicBezTo>
                    <a:pt x="15" y="23"/>
                    <a:pt x="17" y="27"/>
                    <a:pt x="18" y="27"/>
                  </a:cubicBezTo>
                  <a:cubicBezTo>
                    <a:pt x="19" y="27"/>
                    <a:pt x="19" y="25"/>
                    <a:pt x="19" y="25"/>
                  </a:cubicBezTo>
                  <a:cubicBezTo>
                    <a:pt x="19" y="25"/>
                    <a:pt x="20" y="26"/>
                    <a:pt x="20" y="25"/>
                  </a:cubicBezTo>
                  <a:cubicBezTo>
                    <a:pt x="21" y="24"/>
                    <a:pt x="20" y="22"/>
                    <a:pt x="20" y="22"/>
                  </a:cubicBezTo>
                  <a:cubicBezTo>
                    <a:pt x="22" y="18"/>
                    <a:pt x="22" y="18"/>
                    <a:pt x="22" y="18"/>
                  </a:cubicBezTo>
                  <a:cubicBezTo>
                    <a:pt x="22" y="18"/>
                    <a:pt x="31" y="12"/>
                    <a:pt x="29" y="6"/>
                  </a:cubicBezTo>
                  <a:cubicBezTo>
                    <a:pt x="29" y="5"/>
                    <a:pt x="33" y="0"/>
                    <a:pt x="33" y="0"/>
                  </a:cubicBezTo>
                  <a:lnTo>
                    <a:pt x="22" y="3"/>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3" name="Freeform 92"/>
            <p:cNvSpPr/>
            <p:nvPr userDrawn="1"/>
          </p:nvSpPr>
          <p:spPr bwMode="auto">
            <a:xfrm>
              <a:off x="9202677" y="4406990"/>
              <a:ext cx="388596" cy="639247"/>
            </a:xfrm>
            <a:custGeom>
              <a:avLst/>
              <a:gdLst>
                <a:gd name="T0" fmla="*/ 0 w 111"/>
                <a:gd name="T1" fmla="*/ 172 h 183"/>
                <a:gd name="T2" fmla="*/ 61 w 111"/>
                <a:gd name="T3" fmla="*/ 106 h 183"/>
                <a:gd name="T4" fmla="*/ 75 w 111"/>
                <a:gd name="T5" fmla="*/ 23 h 183"/>
                <a:gd name="T6" fmla="*/ 109 w 111"/>
                <a:gd name="T7" fmla="*/ 24 h 183"/>
                <a:gd name="T8" fmla="*/ 84 w 111"/>
                <a:gd name="T9" fmla="*/ 122 h 183"/>
                <a:gd name="T10" fmla="*/ 11 w 111"/>
                <a:gd name="T11" fmla="*/ 183 h 183"/>
                <a:gd name="T12" fmla="*/ 0 w 111"/>
                <a:gd name="T13" fmla="*/ 172 h 183"/>
              </a:gdLst>
              <a:ahLst/>
              <a:cxnLst>
                <a:cxn ang="0">
                  <a:pos x="T0" y="T1"/>
                </a:cxn>
                <a:cxn ang="0">
                  <a:pos x="T2" y="T3"/>
                </a:cxn>
                <a:cxn ang="0">
                  <a:pos x="T4" y="T5"/>
                </a:cxn>
                <a:cxn ang="0">
                  <a:pos x="T6" y="T7"/>
                </a:cxn>
                <a:cxn ang="0">
                  <a:pos x="T8" y="T9"/>
                </a:cxn>
                <a:cxn ang="0">
                  <a:pos x="T10" y="T11"/>
                </a:cxn>
                <a:cxn ang="0">
                  <a:pos x="T12" y="T13"/>
                </a:cxn>
              </a:cxnLst>
              <a:rect l="0" t="0" r="r" b="b"/>
              <a:pathLst>
                <a:path w="111" h="183">
                  <a:moveTo>
                    <a:pt x="0" y="172"/>
                  </a:moveTo>
                  <a:cubicBezTo>
                    <a:pt x="61" y="106"/>
                    <a:pt x="61" y="106"/>
                    <a:pt x="61" y="106"/>
                  </a:cubicBezTo>
                  <a:cubicBezTo>
                    <a:pt x="75" y="23"/>
                    <a:pt x="75" y="23"/>
                    <a:pt x="75" y="23"/>
                  </a:cubicBezTo>
                  <a:cubicBezTo>
                    <a:pt x="75" y="23"/>
                    <a:pt x="107" y="0"/>
                    <a:pt x="109" y="24"/>
                  </a:cubicBezTo>
                  <a:cubicBezTo>
                    <a:pt x="111" y="48"/>
                    <a:pt x="84" y="122"/>
                    <a:pt x="84" y="122"/>
                  </a:cubicBezTo>
                  <a:cubicBezTo>
                    <a:pt x="11" y="183"/>
                    <a:pt x="11" y="183"/>
                    <a:pt x="11" y="183"/>
                  </a:cubicBezTo>
                  <a:lnTo>
                    <a:pt x="0" y="1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4" name="Freeform 93"/>
            <p:cNvSpPr/>
            <p:nvPr userDrawn="1"/>
          </p:nvSpPr>
          <p:spPr bwMode="auto">
            <a:xfrm>
              <a:off x="8807353" y="5175770"/>
              <a:ext cx="119439" cy="100934"/>
            </a:xfrm>
            <a:custGeom>
              <a:avLst/>
              <a:gdLst>
                <a:gd name="T0" fmla="*/ 11 w 34"/>
                <a:gd name="T1" fmla="*/ 2 h 29"/>
                <a:gd name="T2" fmla="*/ 24 w 34"/>
                <a:gd name="T3" fmla="*/ 2 h 29"/>
                <a:gd name="T4" fmla="*/ 30 w 34"/>
                <a:gd name="T5" fmla="*/ 7 h 29"/>
                <a:gd name="T6" fmla="*/ 25 w 34"/>
                <a:gd name="T7" fmla="*/ 5 h 29"/>
                <a:gd name="T8" fmla="*/ 20 w 34"/>
                <a:gd name="T9" fmla="*/ 6 h 29"/>
                <a:gd name="T10" fmla="*/ 28 w 34"/>
                <a:gd name="T11" fmla="*/ 13 h 29"/>
                <a:gd name="T12" fmla="*/ 34 w 34"/>
                <a:gd name="T13" fmla="*/ 21 h 29"/>
                <a:gd name="T14" fmla="*/ 32 w 34"/>
                <a:gd name="T15" fmla="*/ 22 h 29"/>
                <a:gd name="T16" fmla="*/ 27 w 34"/>
                <a:gd name="T17" fmla="*/ 16 h 29"/>
                <a:gd name="T18" fmla="*/ 23 w 34"/>
                <a:gd name="T19" fmla="*/ 13 h 29"/>
                <a:gd name="T20" fmla="*/ 25 w 34"/>
                <a:gd name="T21" fmla="*/ 19 h 29"/>
                <a:gd name="T22" fmla="*/ 24 w 34"/>
                <a:gd name="T23" fmla="*/ 29 h 29"/>
                <a:gd name="T24" fmla="*/ 22 w 34"/>
                <a:gd name="T25" fmla="*/ 23 h 29"/>
                <a:gd name="T26" fmla="*/ 19 w 34"/>
                <a:gd name="T27" fmla="*/ 17 h 29"/>
                <a:gd name="T28" fmla="*/ 19 w 34"/>
                <a:gd name="T29" fmla="*/ 23 h 29"/>
                <a:gd name="T30" fmla="*/ 16 w 34"/>
                <a:gd name="T31" fmla="*/ 26 h 29"/>
                <a:gd name="T32" fmla="*/ 15 w 34"/>
                <a:gd name="T33" fmla="*/ 24 h 29"/>
                <a:gd name="T34" fmla="*/ 14 w 34"/>
                <a:gd name="T35" fmla="*/ 25 h 29"/>
                <a:gd name="T36" fmla="*/ 14 w 34"/>
                <a:gd name="T37" fmla="*/ 21 h 29"/>
                <a:gd name="T38" fmla="*/ 11 w 34"/>
                <a:gd name="T39" fmla="*/ 18 h 29"/>
                <a:gd name="T40" fmla="*/ 4 w 34"/>
                <a:gd name="T41" fmla="*/ 7 h 29"/>
                <a:gd name="T42" fmla="*/ 0 w 34"/>
                <a:gd name="T43" fmla="*/ 0 h 29"/>
                <a:gd name="T44" fmla="*/ 11 w 34"/>
                <a:gd name="T45"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29">
                  <a:moveTo>
                    <a:pt x="11" y="2"/>
                  </a:moveTo>
                  <a:cubicBezTo>
                    <a:pt x="24" y="2"/>
                    <a:pt x="24" y="2"/>
                    <a:pt x="24" y="2"/>
                  </a:cubicBezTo>
                  <a:cubicBezTo>
                    <a:pt x="30" y="7"/>
                    <a:pt x="30" y="7"/>
                    <a:pt x="30" y="7"/>
                  </a:cubicBezTo>
                  <a:cubicBezTo>
                    <a:pt x="30" y="7"/>
                    <a:pt x="29" y="8"/>
                    <a:pt x="25" y="5"/>
                  </a:cubicBezTo>
                  <a:cubicBezTo>
                    <a:pt x="20" y="6"/>
                    <a:pt x="20" y="6"/>
                    <a:pt x="20" y="6"/>
                  </a:cubicBezTo>
                  <a:cubicBezTo>
                    <a:pt x="28" y="13"/>
                    <a:pt x="28" y="13"/>
                    <a:pt x="28" y="13"/>
                  </a:cubicBezTo>
                  <a:cubicBezTo>
                    <a:pt x="34" y="21"/>
                    <a:pt x="34" y="21"/>
                    <a:pt x="34" y="21"/>
                  </a:cubicBezTo>
                  <a:cubicBezTo>
                    <a:pt x="34" y="21"/>
                    <a:pt x="34" y="23"/>
                    <a:pt x="32" y="22"/>
                  </a:cubicBezTo>
                  <a:cubicBezTo>
                    <a:pt x="30" y="21"/>
                    <a:pt x="27" y="16"/>
                    <a:pt x="27" y="16"/>
                  </a:cubicBezTo>
                  <a:cubicBezTo>
                    <a:pt x="23" y="13"/>
                    <a:pt x="23" y="13"/>
                    <a:pt x="23" y="13"/>
                  </a:cubicBezTo>
                  <a:cubicBezTo>
                    <a:pt x="25" y="19"/>
                    <a:pt x="25" y="19"/>
                    <a:pt x="25" y="19"/>
                  </a:cubicBezTo>
                  <a:cubicBezTo>
                    <a:pt x="24" y="29"/>
                    <a:pt x="24" y="29"/>
                    <a:pt x="24" y="29"/>
                  </a:cubicBezTo>
                  <a:cubicBezTo>
                    <a:pt x="24" y="29"/>
                    <a:pt x="21" y="28"/>
                    <a:pt x="22" y="23"/>
                  </a:cubicBezTo>
                  <a:cubicBezTo>
                    <a:pt x="23" y="20"/>
                    <a:pt x="19" y="17"/>
                    <a:pt x="19" y="17"/>
                  </a:cubicBezTo>
                  <a:cubicBezTo>
                    <a:pt x="19" y="23"/>
                    <a:pt x="19" y="23"/>
                    <a:pt x="19" y="23"/>
                  </a:cubicBezTo>
                  <a:cubicBezTo>
                    <a:pt x="19" y="23"/>
                    <a:pt x="17" y="27"/>
                    <a:pt x="16" y="26"/>
                  </a:cubicBezTo>
                  <a:cubicBezTo>
                    <a:pt x="15" y="26"/>
                    <a:pt x="15" y="24"/>
                    <a:pt x="15" y="24"/>
                  </a:cubicBezTo>
                  <a:cubicBezTo>
                    <a:pt x="15" y="24"/>
                    <a:pt x="15" y="25"/>
                    <a:pt x="14" y="25"/>
                  </a:cubicBezTo>
                  <a:cubicBezTo>
                    <a:pt x="13" y="24"/>
                    <a:pt x="14" y="21"/>
                    <a:pt x="14" y="21"/>
                  </a:cubicBezTo>
                  <a:cubicBezTo>
                    <a:pt x="11" y="18"/>
                    <a:pt x="11" y="18"/>
                    <a:pt x="11" y="18"/>
                  </a:cubicBezTo>
                  <a:cubicBezTo>
                    <a:pt x="11" y="18"/>
                    <a:pt x="2" y="13"/>
                    <a:pt x="4" y="7"/>
                  </a:cubicBezTo>
                  <a:cubicBezTo>
                    <a:pt x="4" y="5"/>
                    <a:pt x="0" y="0"/>
                    <a:pt x="0" y="0"/>
                  </a:cubicBezTo>
                  <a:lnTo>
                    <a:pt x="11" y="2"/>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5" name="Freeform 94"/>
            <p:cNvSpPr/>
            <p:nvPr userDrawn="1"/>
          </p:nvSpPr>
          <p:spPr bwMode="auto">
            <a:xfrm>
              <a:off x="7872033" y="5088294"/>
              <a:ext cx="1117001" cy="945413"/>
            </a:xfrm>
            <a:custGeom>
              <a:avLst/>
              <a:gdLst>
                <a:gd name="T0" fmla="*/ 182 w 320"/>
                <a:gd name="T1" fmla="*/ 0 h 271"/>
                <a:gd name="T2" fmla="*/ 229 w 320"/>
                <a:gd name="T3" fmla="*/ 62 h 271"/>
                <a:gd name="T4" fmla="*/ 277 w 320"/>
                <a:gd name="T5" fmla="*/ 220 h 271"/>
                <a:gd name="T6" fmla="*/ 315 w 320"/>
                <a:gd name="T7" fmla="*/ 251 h 271"/>
                <a:gd name="T8" fmla="*/ 248 w 320"/>
                <a:gd name="T9" fmla="*/ 239 h 271"/>
                <a:gd name="T10" fmla="*/ 213 w 320"/>
                <a:gd name="T11" fmla="*/ 105 h 271"/>
                <a:gd name="T12" fmla="*/ 149 w 320"/>
                <a:gd name="T13" fmla="*/ 62 h 271"/>
                <a:gd name="T14" fmla="*/ 110 w 320"/>
                <a:gd name="T15" fmla="*/ 170 h 271"/>
                <a:gd name="T16" fmla="*/ 33 w 320"/>
                <a:gd name="T17" fmla="*/ 236 h 271"/>
                <a:gd name="T18" fmla="*/ 44 w 320"/>
                <a:gd name="T19" fmla="*/ 271 h 271"/>
                <a:gd name="T20" fmla="*/ 0 w 320"/>
                <a:gd name="T21" fmla="*/ 242 h 271"/>
                <a:gd name="T22" fmla="*/ 73 w 320"/>
                <a:gd name="T23" fmla="*/ 158 h 271"/>
                <a:gd name="T24" fmla="*/ 99 w 320"/>
                <a:gd name="T25" fmla="*/ 8 h 271"/>
                <a:gd name="T26" fmla="*/ 182 w 320"/>
                <a:gd name="T27"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71">
                  <a:moveTo>
                    <a:pt x="182" y="0"/>
                  </a:moveTo>
                  <a:cubicBezTo>
                    <a:pt x="182" y="0"/>
                    <a:pt x="203" y="41"/>
                    <a:pt x="229" y="62"/>
                  </a:cubicBezTo>
                  <a:cubicBezTo>
                    <a:pt x="256" y="84"/>
                    <a:pt x="277" y="220"/>
                    <a:pt x="277" y="220"/>
                  </a:cubicBezTo>
                  <a:cubicBezTo>
                    <a:pt x="277" y="220"/>
                    <a:pt x="320" y="233"/>
                    <a:pt x="315" y="251"/>
                  </a:cubicBezTo>
                  <a:cubicBezTo>
                    <a:pt x="315" y="251"/>
                    <a:pt x="293" y="263"/>
                    <a:pt x="248" y="239"/>
                  </a:cubicBezTo>
                  <a:cubicBezTo>
                    <a:pt x="248" y="239"/>
                    <a:pt x="238" y="125"/>
                    <a:pt x="213" y="105"/>
                  </a:cubicBezTo>
                  <a:cubicBezTo>
                    <a:pt x="189" y="84"/>
                    <a:pt x="149" y="62"/>
                    <a:pt x="149" y="62"/>
                  </a:cubicBezTo>
                  <a:cubicBezTo>
                    <a:pt x="110" y="170"/>
                    <a:pt x="110" y="170"/>
                    <a:pt x="110" y="170"/>
                  </a:cubicBezTo>
                  <a:cubicBezTo>
                    <a:pt x="33" y="236"/>
                    <a:pt x="33" y="236"/>
                    <a:pt x="33" y="236"/>
                  </a:cubicBezTo>
                  <a:cubicBezTo>
                    <a:pt x="33" y="236"/>
                    <a:pt x="73" y="263"/>
                    <a:pt x="44" y="271"/>
                  </a:cubicBezTo>
                  <a:cubicBezTo>
                    <a:pt x="44" y="271"/>
                    <a:pt x="3" y="262"/>
                    <a:pt x="0" y="242"/>
                  </a:cubicBezTo>
                  <a:cubicBezTo>
                    <a:pt x="73" y="158"/>
                    <a:pt x="73" y="158"/>
                    <a:pt x="73" y="158"/>
                  </a:cubicBezTo>
                  <a:cubicBezTo>
                    <a:pt x="99" y="8"/>
                    <a:pt x="99" y="8"/>
                    <a:pt x="99" y="8"/>
                  </a:cubicBezTo>
                  <a:lnTo>
                    <a:pt x="182" y="0"/>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6" name="Freeform 95"/>
            <p:cNvSpPr/>
            <p:nvPr userDrawn="1"/>
          </p:nvSpPr>
          <p:spPr bwMode="auto">
            <a:xfrm>
              <a:off x="8105863" y="4565120"/>
              <a:ext cx="762051" cy="669528"/>
            </a:xfrm>
            <a:custGeom>
              <a:avLst/>
              <a:gdLst>
                <a:gd name="T0" fmla="*/ 17 w 218"/>
                <a:gd name="T1" fmla="*/ 19 h 192"/>
                <a:gd name="T2" fmla="*/ 43 w 218"/>
                <a:gd name="T3" fmla="*/ 5 h 192"/>
                <a:gd name="T4" fmla="*/ 122 w 218"/>
                <a:gd name="T5" fmla="*/ 14 h 192"/>
                <a:gd name="T6" fmla="*/ 169 w 218"/>
                <a:gd name="T7" fmla="*/ 115 h 192"/>
                <a:gd name="T8" fmla="*/ 218 w 218"/>
                <a:gd name="T9" fmla="*/ 177 h 192"/>
                <a:gd name="T10" fmla="*/ 205 w 218"/>
                <a:gd name="T11" fmla="*/ 192 h 192"/>
                <a:gd name="T12" fmla="*/ 146 w 218"/>
                <a:gd name="T13" fmla="*/ 130 h 192"/>
                <a:gd name="T14" fmla="*/ 117 w 218"/>
                <a:gd name="T15" fmla="*/ 67 h 192"/>
                <a:gd name="T16" fmla="*/ 115 w 218"/>
                <a:gd name="T17" fmla="*/ 150 h 192"/>
                <a:gd name="T18" fmla="*/ 32 w 218"/>
                <a:gd name="T19" fmla="*/ 158 h 192"/>
                <a:gd name="T20" fmla="*/ 17 w 218"/>
                <a:gd name="T21" fmla="*/ 1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17" y="19"/>
                  </a:moveTo>
                  <a:cubicBezTo>
                    <a:pt x="17" y="19"/>
                    <a:pt x="26" y="5"/>
                    <a:pt x="43" y="5"/>
                  </a:cubicBezTo>
                  <a:cubicBezTo>
                    <a:pt x="61" y="5"/>
                    <a:pt x="105" y="0"/>
                    <a:pt x="122" y="14"/>
                  </a:cubicBezTo>
                  <a:cubicBezTo>
                    <a:pt x="142" y="31"/>
                    <a:pt x="169" y="115"/>
                    <a:pt x="169" y="115"/>
                  </a:cubicBezTo>
                  <a:cubicBezTo>
                    <a:pt x="218" y="177"/>
                    <a:pt x="218" y="177"/>
                    <a:pt x="218" y="177"/>
                  </a:cubicBezTo>
                  <a:cubicBezTo>
                    <a:pt x="205" y="192"/>
                    <a:pt x="205" y="192"/>
                    <a:pt x="205" y="192"/>
                  </a:cubicBezTo>
                  <a:cubicBezTo>
                    <a:pt x="146" y="130"/>
                    <a:pt x="146" y="130"/>
                    <a:pt x="146" y="130"/>
                  </a:cubicBezTo>
                  <a:cubicBezTo>
                    <a:pt x="117" y="67"/>
                    <a:pt x="117" y="67"/>
                    <a:pt x="117" y="67"/>
                  </a:cubicBezTo>
                  <a:cubicBezTo>
                    <a:pt x="117" y="67"/>
                    <a:pt x="109" y="108"/>
                    <a:pt x="115" y="150"/>
                  </a:cubicBezTo>
                  <a:cubicBezTo>
                    <a:pt x="115" y="150"/>
                    <a:pt x="69" y="173"/>
                    <a:pt x="32" y="158"/>
                  </a:cubicBezTo>
                  <a:cubicBezTo>
                    <a:pt x="32" y="158"/>
                    <a:pt x="0" y="43"/>
                    <a:pt x="17" y="19"/>
                  </a:cubicBez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7" name="Freeform 96"/>
            <p:cNvSpPr/>
            <p:nvPr userDrawn="1"/>
          </p:nvSpPr>
          <p:spPr bwMode="auto">
            <a:xfrm>
              <a:off x="8319506" y="4516336"/>
              <a:ext cx="142990" cy="185045"/>
            </a:xfrm>
            <a:custGeom>
              <a:avLst/>
              <a:gdLst>
                <a:gd name="T0" fmla="*/ 35 w 85"/>
                <a:gd name="T1" fmla="*/ 0 h 110"/>
                <a:gd name="T2" fmla="*/ 0 w 85"/>
                <a:gd name="T3" fmla="*/ 52 h 110"/>
                <a:gd name="T4" fmla="*/ 31 w 85"/>
                <a:gd name="T5" fmla="*/ 110 h 110"/>
                <a:gd name="T6" fmla="*/ 85 w 85"/>
                <a:gd name="T7" fmla="*/ 74 h 110"/>
                <a:gd name="T8" fmla="*/ 35 w 85"/>
                <a:gd name="T9" fmla="*/ 0 h 110"/>
              </a:gdLst>
              <a:ahLst/>
              <a:cxnLst>
                <a:cxn ang="0">
                  <a:pos x="T0" y="T1"/>
                </a:cxn>
                <a:cxn ang="0">
                  <a:pos x="T2" y="T3"/>
                </a:cxn>
                <a:cxn ang="0">
                  <a:pos x="T4" y="T5"/>
                </a:cxn>
                <a:cxn ang="0">
                  <a:pos x="T6" y="T7"/>
                </a:cxn>
                <a:cxn ang="0">
                  <a:pos x="T8" y="T9"/>
                </a:cxn>
              </a:cxnLst>
              <a:rect l="0" t="0" r="r" b="b"/>
              <a:pathLst>
                <a:path w="85" h="110">
                  <a:moveTo>
                    <a:pt x="35" y="0"/>
                  </a:moveTo>
                  <a:lnTo>
                    <a:pt x="0" y="52"/>
                  </a:lnTo>
                  <a:lnTo>
                    <a:pt x="31" y="110"/>
                  </a:lnTo>
                  <a:lnTo>
                    <a:pt x="85" y="74"/>
                  </a:lnTo>
                  <a:lnTo>
                    <a:pt x="35" y="0"/>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8" name="Freeform 97"/>
            <p:cNvSpPr/>
            <p:nvPr userDrawn="1"/>
          </p:nvSpPr>
          <p:spPr bwMode="auto">
            <a:xfrm>
              <a:off x="8349786" y="4698016"/>
              <a:ext cx="87476" cy="422240"/>
            </a:xfrm>
            <a:custGeom>
              <a:avLst/>
              <a:gdLst>
                <a:gd name="T0" fmla="*/ 0 w 52"/>
                <a:gd name="T1" fmla="*/ 0 h 251"/>
                <a:gd name="T2" fmla="*/ 15 w 52"/>
                <a:gd name="T3" fmla="*/ 35 h 251"/>
                <a:gd name="T4" fmla="*/ 2 w 52"/>
                <a:gd name="T5" fmla="*/ 222 h 251"/>
                <a:gd name="T6" fmla="*/ 29 w 52"/>
                <a:gd name="T7" fmla="*/ 251 h 251"/>
                <a:gd name="T8" fmla="*/ 52 w 52"/>
                <a:gd name="T9" fmla="*/ 209 h 251"/>
                <a:gd name="T10" fmla="*/ 29 w 52"/>
                <a:gd name="T11" fmla="*/ 33 h 251"/>
                <a:gd name="T12" fmla="*/ 38 w 52"/>
                <a:gd name="T13" fmla="*/ 6 h 251"/>
                <a:gd name="T14" fmla="*/ 0 w 52"/>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251">
                  <a:moveTo>
                    <a:pt x="0" y="0"/>
                  </a:moveTo>
                  <a:lnTo>
                    <a:pt x="15" y="35"/>
                  </a:lnTo>
                  <a:lnTo>
                    <a:pt x="2" y="222"/>
                  </a:lnTo>
                  <a:lnTo>
                    <a:pt x="29" y="251"/>
                  </a:lnTo>
                  <a:lnTo>
                    <a:pt x="52" y="209"/>
                  </a:lnTo>
                  <a:lnTo>
                    <a:pt x="29" y="33"/>
                  </a:lnTo>
                  <a:lnTo>
                    <a:pt x="38" y="6"/>
                  </a:lnTo>
                  <a:lnTo>
                    <a:pt x="0" y="0"/>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9" name="Freeform 98"/>
            <p:cNvSpPr/>
            <p:nvPr userDrawn="1"/>
          </p:nvSpPr>
          <p:spPr bwMode="auto">
            <a:xfrm>
              <a:off x="8280815" y="4565120"/>
              <a:ext cx="163177" cy="178316"/>
            </a:xfrm>
            <a:custGeom>
              <a:avLst/>
              <a:gdLst>
                <a:gd name="T0" fmla="*/ 58 w 97"/>
                <a:gd name="T1" fmla="*/ 83 h 106"/>
                <a:gd name="T2" fmla="*/ 33 w 97"/>
                <a:gd name="T3" fmla="*/ 99 h 106"/>
                <a:gd name="T4" fmla="*/ 0 w 97"/>
                <a:gd name="T5" fmla="*/ 8 h 106"/>
                <a:gd name="T6" fmla="*/ 35 w 97"/>
                <a:gd name="T7" fmla="*/ 0 h 106"/>
                <a:gd name="T8" fmla="*/ 58 w 97"/>
                <a:gd name="T9" fmla="*/ 77 h 106"/>
                <a:gd name="T10" fmla="*/ 97 w 97"/>
                <a:gd name="T11" fmla="*/ 35 h 106"/>
                <a:gd name="T12" fmla="*/ 83 w 97"/>
                <a:gd name="T13" fmla="*/ 106 h 106"/>
                <a:gd name="T14" fmla="*/ 58 w 97"/>
                <a:gd name="T15" fmla="*/ 83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06">
                  <a:moveTo>
                    <a:pt x="58" y="83"/>
                  </a:moveTo>
                  <a:lnTo>
                    <a:pt x="33" y="99"/>
                  </a:lnTo>
                  <a:lnTo>
                    <a:pt x="0" y="8"/>
                  </a:lnTo>
                  <a:lnTo>
                    <a:pt x="35" y="0"/>
                  </a:lnTo>
                  <a:lnTo>
                    <a:pt x="58" y="77"/>
                  </a:lnTo>
                  <a:lnTo>
                    <a:pt x="97" y="35"/>
                  </a:lnTo>
                  <a:lnTo>
                    <a:pt x="83" y="106"/>
                  </a:lnTo>
                  <a:lnTo>
                    <a:pt x="58" y="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0" name="Freeform 99"/>
            <p:cNvSpPr/>
            <p:nvPr userDrawn="1"/>
          </p:nvSpPr>
          <p:spPr bwMode="auto">
            <a:xfrm>
              <a:off x="8336328" y="4400261"/>
              <a:ext cx="213644" cy="289344"/>
            </a:xfrm>
            <a:custGeom>
              <a:avLst/>
              <a:gdLst>
                <a:gd name="T0" fmla="*/ 29 w 61"/>
                <a:gd name="T1" fmla="*/ 83 h 83"/>
                <a:gd name="T2" fmla="*/ 2 w 61"/>
                <a:gd name="T3" fmla="*/ 40 h 83"/>
                <a:gd name="T4" fmla="*/ 41 w 61"/>
                <a:gd name="T5" fmla="*/ 11 h 83"/>
                <a:gd name="T6" fmla="*/ 57 w 61"/>
                <a:gd name="T7" fmla="*/ 54 h 83"/>
                <a:gd name="T8" fmla="*/ 29 w 61"/>
                <a:gd name="T9" fmla="*/ 83 h 83"/>
              </a:gdLst>
              <a:ahLst/>
              <a:cxnLst>
                <a:cxn ang="0">
                  <a:pos x="T0" y="T1"/>
                </a:cxn>
                <a:cxn ang="0">
                  <a:pos x="T2" y="T3"/>
                </a:cxn>
                <a:cxn ang="0">
                  <a:pos x="T4" y="T5"/>
                </a:cxn>
                <a:cxn ang="0">
                  <a:pos x="T6" y="T7"/>
                </a:cxn>
                <a:cxn ang="0">
                  <a:pos x="T8" y="T9"/>
                </a:cxn>
              </a:cxnLst>
              <a:rect l="0" t="0" r="r" b="b"/>
              <a:pathLst>
                <a:path w="61" h="83">
                  <a:moveTo>
                    <a:pt x="29" y="83"/>
                  </a:moveTo>
                  <a:cubicBezTo>
                    <a:pt x="18" y="83"/>
                    <a:pt x="0" y="59"/>
                    <a:pt x="2" y="40"/>
                  </a:cubicBezTo>
                  <a:cubicBezTo>
                    <a:pt x="5" y="21"/>
                    <a:pt x="14" y="0"/>
                    <a:pt x="41" y="11"/>
                  </a:cubicBezTo>
                  <a:cubicBezTo>
                    <a:pt x="61" y="18"/>
                    <a:pt x="61" y="42"/>
                    <a:pt x="57" y="54"/>
                  </a:cubicBezTo>
                  <a:cubicBezTo>
                    <a:pt x="54" y="66"/>
                    <a:pt x="43" y="82"/>
                    <a:pt x="29" y="83"/>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1" name="Freeform 100"/>
            <p:cNvSpPr/>
            <p:nvPr userDrawn="1"/>
          </p:nvSpPr>
          <p:spPr bwMode="auto">
            <a:xfrm>
              <a:off x="8322870" y="4406990"/>
              <a:ext cx="237195" cy="206915"/>
            </a:xfrm>
            <a:custGeom>
              <a:avLst/>
              <a:gdLst>
                <a:gd name="T0" fmla="*/ 63 w 68"/>
                <a:gd name="T1" fmla="*/ 35 h 59"/>
                <a:gd name="T2" fmla="*/ 60 w 68"/>
                <a:gd name="T3" fmla="*/ 31 h 59"/>
                <a:gd name="T4" fmla="*/ 21 w 68"/>
                <a:gd name="T5" fmla="*/ 48 h 59"/>
                <a:gd name="T6" fmla="*/ 13 w 68"/>
                <a:gd name="T7" fmla="*/ 41 h 59"/>
                <a:gd name="T8" fmla="*/ 11 w 68"/>
                <a:gd name="T9" fmla="*/ 59 h 59"/>
                <a:gd name="T10" fmla="*/ 5 w 68"/>
                <a:gd name="T11" fmla="*/ 45 h 59"/>
                <a:gd name="T12" fmla="*/ 27 w 68"/>
                <a:gd name="T13" fmla="*/ 3 h 59"/>
                <a:gd name="T14" fmla="*/ 63 w 68"/>
                <a:gd name="T15" fmla="*/ 35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59">
                  <a:moveTo>
                    <a:pt x="63" y="35"/>
                  </a:moveTo>
                  <a:cubicBezTo>
                    <a:pt x="60" y="31"/>
                    <a:pt x="60" y="31"/>
                    <a:pt x="60" y="31"/>
                  </a:cubicBezTo>
                  <a:cubicBezTo>
                    <a:pt x="53" y="53"/>
                    <a:pt x="29" y="27"/>
                    <a:pt x="21" y="48"/>
                  </a:cubicBezTo>
                  <a:cubicBezTo>
                    <a:pt x="21" y="48"/>
                    <a:pt x="17" y="35"/>
                    <a:pt x="13" y="41"/>
                  </a:cubicBezTo>
                  <a:cubicBezTo>
                    <a:pt x="9" y="46"/>
                    <a:pt x="11" y="59"/>
                    <a:pt x="11" y="59"/>
                  </a:cubicBezTo>
                  <a:cubicBezTo>
                    <a:pt x="11" y="59"/>
                    <a:pt x="4" y="52"/>
                    <a:pt x="5" y="45"/>
                  </a:cubicBezTo>
                  <a:cubicBezTo>
                    <a:pt x="6" y="38"/>
                    <a:pt x="0" y="6"/>
                    <a:pt x="27" y="3"/>
                  </a:cubicBezTo>
                  <a:cubicBezTo>
                    <a:pt x="54" y="0"/>
                    <a:pt x="68" y="13"/>
                    <a:pt x="63" y="35"/>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2" name="Freeform 101"/>
            <p:cNvSpPr/>
            <p:nvPr userDrawn="1"/>
          </p:nvSpPr>
          <p:spPr bwMode="auto">
            <a:xfrm>
              <a:off x="8364927" y="5133714"/>
              <a:ext cx="58879" cy="52150"/>
            </a:xfrm>
            <a:custGeom>
              <a:avLst/>
              <a:gdLst>
                <a:gd name="T0" fmla="*/ 0 w 17"/>
                <a:gd name="T1" fmla="*/ 4 h 15"/>
                <a:gd name="T2" fmla="*/ 1 w 17"/>
                <a:gd name="T3" fmla="*/ 11 h 15"/>
                <a:gd name="T4" fmla="*/ 17 w 17"/>
                <a:gd name="T5" fmla="*/ 10 h 15"/>
                <a:gd name="T6" fmla="*/ 16 w 17"/>
                <a:gd name="T7" fmla="*/ 0 h 15"/>
                <a:gd name="T8" fmla="*/ 0 w 17"/>
                <a:gd name="T9" fmla="*/ 4 h 15"/>
              </a:gdLst>
              <a:ahLst/>
              <a:cxnLst>
                <a:cxn ang="0">
                  <a:pos x="T0" y="T1"/>
                </a:cxn>
                <a:cxn ang="0">
                  <a:pos x="T2" y="T3"/>
                </a:cxn>
                <a:cxn ang="0">
                  <a:pos x="T4" y="T5"/>
                </a:cxn>
                <a:cxn ang="0">
                  <a:pos x="T6" y="T7"/>
                </a:cxn>
                <a:cxn ang="0">
                  <a:pos x="T8" y="T9"/>
                </a:cxn>
              </a:cxnLst>
              <a:rect l="0" t="0" r="r" b="b"/>
              <a:pathLst>
                <a:path w="17" h="15">
                  <a:moveTo>
                    <a:pt x="0" y="4"/>
                  </a:moveTo>
                  <a:cubicBezTo>
                    <a:pt x="1" y="11"/>
                    <a:pt x="1" y="11"/>
                    <a:pt x="1" y="11"/>
                  </a:cubicBezTo>
                  <a:cubicBezTo>
                    <a:pt x="1" y="11"/>
                    <a:pt x="5" y="15"/>
                    <a:pt x="17" y="10"/>
                  </a:cubicBezTo>
                  <a:cubicBezTo>
                    <a:pt x="16" y="0"/>
                    <a:pt x="16" y="0"/>
                    <a:pt x="16" y="0"/>
                  </a:cubicBezTo>
                  <a:cubicBezTo>
                    <a:pt x="16" y="0"/>
                    <a:pt x="15" y="2"/>
                    <a:pt x="0" y="4"/>
                  </a:cubicBez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3" name="Freeform 102"/>
            <p:cNvSpPr/>
            <p:nvPr userDrawn="1"/>
          </p:nvSpPr>
          <p:spPr bwMode="auto">
            <a:xfrm>
              <a:off x="8255581" y="5182499"/>
              <a:ext cx="639247" cy="359997"/>
            </a:xfrm>
            <a:custGeom>
              <a:avLst/>
              <a:gdLst>
                <a:gd name="T0" fmla="*/ 0 w 380"/>
                <a:gd name="T1" fmla="*/ 31 h 214"/>
                <a:gd name="T2" fmla="*/ 150 w 380"/>
                <a:gd name="T3" fmla="*/ 214 h 214"/>
                <a:gd name="T4" fmla="*/ 380 w 380"/>
                <a:gd name="T5" fmla="*/ 166 h 214"/>
                <a:gd name="T6" fmla="*/ 214 w 380"/>
                <a:gd name="T7" fmla="*/ 0 h 214"/>
                <a:gd name="T8" fmla="*/ 0 w 380"/>
                <a:gd name="T9" fmla="*/ 31 h 214"/>
              </a:gdLst>
              <a:ahLst/>
              <a:cxnLst>
                <a:cxn ang="0">
                  <a:pos x="T0" y="T1"/>
                </a:cxn>
                <a:cxn ang="0">
                  <a:pos x="T2" y="T3"/>
                </a:cxn>
                <a:cxn ang="0">
                  <a:pos x="T4" y="T5"/>
                </a:cxn>
                <a:cxn ang="0">
                  <a:pos x="T6" y="T7"/>
                </a:cxn>
                <a:cxn ang="0">
                  <a:pos x="T8" y="T9"/>
                </a:cxn>
              </a:cxnLst>
              <a:rect l="0" t="0" r="r" b="b"/>
              <a:pathLst>
                <a:path w="380" h="214">
                  <a:moveTo>
                    <a:pt x="0" y="31"/>
                  </a:moveTo>
                  <a:lnTo>
                    <a:pt x="150" y="214"/>
                  </a:lnTo>
                  <a:lnTo>
                    <a:pt x="380" y="166"/>
                  </a:lnTo>
                  <a:lnTo>
                    <a:pt x="214" y="0"/>
                  </a:lnTo>
                  <a:lnTo>
                    <a:pt x="0" y="31"/>
                  </a:ln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4" name="Freeform 103"/>
            <p:cNvSpPr/>
            <p:nvPr userDrawn="1"/>
          </p:nvSpPr>
          <p:spPr bwMode="auto">
            <a:xfrm>
              <a:off x="7954462" y="5234647"/>
              <a:ext cx="553454" cy="750275"/>
            </a:xfrm>
            <a:custGeom>
              <a:avLst/>
              <a:gdLst>
                <a:gd name="T0" fmla="*/ 329 w 329"/>
                <a:gd name="T1" fmla="*/ 183 h 446"/>
                <a:gd name="T2" fmla="*/ 115 w 329"/>
                <a:gd name="T3" fmla="*/ 446 h 446"/>
                <a:gd name="T4" fmla="*/ 0 w 329"/>
                <a:gd name="T5" fmla="*/ 295 h 446"/>
                <a:gd name="T6" fmla="*/ 179 w 329"/>
                <a:gd name="T7" fmla="*/ 0 h 446"/>
                <a:gd name="T8" fmla="*/ 329 w 329"/>
                <a:gd name="T9" fmla="*/ 183 h 446"/>
              </a:gdLst>
              <a:ahLst/>
              <a:cxnLst>
                <a:cxn ang="0">
                  <a:pos x="T0" y="T1"/>
                </a:cxn>
                <a:cxn ang="0">
                  <a:pos x="T2" y="T3"/>
                </a:cxn>
                <a:cxn ang="0">
                  <a:pos x="T4" y="T5"/>
                </a:cxn>
                <a:cxn ang="0">
                  <a:pos x="T6" y="T7"/>
                </a:cxn>
                <a:cxn ang="0">
                  <a:pos x="T8" y="T9"/>
                </a:cxn>
              </a:cxnLst>
              <a:rect l="0" t="0" r="r" b="b"/>
              <a:pathLst>
                <a:path w="329" h="446">
                  <a:moveTo>
                    <a:pt x="329" y="183"/>
                  </a:moveTo>
                  <a:lnTo>
                    <a:pt x="115" y="446"/>
                  </a:lnTo>
                  <a:lnTo>
                    <a:pt x="0" y="295"/>
                  </a:lnTo>
                  <a:lnTo>
                    <a:pt x="179" y="0"/>
                  </a:lnTo>
                  <a:lnTo>
                    <a:pt x="329" y="183"/>
                  </a:lnTo>
                  <a:close/>
                </a:path>
              </a:pathLst>
            </a:custGeom>
            <a:solidFill>
              <a:srgbClr val="D62D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5" name="Freeform 104"/>
            <p:cNvSpPr/>
            <p:nvPr userDrawn="1"/>
          </p:nvSpPr>
          <p:spPr bwMode="auto">
            <a:xfrm>
              <a:off x="8147918" y="5461749"/>
              <a:ext cx="746910" cy="523174"/>
            </a:xfrm>
            <a:custGeom>
              <a:avLst/>
              <a:gdLst>
                <a:gd name="T0" fmla="*/ 0 w 444"/>
                <a:gd name="T1" fmla="*/ 311 h 311"/>
                <a:gd name="T2" fmla="*/ 214 w 444"/>
                <a:gd name="T3" fmla="*/ 276 h 311"/>
                <a:gd name="T4" fmla="*/ 444 w 444"/>
                <a:gd name="T5" fmla="*/ 0 h 311"/>
                <a:gd name="T6" fmla="*/ 214 w 444"/>
                <a:gd name="T7" fmla="*/ 48 h 311"/>
                <a:gd name="T8" fmla="*/ 0 w 444"/>
                <a:gd name="T9" fmla="*/ 311 h 311"/>
              </a:gdLst>
              <a:ahLst/>
              <a:cxnLst>
                <a:cxn ang="0">
                  <a:pos x="T0" y="T1"/>
                </a:cxn>
                <a:cxn ang="0">
                  <a:pos x="T2" y="T3"/>
                </a:cxn>
                <a:cxn ang="0">
                  <a:pos x="T4" y="T5"/>
                </a:cxn>
                <a:cxn ang="0">
                  <a:pos x="T6" y="T7"/>
                </a:cxn>
                <a:cxn ang="0">
                  <a:pos x="T8" y="T9"/>
                </a:cxn>
              </a:cxnLst>
              <a:rect l="0" t="0" r="r" b="b"/>
              <a:pathLst>
                <a:path w="444" h="311">
                  <a:moveTo>
                    <a:pt x="0" y="311"/>
                  </a:moveTo>
                  <a:lnTo>
                    <a:pt x="214" y="276"/>
                  </a:lnTo>
                  <a:lnTo>
                    <a:pt x="444" y="0"/>
                  </a:lnTo>
                  <a:lnTo>
                    <a:pt x="214" y="48"/>
                  </a:lnTo>
                  <a:lnTo>
                    <a:pt x="0" y="311"/>
                  </a:lnTo>
                  <a:close/>
                </a:path>
              </a:pathLst>
            </a:custGeom>
            <a:solidFill>
              <a:srgbClr val="BE1E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6" name="Freeform 105"/>
            <p:cNvSpPr/>
            <p:nvPr userDrawn="1"/>
          </p:nvSpPr>
          <p:spPr bwMode="auto">
            <a:xfrm>
              <a:off x="8507916" y="5461749"/>
              <a:ext cx="719995" cy="311213"/>
            </a:xfrm>
            <a:custGeom>
              <a:avLst/>
              <a:gdLst>
                <a:gd name="T0" fmla="*/ 0 w 428"/>
                <a:gd name="T1" fmla="*/ 48 h 185"/>
                <a:gd name="T2" fmla="*/ 230 w 428"/>
                <a:gd name="T3" fmla="*/ 185 h 185"/>
                <a:gd name="T4" fmla="*/ 428 w 428"/>
                <a:gd name="T5" fmla="*/ 112 h 185"/>
                <a:gd name="T6" fmla="*/ 230 w 428"/>
                <a:gd name="T7" fmla="*/ 0 h 185"/>
                <a:gd name="T8" fmla="*/ 0 w 428"/>
                <a:gd name="T9" fmla="*/ 48 h 185"/>
              </a:gdLst>
              <a:ahLst/>
              <a:cxnLst>
                <a:cxn ang="0">
                  <a:pos x="T0" y="T1"/>
                </a:cxn>
                <a:cxn ang="0">
                  <a:pos x="T2" y="T3"/>
                </a:cxn>
                <a:cxn ang="0">
                  <a:pos x="T4" y="T5"/>
                </a:cxn>
                <a:cxn ang="0">
                  <a:pos x="T6" y="T7"/>
                </a:cxn>
                <a:cxn ang="0">
                  <a:pos x="T8" y="T9"/>
                </a:cxn>
              </a:cxnLst>
              <a:rect l="0" t="0" r="r" b="b"/>
              <a:pathLst>
                <a:path w="428" h="185">
                  <a:moveTo>
                    <a:pt x="0" y="48"/>
                  </a:moveTo>
                  <a:lnTo>
                    <a:pt x="230" y="185"/>
                  </a:lnTo>
                  <a:lnTo>
                    <a:pt x="428" y="112"/>
                  </a:lnTo>
                  <a:lnTo>
                    <a:pt x="230" y="0"/>
                  </a:lnTo>
                  <a:lnTo>
                    <a:pt x="0" y="48"/>
                  </a:lnTo>
                  <a:close/>
                </a:path>
              </a:pathLst>
            </a:custGeom>
            <a:solidFill>
              <a:srgbClr val="9294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7" name="Freeform 106"/>
            <p:cNvSpPr/>
            <p:nvPr userDrawn="1"/>
          </p:nvSpPr>
          <p:spPr bwMode="auto">
            <a:xfrm>
              <a:off x="8894829" y="5542496"/>
              <a:ext cx="385231" cy="230466"/>
            </a:xfrm>
            <a:custGeom>
              <a:avLst/>
              <a:gdLst>
                <a:gd name="T0" fmla="*/ 0 w 110"/>
                <a:gd name="T1" fmla="*/ 66 h 66"/>
                <a:gd name="T2" fmla="*/ 47 w 110"/>
                <a:gd name="T3" fmla="*/ 20 h 66"/>
                <a:gd name="T4" fmla="*/ 95 w 110"/>
                <a:gd name="T5" fmla="*/ 31 h 66"/>
                <a:gd name="T6" fmla="*/ 0 w 110"/>
                <a:gd name="T7" fmla="*/ 66 h 66"/>
              </a:gdLst>
              <a:ahLst/>
              <a:cxnLst>
                <a:cxn ang="0">
                  <a:pos x="T0" y="T1"/>
                </a:cxn>
                <a:cxn ang="0">
                  <a:pos x="T2" y="T3"/>
                </a:cxn>
                <a:cxn ang="0">
                  <a:pos x="T4" y="T5"/>
                </a:cxn>
                <a:cxn ang="0">
                  <a:pos x="T6" y="T7"/>
                </a:cxn>
              </a:cxnLst>
              <a:rect l="0" t="0" r="r" b="b"/>
              <a:pathLst>
                <a:path w="110" h="66">
                  <a:moveTo>
                    <a:pt x="0" y="66"/>
                  </a:moveTo>
                  <a:cubicBezTo>
                    <a:pt x="0" y="66"/>
                    <a:pt x="1" y="34"/>
                    <a:pt x="47" y="20"/>
                  </a:cubicBezTo>
                  <a:cubicBezTo>
                    <a:pt x="110" y="0"/>
                    <a:pt x="95" y="31"/>
                    <a:pt x="95" y="31"/>
                  </a:cubicBezTo>
                  <a:lnTo>
                    <a:pt x="0" y="66"/>
                  </a:lnTo>
                  <a:close/>
                </a:path>
              </a:pathLst>
            </a:custGeom>
            <a:solidFill>
              <a:srgbClr val="BE1E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8" name="Freeform 107"/>
            <p:cNvSpPr/>
            <p:nvPr userDrawn="1"/>
          </p:nvSpPr>
          <p:spPr bwMode="auto">
            <a:xfrm>
              <a:off x="8615578" y="5105116"/>
              <a:ext cx="356633" cy="356633"/>
            </a:xfrm>
            <a:custGeom>
              <a:avLst/>
              <a:gdLst>
                <a:gd name="T0" fmla="*/ 0 w 212"/>
                <a:gd name="T1" fmla="*/ 46 h 212"/>
                <a:gd name="T2" fmla="*/ 85 w 212"/>
                <a:gd name="T3" fmla="*/ 0 h 212"/>
                <a:gd name="T4" fmla="*/ 212 w 212"/>
                <a:gd name="T5" fmla="*/ 127 h 212"/>
                <a:gd name="T6" fmla="*/ 166 w 212"/>
                <a:gd name="T7" fmla="*/ 212 h 212"/>
                <a:gd name="T8" fmla="*/ 0 w 212"/>
                <a:gd name="T9" fmla="*/ 46 h 212"/>
              </a:gdLst>
              <a:ahLst/>
              <a:cxnLst>
                <a:cxn ang="0">
                  <a:pos x="T0" y="T1"/>
                </a:cxn>
                <a:cxn ang="0">
                  <a:pos x="T2" y="T3"/>
                </a:cxn>
                <a:cxn ang="0">
                  <a:pos x="T4" y="T5"/>
                </a:cxn>
                <a:cxn ang="0">
                  <a:pos x="T6" y="T7"/>
                </a:cxn>
                <a:cxn ang="0">
                  <a:pos x="T8" y="T9"/>
                </a:cxn>
              </a:cxnLst>
              <a:rect l="0" t="0" r="r" b="b"/>
              <a:pathLst>
                <a:path w="212" h="212">
                  <a:moveTo>
                    <a:pt x="0" y="46"/>
                  </a:moveTo>
                  <a:lnTo>
                    <a:pt x="85" y="0"/>
                  </a:lnTo>
                  <a:lnTo>
                    <a:pt x="212" y="127"/>
                  </a:lnTo>
                  <a:lnTo>
                    <a:pt x="166" y="212"/>
                  </a:lnTo>
                  <a:lnTo>
                    <a:pt x="0" y="46"/>
                  </a:lnTo>
                  <a:close/>
                </a:path>
              </a:pathLst>
            </a:custGeom>
            <a:solidFill>
              <a:srgbClr val="A6A8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9" name="Freeform 108"/>
            <p:cNvSpPr/>
            <p:nvPr userDrawn="1"/>
          </p:nvSpPr>
          <p:spPr bwMode="auto">
            <a:xfrm>
              <a:off x="8147918" y="5207732"/>
              <a:ext cx="359997" cy="334764"/>
            </a:xfrm>
            <a:custGeom>
              <a:avLst/>
              <a:gdLst>
                <a:gd name="T0" fmla="*/ 214 w 214"/>
                <a:gd name="T1" fmla="*/ 199 h 199"/>
                <a:gd name="T2" fmla="*/ 141 w 214"/>
                <a:gd name="T3" fmla="*/ 172 h 199"/>
                <a:gd name="T4" fmla="*/ 0 w 214"/>
                <a:gd name="T5" fmla="*/ 0 h 199"/>
                <a:gd name="T6" fmla="*/ 64 w 214"/>
                <a:gd name="T7" fmla="*/ 16 h 199"/>
                <a:gd name="T8" fmla="*/ 214 w 214"/>
                <a:gd name="T9" fmla="*/ 199 h 199"/>
              </a:gdLst>
              <a:ahLst/>
              <a:cxnLst>
                <a:cxn ang="0">
                  <a:pos x="T0" y="T1"/>
                </a:cxn>
                <a:cxn ang="0">
                  <a:pos x="T2" y="T3"/>
                </a:cxn>
                <a:cxn ang="0">
                  <a:pos x="T4" y="T5"/>
                </a:cxn>
                <a:cxn ang="0">
                  <a:pos x="T6" y="T7"/>
                </a:cxn>
                <a:cxn ang="0">
                  <a:pos x="T8" y="T9"/>
                </a:cxn>
              </a:cxnLst>
              <a:rect l="0" t="0" r="r" b="b"/>
              <a:pathLst>
                <a:path w="214" h="199">
                  <a:moveTo>
                    <a:pt x="214" y="199"/>
                  </a:moveTo>
                  <a:lnTo>
                    <a:pt x="141" y="172"/>
                  </a:lnTo>
                  <a:lnTo>
                    <a:pt x="0" y="0"/>
                  </a:lnTo>
                  <a:lnTo>
                    <a:pt x="64" y="16"/>
                  </a:lnTo>
                  <a:lnTo>
                    <a:pt x="214" y="199"/>
                  </a:lnTo>
                  <a:close/>
                </a:path>
              </a:pathLst>
            </a:custGeom>
            <a:solidFill>
              <a:srgbClr val="A6A8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0" name="Freeform 109"/>
            <p:cNvSpPr/>
            <p:nvPr userDrawn="1"/>
          </p:nvSpPr>
          <p:spPr bwMode="auto">
            <a:xfrm>
              <a:off x="8423804" y="5182499"/>
              <a:ext cx="471024" cy="359997"/>
            </a:xfrm>
            <a:custGeom>
              <a:avLst/>
              <a:gdLst>
                <a:gd name="T0" fmla="*/ 114 w 280"/>
                <a:gd name="T1" fmla="*/ 0 h 214"/>
                <a:gd name="T2" fmla="*/ 0 w 280"/>
                <a:gd name="T3" fmla="*/ 151 h 214"/>
                <a:gd name="T4" fmla="*/ 50 w 280"/>
                <a:gd name="T5" fmla="*/ 214 h 214"/>
                <a:gd name="T6" fmla="*/ 280 w 280"/>
                <a:gd name="T7" fmla="*/ 166 h 214"/>
                <a:gd name="T8" fmla="*/ 114 w 280"/>
                <a:gd name="T9" fmla="*/ 0 h 214"/>
              </a:gdLst>
              <a:ahLst/>
              <a:cxnLst>
                <a:cxn ang="0">
                  <a:pos x="T0" y="T1"/>
                </a:cxn>
                <a:cxn ang="0">
                  <a:pos x="T2" y="T3"/>
                </a:cxn>
                <a:cxn ang="0">
                  <a:pos x="T4" y="T5"/>
                </a:cxn>
                <a:cxn ang="0">
                  <a:pos x="T6" y="T7"/>
                </a:cxn>
                <a:cxn ang="0">
                  <a:pos x="T8" y="T9"/>
                </a:cxn>
              </a:cxnLst>
              <a:rect l="0" t="0" r="r" b="b"/>
              <a:pathLst>
                <a:path w="280" h="214">
                  <a:moveTo>
                    <a:pt x="114" y="0"/>
                  </a:moveTo>
                  <a:lnTo>
                    <a:pt x="0" y="151"/>
                  </a:lnTo>
                  <a:lnTo>
                    <a:pt x="50" y="214"/>
                  </a:lnTo>
                  <a:lnTo>
                    <a:pt x="280" y="166"/>
                  </a:lnTo>
                  <a:lnTo>
                    <a:pt x="114" y="0"/>
                  </a:lnTo>
                  <a:close/>
                </a:path>
              </a:pathLst>
            </a:custGeom>
            <a:solidFill>
              <a:srgbClr val="6D6E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1" name="Freeform 110"/>
            <p:cNvSpPr/>
            <p:nvPr userDrawn="1"/>
          </p:nvSpPr>
          <p:spPr bwMode="auto">
            <a:xfrm>
              <a:off x="8206797" y="5248105"/>
              <a:ext cx="100934" cy="116074"/>
            </a:xfrm>
            <a:custGeom>
              <a:avLst/>
              <a:gdLst>
                <a:gd name="T0" fmla="*/ 10 w 29"/>
                <a:gd name="T1" fmla="*/ 4 h 33"/>
                <a:gd name="T2" fmla="*/ 23 w 29"/>
                <a:gd name="T3" fmla="*/ 7 h 33"/>
                <a:gd name="T4" fmla="*/ 28 w 29"/>
                <a:gd name="T5" fmla="*/ 13 h 33"/>
                <a:gd name="T6" fmla="*/ 23 w 29"/>
                <a:gd name="T7" fmla="*/ 10 h 33"/>
                <a:gd name="T8" fmla="*/ 18 w 29"/>
                <a:gd name="T9" fmla="*/ 10 h 33"/>
                <a:gd name="T10" fmla="*/ 25 w 29"/>
                <a:gd name="T11" fmla="*/ 18 h 33"/>
                <a:gd name="T12" fmla="*/ 29 w 29"/>
                <a:gd name="T13" fmla="*/ 28 h 33"/>
                <a:gd name="T14" fmla="*/ 27 w 29"/>
                <a:gd name="T15" fmla="*/ 28 h 33"/>
                <a:gd name="T16" fmla="*/ 23 w 29"/>
                <a:gd name="T17" fmla="*/ 21 h 33"/>
                <a:gd name="T18" fmla="*/ 20 w 29"/>
                <a:gd name="T19" fmla="*/ 18 h 33"/>
                <a:gd name="T20" fmla="*/ 21 w 29"/>
                <a:gd name="T21" fmla="*/ 24 h 33"/>
                <a:gd name="T22" fmla="*/ 18 w 29"/>
                <a:gd name="T23" fmla="*/ 33 h 33"/>
                <a:gd name="T24" fmla="*/ 17 w 29"/>
                <a:gd name="T25" fmla="*/ 27 h 33"/>
                <a:gd name="T26" fmla="*/ 16 w 29"/>
                <a:gd name="T27" fmla="*/ 21 h 33"/>
                <a:gd name="T28" fmla="*/ 14 w 29"/>
                <a:gd name="T29" fmla="*/ 26 h 33"/>
                <a:gd name="T30" fmla="*/ 10 w 29"/>
                <a:gd name="T31" fmla="*/ 29 h 33"/>
                <a:gd name="T32" fmla="*/ 10 w 29"/>
                <a:gd name="T33" fmla="*/ 27 h 33"/>
                <a:gd name="T34" fmla="*/ 9 w 29"/>
                <a:gd name="T35" fmla="*/ 27 h 33"/>
                <a:gd name="T36" fmla="*/ 9 w 29"/>
                <a:gd name="T37" fmla="*/ 24 h 33"/>
                <a:gd name="T38" fmla="*/ 8 w 29"/>
                <a:gd name="T39" fmla="*/ 19 h 33"/>
                <a:gd name="T40" fmla="*/ 2 w 29"/>
                <a:gd name="T41" fmla="*/ 7 h 33"/>
                <a:gd name="T42" fmla="*/ 0 w 29"/>
                <a:gd name="T43" fmla="*/ 0 h 33"/>
                <a:gd name="T44" fmla="*/ 10 w 29"/>
                <a:gd name="T45"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33">
                  <a:moveTo>
                    <a:pt x="10" y="4"/>
                  </a:moveTo>
                  <a:cubicBezTo>
                    <a:pt x="23" y="7"/>
                    <a:pt x="23" y="7"/>
                    <a:pt x="23" y="7"/>
                  </a:cubicBezTo>
                  <a:cubicBezTo>
                    <a:pt x="28" y="13"/>
                    <a:pt x="28" y="13"/>
                    <a:pt x="28" y="13"/>
                  </a:cubicBezTo>
                  <a:cubicBezTo>
                    <a:pt x="28" y="13"/>
                    <a:pt x="27" y="14"/>
                    <a:pt x="23" y="10"/>
                  </a:cubicBezTo>
                  <a:cubicBezTo>
                    <a:pt x="18" y="10"/>
                    <a:pt x="18" y="10"/>
                    <a:pt x="18" y="10"/>
                  </a:cubicBezTo>
                  <a:cubicBezTo>
                    <a:pt x="25" y="18"/>
                    <a:pt x="25" y="18"/>
                    <a:pt x="25" y="18"/>
                  </a:cubicBezTo>
                  <a:cubicBezTo>
                    <a:pt x="29" y="28"/>
                    <a:pt x="29" y="28"/>
                    <a:pt x="29" y="28"/>
                  </a:cubicBezTo>
                  <a:cubicBezTo>
                    <a:pt x="29" y="28"/>
                    <a:pt x="28" y="30"/>
                    <a:pt x="27" y="28"/>
                  </a:cubicBezTo>
                  <a:cubicBezTo>
                    <a:pt x="25" y="27"/>
                    <a:pt x="23" y="21"/>
                    <a:pt x="23" y="21"/>
                  </a:cubicBezTo>
                  <a:cubicBezTo>
                    <a:pt x="20" y="18"/>
                    <a:pt x="20" y="18"/>
                    <a:pt x="20" y="18"/>
                  </a:cubicBezTo>
                  <a:cubicBezTo>
                    <a:pt x="21" y="24"/>
                    <a:pt x="21" y="24"/>
                    <a:pt x="21" y="24"/>
                  </a:cubicBezTo>
                  <a:cubicBezTo>
                    <a:pt x="18" y="33"/>
                    <a:pt x="18" y="33"/>
                    <a:pt x="18" y="33"/>
                  </a:cubicBezTo>
                  <a:cubicBezTo>
                    <a:pt x="18" y="33"/>
                    <a:pt x="15" y="32"/>
                    <a:pt x="17" y="27"/>
                  </a:cubicBezTo>
                  <a:cubicBezTo>
                    <a:pt x="18" y="24"/>
                    <a:pt x="16" y="21"/>
                    <a:pt x="16" y="21"/>
                  </a:cubicBezTo>
                  <a:cubicBezTo>
                    <a:pt x="14" y="26"/>
                    <a:pt x="14" y="26"/>
                    <a:pt x="14" y="26"/>
                  </a:cubicBezTo>
                  <a:cubicBezTo>
                    <a:pt x="14" y="26"/>
                    <a:pt x="12" y="30"/>
                    <a:pt x="10" y="29"/>
                  </a:cubicBezTo>
                  <a:cubicBezTo>
                    <a:pt x="9" y="29"/>
                    <a:pt x="10" y="27"/>
                    <a:pt x="10" y="27"/>
                  </a:cubicBezTo>
                  <a:cubicBezTo>
                    <a:pt x="10" y="27"/>
                    <a:pt x="9" y="28"/>
                    <a:pt x="9" y="27"/>
                  </a:cubicBezTo>
                  <a:cubicBezTo>
                    <a:pt x="8" y="26"/>
                    <a:pt x="9" y="24"/>
                    <a:pt x="9" y="24"/>
                  </a:cubicBezTo>
                  <a:cubicBezTo>
                    <a:pt x="8" y="19"/>
                    <a:pt x="8" y="19"/>
                    <a:pt x="8" y="19"/>
                  </a:cubicBezTo>
                  <a:cubicBezTo>
                    <a:pt x="8" y="19"/>
                    <a:pt x="0" y="13"/>
                    <a:pt x="2" y="7"/>
                  </a:cubicBezTo>
                  <a:cubicBezTo>
                    <a:pt x="3" y="5"/>
                    <a:pt x="0" y="0"/>
                    <a:pt x="0" y="0"/>
                  </a:cubicBezTo>
                  <a:lnTo>
                    <a:pt x="10" y="4"/>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2" name="Freeform 111"/>
            <p:cNvSpPr/>
            <p:nvPr userDrawn="1"/>
          </p:nvSpPr>
          <p:spPr bwMode="auto">
            <a:xfrm>
              <a:off x="8126050" y="4533158"/>
              <a:ext cx="151401" cy="743546"/>
            </a:xfrm>
            <a:custGeom>
              <a:avLst/>
              <a:gdLst>
                <a:gd name="T0" fmla="*/ 42 w 43"/>
                <a:gd name="T1" fmla="*/ 41 h 213"/>
                <a:gd name="T2" fmla="*/ 30 w 43"/>
                <a:gd name="T3" fmla="*/ 121 h 213"/>
                <a:gd name="T4" fmla="*/ 37 w 43"/>
                <a:gd name="T5" fmla="*/ 208 h 213"/>
                <a:gd name="T6" fmla="*/ 22 w 43"/>
                <a:gd name="T7" fmla="*/ 213 h 213"/>
                <a:gd name="T8" fmla="*/ 0 w 43"/>
                <a:gd name="T9" fmla="*/ 126 h 213"/>
                <a:gd name="T10" fmla="*/ 6 w 43"/>
                <a:gd name="T11" fmla="*/ 37 h 213"/>
                <a:gd name="T12" fmla="*/ 42 w 43"/>
                <a:gd name="T13" fmla="*/ 41 h 213"/>
              </a:gdLst>
              <a:ahLst/>
              <a:cxnLst>
                <a:cxn ang="0">
                  <a:pos x="T0" y="T1"/>
                </a:cxn>
                <a:cxn ang="0">
                  <a:pos x="T2" y="T3"/>
                </a:cxn>
                <a:cxn ang="0">
                  <a:pos x="T4" y="T5"/>
                </a:cxn>
                <a:cxn ang="0">
                  <a:pos x="T6" y="T7"/>
                </a:cxn>
                <a:cxn ang="0">
                  <a:pos x="T8" y="T9"/>
                </a:cxn>
                <a:cxn ang="0">
                  <a:pos x="T10" y="T11"/>
                </a:cxn>
                <a:cxn ang="0">
                  <a:pos x="T12" y="T13"/>
                </a:cxn>
              </a:cxnLst>
              <a:rect l="0" t="0" r="r" b="b"/>
              <a:pathLst>
                <a:path w="43" h="213">
                  <a:moveTo>
                    <a:pt x="42" y="41"/>
                  </a:moveTo>
                  <a:cubicBezTo>
                    <a:pt x="43" y="57"/>
                    <a:pt x="30" y="121"/>
                    <a:pt x="30" y="121"/>
                  </a:cubicBezTo>
                  <a:cubicBezTo>
                    <a:pt x="37" y="208"/>
                    <a:pt x="37" y="208"/>
                    <a:pt x="37" y="208"/>
                  </a:cubicBezTo>
                  <a:cubicBezTo>
                    <a:pt x="22" y="213"/>
                    <a:pt x="22" y="213"/>
                    <a:pt x="22" y="213"/>
                  </a:cubicBezTo>
                  <a:cubicBezTo>
                    <a:pt x="0" y="126"/>
                    <a:pt x="0" y="126"/>
                    <a:pt x="0" y="126"/>
                  </a:cubicBezTo>
                  <a:cubicBezTo>
                    <a:pt x="0" y="126"/>
                    <a:pt x="2" y="58"/>
                    <a:pt x="6" y="37"/>
                  </a:cubicBezTo>
                  <a:cubicBezTo>
                    <a:pt x="8" y="27"/>
                    <a:pt x="40" y="0"/>
                    <a:pt x="42" y="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3" name="Freeform 112"/>
            <p:cNvSpPr/>
            <p:nvPr userDrawn="1"/>
          </p:nvSpPr>
          <p:spPr bwMode="auto">
            <a:xfrm>
              <a:off x="10191829" y="4127740"/>
              <a:ext cx="80747" cy="223737"/>
            </a:xfrm>
            <a:custGeom>
              <a:avLst/>
              <a:gdLst>
                <a:gd name="T0" fmla="*/ 10 w 23"/>
                <a:gd name="T1" fmla="*/ 50 h 64"/>
                <a:gd name="T2" fmla="*/ 2 w 23"/>
                <a:gd name="T3" fmla="*/ 43 h 64"/>
                <a:gd name="T4" fmla="*/ 8 w 23"/>
                <a:gd name="T5" fmla="*/ 0 h 64"/>
                <a:gd name="T6" fmla="*/ 15 w 23"/>
                <a:gd name="T7" fmla="*/ 17 h 64"/>
                <a:gd name="T8" fmla="*/ 16 w 23"/>
                <a:gd name="T9" fmla="*/ 39 h 64"/>
                <a:gd name="T10" fmla="*/ 23 w 23"/>
                <a:gd name="T11" fmla="*/ 64 h 64"/>
                <a:gd name="T12" fmla="*/ 10 w 23"/>
                <a:gd name="T13" fmla="*/ 50 h 64"/>
              </a:gdLst>
              <a:ahLst/>
              <a:cxnLst>
                <a:cxn ang="0">
                  <a:pos x="T0" y="T1"/>
                </a:cxn>
                <a:cxn ang="0">
                  <a:pos x="T2" y="T3"/>
                </a:cxn>
                <a:cxn ang="0">
                  <a:pos x="T4" y="T5"/>
                </a:cxn>
                <a:cxn ang="0">
                  <a:pos x="T6" y="T7"/>
                </a:cxn>
                <a:cxn ang="0">
                  <a:pos x="T8" y="T9"/>
                </a:cxn>
                <a:cxn ang="0">
                  <a:pos x="T10" y="T11"/>
                </a:cxn>
                <a:cxn ang="0">
                  <a:pos x="T12" y="T13"/>
                </a:cxn>
              </a:cxnLst>
              <a:rect l="0" t="0" r="r" b="b"/>
              <a:pathLst>
                <a:path w="23" h="64">
                  <a:moveTo>
                    <a:pt x="10" y="50"/>
                  </a:moveTo>
                  <a:cubicBezTo>
                    <a:pt x="10" y="50"/>
                    <a:pt x="3" y="46"/>
                    <a:pt x="2" y="43"/>
                  </a:cubicBezTo>
                  <a:cubicBezTo>
                    <a:pt x="0" y="33"/>
                    <a:pt x="8" y="0"/>
                    <a:pt x="8" y="0"/>
                  </a:cubicBezTo>
                  <a:cubicBezTo>
                    <a:pt x="8" y="0"/>
                    <a:pt x="11" y="13"/>
                    <a:pt x="15" y="17"/>
                  </a:cubicBezTo>
                  <a:cubicBezTo>
                    <a:pt x="19" y="22"/>
                    <a:pt x="14" y="35"/>
                    <a:pt x="16" y="39"/>
                  </a:cubicBezTo>
                  <a:cubicBezTo>
                    <a:pt x="19" y="43"/>
                    <a:pt x="23" y="64"/>
                    <a:pt x="23" y="64"/>
                  </a:cubicBezTo>
                  <a:lnTo>
                    <a:pt x="10" y="50"/>
                  </a:ln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4" name="Freeform 113"/>
            <p:cNvSpPr/>
            <p:nvPr userDrawn="1"/>
          </p:nvSpPr>
          <p:spPr bwMode="auto">
            <a:xfrm>
              <a:off x="9818374" y="4082320"/>
              <a:ext cx="255699" cy="269157"/>
            </a:xfrm>
            <a:custGeom>
              <a:avLst/>
              <a:gdLst>
                <a:gd name="T0" fmla="*/ 5 w 73"/>
                <a:gd name="T1" fmla="*/ 37 h 77"/>
                <a:gd name="T2" fmla="*/ 32 w 73"/>
                <a:gd name="T3" fmla="*/ 60 h 77"/>
                <a:gd name="T4" fmla="*/ 36 w 73"/>
                <a:gd name="T5" fmla="*/ 77 h 77"/>
                <a:gd name="T6" fmla="*/ 60 w 73"/>
                <a:gd name="T7" fmla="*/ 72 h 77"/>
                <a:gd name="T8" fmla="*/ 72 w 73"/>
                <a:gd name="T9" fmla="*/ 34 h 77"/>
                <a:gd name="T10" fmla="*/ 73 w 73"/>
                <a:gd name="T11" fmla="*/ 28 h 77"/>
                <a:gd name="T12" fmla="*/ 32 w 73"/>
                <a:gd name="T13" fmla="*/ 0 h 77"/>
                <a:gd name="T14" fmla="*/ 27 w 73"/>
                <a:gd name="T15" fmla="*/ 0 h 77"/>
                <a:gd name="T16" fmla="*/ 5 w 73"/>
                <a:gd name="T17"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7">
                  <a:moveTo>
                    <a:pt x="5" y="37"/>
                  </a:moveTo>
                  <a:cubicBezTo>
                    <a:pt x="10" y="53"/>
                    <a:pt x="26" y="55"/>
                    <a:pt x="32" y="60"/>
                  </a:cubicBezTo>
                  <a:cubicBezTo>
                    <a:pt x="38" y="66"/>
                    <a:pt x="36" y="77"/>
                    <a:pt x="36" y="77"/>
                  </a:cubicBezTo>
                  <a:cubicBezTo>
                    <a:pt x="36" y="77"/>
                    <a:pt x="63" y="77"/>
                    <a:pt x="60" y="72"/>
                  </a:cubicBezTo>
                  <a:cubicBezTo>
                    <a:pt x="58" y="68"/>
                    <a:pt x="69" y="46"/>
                    <a:pt x="72" y="34"/>
                  </a:cubicBezTo>
                  <a:cubicBezTo>
                    <a:pt x="73" y="31"/>
                    <a:pt x="73" y="29"/>
                    <a:pt x="73" y="28"/>
                  </a:cubicBezTo>
                  <a:cubicBezTo>
                    <a:pt x="71" y="19"/>
                    <a:pt x="49" y="1"/>
                    <a:pt x="32" y="0"/>
                  </a:cubicBezTo>
                  <a:cubicBezTo>
                    <a:pt x="30" y="0"/>
                    <a:pt x="28" y="0"/>
                    <a:pt x="27" y="0"/>
                  </a:cubicBezTo>
                  <a:cubicBezTo>
                    <a:pt x="10" y="3"/>
                    <a:pt x="0" y="20"/>
                    <a:pt x="5" y="37"/>
                  </a:cubicBez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5" name="Freeform 114"/>
            <p:cNvSpPr/>
            <p:nvPr userDrawn="1"/>
          </p:nvSpPr>
          <p:spPr bwMode="auto">
            <a:xfrm>
              <a:off x="9786411" y="4065498"/>
              <a:ext cx="168223" cy="247288"/>
            </a:xfrm>
            <a:custGeom>
              <a:avLst/>
              <a:gdLst>
                <a:gd name="T0" fmla="*/ 47 w 48"/>
                <a:gd name="T1" fmla="*/ 6 h 71"/>
                <a:gd name="T2" fmla="*/ 27 w 48"/>
                <a:gd name="T3" fmla="*/ 5 h 71"/>
                <a:gd name="T4" fmla="*/ 13 w 48"/>
                <a:gd name="T5" fmla="*/ 56 h 71"/>
                <a:gd name="T6" fmla="*/ 41 w 48"/>
                <a:gd name="T7" fmla="*/ 69 h 71"/>
                <a:gd name="T8" fmla="*/ 41 w 48"/>
                <a:gd name="T9" fmla="*/ 48 h 71"/>
                <a:gd name="T10" fmla="*/ 41 w 48"/>
                <a:gd name="T11" fmla="*/ 32 h 71"/>
                <a:gd name="T12" fmla="*/ 47 w 48"/>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8" h="71">
                  <a:moveTo>
                    <a:pt x="47" y="6"/>
                  </a:moveTo>
                  <a:cubicBezTo>
                    <a:pt x="47" y="6"/>
                    <a:pt x="39" y="0"/>
                    <a:pt x="27" y="5"/>
                  </a:cubicBezTo>
                  <a:cubicBezTo>
                    <a:pt x="7" y="13"/>
                    <a:pt x="0" y="36"/>
                    <a:pt x="13" y="56"/>
                  </a:cubicBezTo>
                  <a:cubicBezTo>
                    <a:pt x="22" y="71"/>
                    <a:pt x="41" y="69"/>
                    <a:pt x="41" y="69"/>
                  </a:cubicBezTo>
                  <a:cubicBezTo>
                    <a:pt x="48" y="64"/>
                    <a:pt x="48" y="58"/>
                    <a:pt x="41" y="48"/>
                  </a:cubicBezTo>
                  <a:cubicBezTo>
                    <a:pt x="34" y="37"/>
                    <a:pt x="41" y="32"/>
                    <a:pt x="41" y="32"/>
                  </a:cubicBezTo>
                  <a:cubicBezTo>
                    <a:pt x="41" y="32"/>
                    <a:pt x="22" y="18"/>
                    <a:pt x="47" y="6"/>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6" name="Freeform 115"/>
            <p:cNvSpPr/>
            <p:nvPr userDrawn="1"/>
          </p:nvSpPr>
          <p:spPr bwMode="auto">
            <a:xfrm>
              <a:off x="9789775" y="4279141"/>
              <a:ext cx="640930" cy="571958"/>
            </a:xfrm>
            <a:custGeom>
              <a:avLst/>
              <a:gdLst>
                <a:gd name="T0" fmla="*/ 134 w 183"/>
                <a:gd name="T1" fmla="*/ 0 h 164"/>
                <a:gd name="T2" fmla="*/ 171 w 183"/>
                <a:gd name="T3" fmla="*/ 73 h 164"/>
                <a:gd name="T4" fmla="*/ 119 w 183"/>
                <a:gd name="T5" fmla="*/ 59 h 164"/>
                <a:gd name="T6" fmla="*/ 136 w 183"/>
                <a:gd name="T7" fmla="*/ 160 h 164"/>
                <a:gd name="T8" fmla="*/ 66 w 183"/>
                <a:gd name="T9" fmla="*/ 164 h 164"/>
                <a:gd name="T10" fmla="*/ 44 w 183"/>
                <a:gd name="T11" fmla="*/ 91 h 164"/>
                <a:gd name="T12" fmla="*/ 30 w 183"/>
                <a:gd name="T13" fmla="*/ 19 h 164"/>
                <a:gd name="T14" fmla="*/ 95 w 183"/>
                <a:gd name="T15" fmla="*/ 19 h 164"/>
                <a:gd name="T16" fmla="*/ 136 w 183"/>
                <a:gd name="T17" fmla="*/ 40 h 164"/>
                <a:gd name="T18" fmla="*/ 123 w 183"/>
                <a:gd name="T19" fmla="*/ 8 h 164"/>
                <a:gd name="T20" fmla="*/ 134 w 183"/>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64">
                  <a:moveTo>
                    <a:pt x="134" y="0"/>
                  </a:moveTo>
                  <a:cubicBezTo>
                    <a:pt x="134" y="0"/>
                    <a:pt x="183" y="58"/>
                    <a:pt x="171" y="73"/>
                  </a:cubicBezTo>
                  <a:cubicBezTo>
                    <a:pt x="163" y="84"/>
                    <a:pt x="119" y="59"/>
                    <a:pt x="119" y="59"/>
                  </a:cubicBezTo>
                  <a:cubicBezTo>
                    <a:pt x="119" y="59"/>
                    <a:pt x="137" y="104"/>
                    <a:pt x="136" y="160"/>
                  </a:cubicBezTo>
                  <a:cubicBezTo>
                    <a:pt x="66" y="164"/>
                    <a:pt x="66" y="164"/>
                    <a:pt x="66" y="164"/>
                  </a:cubicBezTo>
                  <a:cubicBezTo>
                    <a:pt x="66" y="164"/>
                    <a:pt x="66" y="121"/>
                    <a:pt x="44" y="91"/>
                  </a:cubicBezTo>
                  <a:cubicBezTo>
                    <a:pt x="24" y="64"/>
                    <a:pt x="0" y="21"/>
                    <a:pt x="30" y="19"/>
                  </a:cubicBezTo>
                  <a:cubicBezTo>
                    <a:pt x="61" y="16"/>
                    <a:pt x="79" y="14"/>
                    <a:pt x="95" y="19"/>
                  </a:cubicBezTo>
                  <a:cubicBezTo>
                    <a:pt x="106" y="22"/>
                    <a:pt x="136" y="40"/>
                    <a:pt x="136" y="40"/>
                  </a:cubicBezTo>
                  <a:cubicBezTo>
                    <a:pt x="123" y="8"/>
                    <a:pt x="123" y="8"/>
                    <a:pt x="123" y="8"/>
                  </a:cubicBezTo>
                  <a:lnTo>
                    <a:pt x="134" y="0"/>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7" name="Freeform 116"/>
            <p:cNvSpPr/>
            <p:nvPr userDrawn="1"/>
          </p:nvSpPr>
          <p:spPr bwMode="auto">
            <a:xfrm>
              <a:off x="9846971" y="4082320"/>
              <a:ext cx="227102" cy="174952"/>
            </a:xfrm>
            <a:custGeom>
              <a:avLst/>
              <a:gdLst>
                <a:gd name="T0" fmla="*/ 19 w 65"/>
                <a:gd name="T1" fmla="*/ 30 h 50"/>
                <a:gd name="T2" fmla="*/ 18 w 65"/>
                <a:gd name="T3" fmla="*/ 47 h 50"/>
                <a:gd name="T4" fmla="*/ 30 w 65"/>
                <a:gd name="T5" fmla="*/ 39 h 50"/>
                <a:gd name="T6" fmla="*/ 64 w 65"/>
                <a:gd name="T7" fmla="*/ 34 h 50"/>
                <a:gd name="T8" fmla="*/ 65 w 65"/>
                <a:gd name="T9" fmla="*/ 28 h 50"/>
                <a:gd name="T10" fmla="*/ 24 w 65"/>
                <a:gd name="T11" fmla="*/ 0 h 50"/>
                <a:gd name="T12" fmla="*/ 8 w 65"/>
                <a:gd name="T13" fmla="*/ 13 h 50"/>
                <a:gd name="T14" fmla="*/ 19 w 65"/>
                <a:gd name="T15" fmla="*/ 3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50">
                  <a:moveTo>
                    <a:pt x="19" y="30"/>
                  </a:moveTo>
                  <a:cubicBezTo>
                    <a:pt x="11" y="31"/>
                    <a:pt x="0" y="43"/>
                    <a:pt x="18" y="47"/>
                  </a:cubicBezTo>
                  <a:cubicBezTo>
                    <a:pt x="31" y="50"/>
                    <a:pt x="30" y="39"/>
                    <a:pt x="30" y="39"/>
                  </a:cubicBezTo>
                  <a:cubicBezTo>
                    <a:pt x="43" y="49"/>
                    <a:pt x="55" y="39"/>
                    <a:pt x="64" y="34"/>
                  </a:cubicBezTo>
                  <a:cubicBezTo>
                    <a:pt x="65" y="31"/>
                    <a:pt x="65" y="29"/>
                    <a:pt x="65" y="28"/>
                  </a:cubicBezTo>
                  <a:cubicBezTo>
                    <a:pt x="63" y="19"/>
                    <a:pt x="41" y="1"/>
                    <a:pt x="24" y="0"/>
                  </a:cubicBezTo>
                  <a:cubicBezTo>
                    <a:pt x="9" y="4"/>
                    <a:pt x="8" y="13"/>
                    <a:pt x="8" y="13"/>
                  </a:cubicBezTo>
                  <a:cubicBezTo>
                    <a:pt x="18" y="17"/>
                    <a:pt x="19" y="30"/>
                    <a:pt x="19" y="30"/>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8" name="Freeform 117"/>
            <p:cNvSpPr/>
            <p:nvPr userDrawn="1"/>
          </p:nvSpPr>
          <p:spPr bwMode="auto">
            <a:xfrm>
              <a:off x="10020241" y="4321197"/>
              <a:ext cx="196821" cy="380184"/>
            </a:xfrm>
            <a:custGeom>
              <a:avLst/>
              <a:gdLst>
                <a:gd name="T0" fmla="*/ 0 w 56"/>
                <a:gd name="T1" fmla="*/ 7 h 109"/>
                <a:gd name="T2" fmla="*/ 2 w 56"/>
                <a:gd name="T3" fmla="*/ 0 h 109"/>
                <a:gd name="T4" fmla="*/ 12 w 56"/>
                <a:gd name="T5" fmla="*/ 7 h 109"/>
                <a:gd name="T6" fmla="*/ 15 w 56"/>
                <a:gd name="T7" fmla="*/ 17 h 109"/>
                <a:gd name="T8" fmla="*/ 56 w 56"/>
                <a:gd name="T9" fmla="*/ 94 h 109"/>
                <a:gd name="T10" fmla="*/ 50 w 56"/>
                <a:gd name="T11" fmla="*/ 109 h 109"/>
                <a:gd name="T12" fmla="*/ 39 w 56"/>
                <a:gd name="T13" fmla="*/ 99 h 109"/>
                <a:gd name="T14" fmla="*/ 10 w 56"/>
                <a:gd name="T15" fmla="*/ 18 h 109"/>
                <a:gd name="T16" fmla="*/ 0 w 56"/>
                <a:gd name="T17" fmla="*/ 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09">
                  <a:moveTo>
                    <a:pt x="0" y="7"/>
                  </a:moveTo>
                  <a:cubicBezTo>
                    <a:pt x="2" y="0"/>
                    <a:pt x="2" y="0"/>
                    <a:pt x="2" y="0"/>
                  </a:cubicBezTo>
                  <a:cubicBezTo>
                    <a:pt x="12" y="7"/>
                    <a:pt x="12" y="7"/>
                    <a:pt x="12" y="7"/>
                  </a:cubicBezTo>
                  <a:cubicBezTo>
                    <a:pt x="15" y="17"/>
                    <a:pt x="15" y="17"/>
                    <a:pt x="15" y="17"/>
                  </a:cubicBezTo>
                  <a:cubicBezTo>
                    <a:pt x="34" y="42"/>
                    <a:pt x="56" y="94"/>
                    <a:pt x="56" y="94"/>
                  </a:cubicBezTo>
                  <a:cubicBezTo>
                    <a:pt x="50" y="109"/>
                    <a:pt x="50" y="109"/>
                    <a:pt x="50" y="109"/>
                  </a:cubicBezTo>
                  <a:cubicBezTo>
                    <a:pt x="39" y="99"/>
                    <a:pt x="39" y="99"/>
                    <a:pt x="39" y="99"/>
                  </a:cubicBezTo>
                  <a:cubicBezTo>
                    <a:pt x="40" y="74"/>
                    <a:pt x="10" y="18"/>
                    <a:pt x="10" y="18"/>
                  </a:cubicBezTo>
                  <a:lnTo>
                    <a:pt x="0" y="7"/>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9" name="Freeform 118"/>
            <p:cNvSpPr/>
            <p:nvPr userDrawn="1"/>
          </p:nvSpPr>
          <p:spPr bwMode="auto">
            <a:xfrm>
              <a:off x="9929401" y="4306056"/>
              <a:ext cx="158130" cy="67289"/>
            </a:xfrm>
            <a:custGeom>
              <a:avLst/>
              <a:gdLst>
                <a:gd name="T0" fmla="*/ 41 w 45"/>
                <a:gd name="T1" fmla="*/ 10 h 19"/>
                <a:gd name="T2" fmla="*/ 45 w 45"/>
                <a:gd name="T3" fmla="*/ 18 h 19"/>
                <a:gd name="T4" fmla="*/ 31 w 45"/>
                <a:gd name="T5" fmla="*/ 9 h 19"/>
                <a:gd name="T6" fmla="*/ 24 w 45"/>
                <a:gd name="T7" fmla="*/ 18 h 19"/>
                <a:gd name="T8" fmla="*/ 0 w 45"/>
                <a:gd name="T9" fmla="*/ 10 h 19"/>
                <a:gd name="T10" fmla="*/ 2 w 45"/>
                <a:gd name="T11" fmla="*/ 0 h 19"/>
                <a:gd name="T12" fmla="*/ 28 w 45"/>
                <a:gd name="T13" fmla="*/ 4 h 19"/>
                <a:gd name="T14" fmla="*/ 29 w 45"/>
                <a:gd name="T15" fmla="*/ 2 h 19"/>
                <a:gd name="T16" fmla="*/ 41 w 45"/>
                <a:gd name="T17"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9">
                  <a:moveTo>
                    <a:pt x="41" y="10"/>
                  </a:moveTo>
                  <a:cubicBezTo>
                    <a:pt x="45" y="18"/>
                    <a:pt x="45" y="18"/>
                    <a:pt x="45" y="18"/>
                  </a:cubicBezTo>
                  <a:cubicBezTo>
                    <a:pt x="31" y="9"/>
                    <a:pt x="31" y="9"/>
                    <a:pt x="31" y="9"/>
                  </a:cubicBezTo>
                  <a:cubicBezTo>
                    <a:pt x="31" y="9"/>
                    <a:pt x="27" y="17"/>
                    <a:pt x="24" y="18"/>
                  </a:cubicBezTo>
                  <a:cubicBezTo>
                    <a:pt x="22" y="19"/>
                    <a:pt x="0" y="10"/>
                    <a:pt x="0" y="10"/>
                  </a:cubicBezTo>
                  <a:cubicBezTo>
                    <a:pt x="2" y="0"/>
                    <a:pt x="2" y="0"/>
                    <a:pt x="2" y="0"/>
                  </a:cubicBezTo>
                  <a:cubicBezTo>
                    <a:pt x="28" y="4"/>
                    <a:pt x="28" y="4"/>
                    <a:pt x="28" y="4"/>
                  </a:cubicBezTo>
                  <a:cubicBezTo>
                    <a:pt x="29" y="2"/>
                    <a:pt x="29" y="2"/>
                    <a:pt x="29" y="2"/>
                  </a:cubicBezTo>
                  <a:lnTo>
                    <a:pt x="41" y="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0" name="Freeform 119"/>
            <p:cNvSpPr/>
            <p:nvPr userDrawn="1"/>
          </p:nvSpPr>
          <p:spPr bwMode="auto">
            <a:xfrm>
              <a:off x="10080801" y="4270730"/>
              <a:ext cx="104298" cy="99252"/>
            </a:xfrm>
            <a:custGeom>
              <a:avLst/>
              <a:gdLst>
                <a:gd name="T0" fmla="*/ 19 w 30"/>
                <a:gd name="T1" fmla="*/ 26 h 28"/>
                <a:gd name="T2" fmla="*/ 30 w 30"/>
                <a:gd name="T3" fmla="*/ 10 h 28"/>
                <a:gd name="T4" fmla="*/ 5 w 30"/>
                <a:gd name="T5" fmla="*/ 6 h 28"/>
                <a:gd name="T6" fmla="*/ 3 w 30"/>
                <a:gd name="T7" fmla="*/ 2 h 28"/>
                <a:gd name="T8" fmla="*/ 1 w 30"/>
                <a:gd name="T9" fmla="*/ 11 h 28"/>
                <a:gd name="T10" fmla="*/ 7 w 30"/>
                <a:gd name="T11" fmla="*/ 19 h 28"/>
                <a:gd name="T12" fmla="*/ 19 w 30"/>
                <a:gd name="T13" fmla="*/ 26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19" y="26"/>
                  </a:moveTo>
                  <a:cubicBezTo>
                    <a:pt x="23" y="17"/>
                    <a:pt x="30" y="22"/>
                    <a:pt x="30" y="10"/>
                  </a:cubicBezTo>
                  <a:cubicBezTo>
                    <a:pt x="30" y="5"/>
                    <a:pt x="5" y="6"/>
                    <a:pt x="5" y="6"/>
                  </a:cubicBezTo>
                  <a:cubicBezTo>
                    <a:pt x="5" y="6"/>
                    <a:pt x="9" y="0"/>
                    <a:pt x="3" y="2"/>
                  </a:cubicBezTo>
                  <a:cubicBezTo>
                    <a:pt x="0" y="3"/>
                    <a:pt x="0" y="9"/>
                    <a:pt x="1" y="11"/>
                  </a:cubicBezTo>
                  <a:cubicBezTo>
                    <a:pt x="3" y="16"/>
                    <a:pt x="8" y="17"/>
                    <a:pt x="7" y="19"/>
                  </a:cubicBezTo>
                  <a:cubicBezTo>
                    <a:pt x="6" y="28"/>
                    <a:pt x="19" y="26"/>
                    <a:pt x="19" y="26"/>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1" name="Freeform 120"/>
            <p:cNvSpPr/>
            <p:nvPr userDrawn="1"/>
          </p:nvSpPr>
          <p:spPr bwMode="auto">
            <a:xfrm>
              <a:off x="9818374" y="4334655"/>
              <a:ext cx="339811" cy="328035"/>
            </a:xfrm>
            <a:custGeom>
              <a:avLst/>
              <a:gdLst>
                <a:gd name="T0" fmla="*/ 82 w 97"/>
                <a:gd name="T1" fmla="*/ 1 h 94"/>
                <a:gd name="T2" fmla="*/ 97 w 97"/>
                <a:gd name="T3" fmla="*/ 4 h 94"/>
                <a:gd name="T4" fmla="*/ 69 w 97"/>
                <a:gd name="T5" fmla="*/ 89 h 94"/>
                <a:gd name="T6" fmla="*/ 5 w 97"/>
                <a:gd name="T7" fmla="*/ 15 h 94"/>
                <a:gd name="T8" fmla="*/ 21 w 97"/>
                <a:gd name="T9" fmla="*/ 1 h 94"/>
                <a:gd name="T10" fmla="*/ 64 w 97"/>
                <a:gd name="T11" fmla="*/ 56 h 94"/>
                <a:gd name="T12" fmla="*/ 82 w 97"/>
                <a:gd name="T13" fmla="*/ 1 h 94"/>
              </a:gdLst>
              <a:ahLst/>
              <a:cxnLst>
                <a:cxn ang="0">
                  <a:pos x="T0" y="T1"/>
                </a:cxn>
                <a:cxn ang="0">
                  <a:pos x="T2" y="T3"/>
                </a:cxn>
                <a:cxn ang="0">
                  <a:pos x="T4" y="T5"/>
                </a:cxn>
                <a:cxn ang="0">
                  <a:pos x="T6" y="T7"/>
                </a:cxn>
                <a:cxn ang="0">
                  <a:pos x="T8" y="T9"/>
                </a:cxn>
                <a:cxn ang="0">
                  <a:pos x="T10" y="T11"/>
                </a:cxn>
                <a:cxn ang="0">
                  <a:pos x="T12" y="T13"/>
                </a:cxn>
              </a:cxnLst>
              <a:rect l="0" t="0" r="r" b="b"/>
              <a:pathLst>
                <a:path w="97" h="94">
                  <a:moveTo>
                    <a:pt x="82" y="1"/>
                  </a:moveTo>
                  <a:cubicBezTo>
                    <a:pt x="97" y="4"/>
                    <a:pt x="97" y="4"/>
                    <a:pt x="97" y="4"/>
                  </a:cubicBezTo>
                  <a:cubicBezTo>
                    <a:pt x="97" y="4"/>
                    <a:pt x="91" y="85"/>
                    <a:pt x="69" y="89"/>
                  </a:cubicBezTo>
                  <a:cubicBezTo>
                    <a:pt x="45" y="94"/>
                    <a:pt x="0" y="39"/>
                    <a:pt x="5" y="15"/>
                  </a:cubicBezTo>
                  <a:cubicBezTo>
                    <a:pt x="6" y="10"/>
                    <a:pt x="16" y="0"/>
                    <a:pt x="21" y="1"/>
                  </a:cubicBezTo>
                  <a:cubicBezTo>
                    <a:pt x="37" y="2"/>
                    <a:pt x="64" y="56"/>
                    <a:pt x="64" y="56"/>
                  </a:cubicBezTo>
                  <a:lnTo>
                    <a:pt x="8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2" name="Freeform 121"/>
            <p:cNvSpPr/>
            <p:nvPr userDrawn="1"/>
          </p:nvSpPr>
          <p:spPr bwMode="auto">
            <a:xfrm>
              <a:off x="9863793" y="4809044"/>
              <a:ext cx="499623" cy="1224664"/>
            </a:xfrm>
            <a:custGeom>
              <a:avLst/>
              <a:gdLst>
                <a:gd name="T0" fmla="*/ 45 w 143"/>
                <a:gd name="T1" fmla="*/ 12 h 351"/>
                <a:gd name="T2" fmla="*/ 34 w 143"/>
                <a:gd name="T3" fmla="*/ 173 h 351"/>
                <a:gd name="T4" fmla="*/ 0 w 143"/>
                <a:gd name="T5" fmla="*/ 314 h 351"/>
                <a:gd name="T6" fmla="*/ 42 w 143"/>
                <a:gd name="T7" fmla="*/ 340 h 351"/>
                <a:gd name="T8" fmla="*/ 22 w 143"/>
                <a:gd name="T9" fmla="*/ 306 h 351"/>
                <a:gd name="T10" fmla="*/ 65 w 143"/>
                <a:gd name="T11" fmla="*/ 176 h 351"/>
                <a:gd name="T12" fmla="*/ 89 w 143"/>
                <a:gd name="T13" fmla="*/ 73 h 351"/>
                <a:gd name="T14" fmla="*/ 107 w 143"/>
                <a:gd name="T15" fmla="*/ 185 h 351"/>
                <a:gd name="T16" fmla="*/ 92 w 143"/>
                <a:gd name="T17" fmla="*/ 319 h 351"/>
                <a:gd name="T18" fmla="*/ 141 w 143"/>
                <a:gd name="T19" fmla="*/ 341 h 351"/>
                <a:gd name="T20" fmla="*/ 117 w 143"/>
                <a:gd name="T21" fmla="*/ 312 h 351"/>
                <a:gd name="T22" fmla="*/ 136 w 143"/>
                <a:gd name="T23" fmla="*/ 174 h 351"/>
                <a:gd name="T24" fmla="*/ 115 w 143"/>
                <a:gd name="T25" fmla="*/ 8 h 351"/>
                <a:gd name="T26" fmla="*/ 45 w 143"/>
                <a:gd name="T27" fmla="*/ 1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351">
                  <a:moveTo>
                    <a:pt x="45" y="12"/>
                  </a:moveTo>
                  <a:cubicBezTo>
                    <a:pt x="45" y="12"/>
                    <a:pt x="43" y="133"/>
                    <a:pt x="34" y="173"/>
                  </a:cubicBezTo>
                  <a:cubicBezTo>
                    <a:pt x="27" y="202"/>
                    <a:pt x="0" y="314"/>
                    <a:pt x="0" y="314"/>
                  </a:cubicBezTo>
                  <a:cubicBezTo>
                    <a:pt x="0" y="314"/>
                    <a:pt x="13" y="347"/>
                    <a:pt x="42" y="340"/>
                  </a:cubicBezTo>
                  <a:cubicBezTo>
                    <a:pt x="42" y="340"/>
                    <a:pt x="45" y="324"/>
                    <a:pt x="22" y="306"/>
                  </a:cubicBezTo>
                  <a:cubicBezTo>
                    <a:pt x="22" y="306"/>
                    <a:pt x="57" y="202"/>
                    <a:pt x="65" y="176"/>
                  </a:cubicBezTo>
                  <a:cubicBezTo>
                    <a:pt x="77" y="136"/>
                    <a:pt x="83" y="73"/>
                    <a:pt x="89" y="73"/>
                  </a:cubicBezTo>
                  <a:cubicBezTo>
                    <a:pt x="95" y="73"/>
                    <a:pt x="108" y="170"/>
                    <a:pt x="107" y="185"/>
                  </a:cubicBezTo>
                  <a:cubicBezTo>
                    <a:pt x="102" y="239"/>
                    <a:pt x="101" y="287"/>
                    <a:pt x="92" y="319"/>
                  </a:cubicBezTo>
                  <a:cubicBezTo>
                    <a:pt x="92" y="319"/>
                    <a:pt x="124" y="351"/>
                    <a:pt x="141" y="341"/>
                  </a:cubicBezTo>
                  <a:cubicBezTo>
                    <a:pt x="141" y="341"/>
                    <a:pt x="143" y="332"/>
                    <a:pt x="117" y="312"/>
                  </a:cubicBezTo>
                  <a:cubicBezTo>
                    <a:pt x="117" y="312"/>
                    <a:pt x="134" y="198"/>
                    <a:pt x="136" y="174"/>
                  </a:cubicBezTo>
                  <a:cubicBezTo>
                    <a:pt x="141" y="130"/>
                    <a:pt x="117" y="40"/>
                    <a:pt x="115" y="8"/>
                  </a:cubicBezTo>
                  <a:cubicBezTo>
                    <a:pt x="115" y="8"/>
                    <a:pt x="93" y="0"/>
                    <a:pt x="45" y="12"/>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3" name="Freeform 122"/>
            <p:cNvSpPr/>
            <p:nvPr userDrawn="1"/>
          </p:nvSpPr>
          <p:spPr bwMode="auto">
            <a:xfrm>
              <a:off x="10158184" y="4834277"/>
              <a:ext cx="58879" cy="37009"/>
            </a:xfrm>
            <a:custGeom>
              <a:avLst/>
              <a:gdLst>
                <a:gd name="T0" fmla="*/ 17 w 17"/>
                <a:gd name="T1" fmla="*/ 11 h 11"/>
                <a:gd name="T2" fmla="*/ 0 w 17"/>
                <a:gd name="T3" fmla="*/ 11 h 11"/>
                <a:gd name="T4" fmla="*/ 0 w 17"/>
                <a:gd name="T5" fmla="*/ 3 h 11"/>
                <a:gd name="T6" fmla="*/ 17 w 17"/>
                <a:gd name="T7" fmla="*/ 1 h 11"/>
                <a:gd name="T8" fmla="*/ 17 w 17"/>
                <a:gd name="T9" fmla="*/ 11 h 11"/>
              </a:gdLst>
              <a:ahLst/>
              <a:cxnLst>
                <a:cxn ang="0">
                  <a:pos x="T0" y="T1"/>
                </a:cxn>
                <a:cxn ang="0">
                  <a:pos x="T2" y="T3"/>
                </a:cxn>
                <a:cxn ang="0">
                  <a:pos x="T4" y="T5"/>
                </a:cxn>
                <a:cxn ang="0">
                  <a:pos x="T6" y="T7"/>
                </a:cxn>
                <a:cxn ang="0">
                  <a:pos x="T8" y="T9"/>
                </a:cxn>
              </a:cxnLst>
              <a:rect l="0" t="0" r="r" b="b"/>
              <a:pathLst>
                <a:path w="17" h="11">
                  <a:moveTo>
                    <a:pt x="17" y="11"/>
                  </a:moveTo>
                  <a:cubicBezTo>
                    <a:pt x="17" y="11"/>
                    <a:pt x="12" y="7"/>
                    <a:pt x="0" y="11"/>
                  </a:cubicBezTo>
                  <a:cubicBezTo>
                    <a:pt x="0" y="3"/>
                    <a:pt x="0" y="3"/>
                    <a:pt x="0" y="3"/>
                  </a:cubicBezTo>
                  <a:cubicBezTo>
                    <a:pt x="0" y="3"/>
                    <a:pt x="7" y="0"/>
                    <a:pt x="17" y="1"/>
                  </a:cubicBezTo>
                  <a:lnTo>
                    <a:pt x="17" y="11"/>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4" name="Freeform 123"/>
            <p:cNvSpPr/>
            <p:nvPr userDrawn="1"/>
          </p:nvSpPr>
          <p:spPr bwMode="auto">
            <a:xfrm>
              <a:off x="11377800" y="4181571"/>
              <a:ext cx="68972" cy="79065"/>
            </a:xfrm>
            <a:custGeom>
              <a:avLst/>
              <a:gdLst>
                <a:gd name="T0" fmla="*/ 20 w 20"/>
                <a:gd name="T1" fmla="*/ 13 h 23"/>
                <a:gd name="T2" fmla="*/ 14 w 20"/>
                <a:gd name="T3" fmla="*/ 9 h 23"/>
                <a:gd name="T4" fmla="*/ 0 w 20"/>
                <a:gd name="T5" fmla="*/ 0 h 23"/>
                <a:gd name="T6" fmla="*/ 2 w 20"/>
                <a:gd name="T7" fmla="*/ 17 h 23"/>
                <a:gd name="T8" fmla="*/ 17 w 20"/>
                <a:gd name="T9" fmla="*/ 23 h 23"/>
                <a:gd name="T10" fmla="*/ 20 w 20"/>
                <a:gd name="T11" fmla="*/ 13 h 23"/>
              </a:gdLst>
              <a:ahLst/>
              <a:cxnLst>
                <a:cxn ang="0">
                  <a:pos x="T0" y="T1"/>
                </a:cxn>
                <a:cxn ang="0">
                  <a:pos x="T2" y="T3"/>
                </a:cxn>
                <a:cxn ang="0">
                  <a:pos x="T4" y="T5"/>
                </a:cxn>
                <a:cxn ang="0">
                  <a:pos x="T6" y="T7"/>
                </a:cxn>
                <a:cxn ang="0">
                  <a:pos x="T8" y="T9"/>
                </a:cxn>
                <a:cxn ang="0">
                  <a:pos x="T10" y="T11"/>
                </a:cxn>
              </a:cxnLst>
              <a:rect l="0" t="0" r="r" b="b"/>
              <a:pathLst>
                <a:path w="20" h="23">
                  <a:moveTo>
                    <a:pt x="20" y="13"/>
                  </a:moveTo>
                  <a:cubicBezTo>
                    <a:pt x="20" y="13"/>
                    <a:pt x="18" y="13"/>
                    <a:pt x="14" y="9"/>
                  </a:cubicBezTo>
                  <a:cubicBezTo>
                    <a:pt x="10" y="5"/>
                    <a:pt x="0" y="0"/>
                    <a:pt x="0" y="0"/>
                  </a:cubicBezTo>
                  <a:cubicBezTo>
                    <a:pt x="2" y="17"/>
                    <a:pt x="2" y="17"/>
                    <a:pt x="2" y="17"/>
                  </a:cubicBezTo>
                  <a:cubicBezTo>
                    <a:pt x="2" y="17"/>
                    <a:pt x="16" y="23"/>
                    <a:pt x="17" y="23"/>
                  </a:cubicBezTo>
                  <a:cubicBezTo>
                    <a:pt x="18" y="23"/>
                    <a:pt x="20" y="13"/>
                    <a:pt x="20" y="13"/>
                  </a:cubicBez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5" name="Freeform 124"/>
            <p:cNvSpPr/>
            <p:nvPr userDrawn="1"/>
          </p:nvSpPr>
          <p:spPr bwMode="auto">
            <a:xfrm>
              <a:off x="11248269" y="4218580"/>
              <a:ext cx="482801" cy="862985"/>
            </a:xfrm>
            <a:custGeom>
              <a:avLst/>
              <a:gdLst>
                <a:gd name="T0" fmla="*/ 22 w 138"/>
                <a:gd name="T1" fmla="*/ 122 h 247"/>
                <a:gd name="T2" fmla="*/ 35 w 138"/>
                <a:gd name="T3" fmla="*/ 88 h 247"/>
                <a:gd name="T4" fmla="*/ 47 w 138"/>
                <a:gd name="T5" fmla="*/ 87 h 247"/>
                <a:gd name="T6" fmla="*/ 79 w 138"/>
                <a:gd name="T7" fmla="*/ 96 h 247"/>
                <a:gd name="T8" fmla="*/ 84 w 138"/>
                <a:gd name="T9" fmla="*/ 90 h 247"/>
                <a:gd name="T10" fmla="*/ 107 w 138"/>
                <a:gd name="T11" fmla="*/ 49 h 247"/>
                <a:gd name="T12" fmla="*/ 48 w 138"/>
                <a:gd name="T13" fmla="*/ 10 h 247"/>
                <a:gd name="T14" fmla="*/ 54 w 138"/>
                <a:gd name="T15" fmla="*/ 0 h 247"/>
                <a:gd name="T16" fmla="*/ 129 w 138"/>
                <a:gd name="T17" fmla="*/ 40 h 247"/>
                <a:gd name="T18" fmla="*/ 107 w 138"/>
                <a:gd name="T19" fmla="*/ 133 h 247"/>
                <a:gd name="T20" fmla="*/ 98 w 138"/>
                <a:gd name="T21" fmla="*/ 231 h 247"/>
                <a:gd name="T22" fmla="*/ 29 w 138"/>
                <a:gd name="T23" fmla="*/ 247 h 247"/>
                <a:gd name="T24" fmla="*/ 22 w 138"/>
                <a:gd name="T25" fmla="*/ 12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 h="247">
                  <a:moveTo>
                    <a:pt x="22" y="122"/>
                  </a:moveTo>
                  <a:cubicBezTo>
                    <a:pt x="22" y="122"/>
                    <a:pt x="27" y="88"/>
                    <a:pt x="35" y="88"/>
                  </a:cubicBezTo>
                  <a:cubicBezTo>
                    <a:pt x="38" y="88"/>
                    <a:pt x="42" y="86"/>
                    <a:pt x="47" y="87"/>
                  </a:cubicBezTo>
                  <a:cubicBezTo>
                    <a:pt x="58" y="89"/>
                    <a:pt x="71" y="96"/>
                    <a:pt x="79" y="96"/>
                  </a:cubicBezTo>
                  <a:cubicBezTo>
                    <a:pt x="83" y="96"/>
                    <a:pt x="84" y="90"/>
                    <a:pt x="84" y="90"/>
                  </a:cubicBezTo>
                  <a:cubicBezTo>
                    <a:pt x="84" y="90"/>
                    <a:pt x="111" y="62"/>
                    <a:pt x="107" y="49"/>
                  </a:cubicBezTo>
                  <a:cubicBezTo>
                    <a:pt x="106" y="47"/>
                    <a:pt x="48" y="10"/>
                    <a:pt x="48" y="10"/>
                  </a:cubicBezTo>
                  <a:cubicBezTo>
                    <a:pt x="54" y="0"/>
                    <a:pt x="54" y="0"/>
                    <a:pt x="54" y="0"/>
                  </a:cubicBezTo>
                  <a:cubicBezTo>
                    <a:pt x="54" y="0"/>
                    <a:pt x="120" y="19"/>
                    <a:pt x="129" y="40"/>
                  </a:cubicBezTo>
                  <a:cubicBezTo>
                    <a:pt x="138" y="62"/>
                    <a:pt x="107" y="133"/>
                    <a:pt x="107" y="133"/>
                  </a:cubicBezTo>
                  <a:cubicBezTo>
                    <a:pt x="98" y="150"/>
                    <a:pt x="91" y="186"/>
                    <a:pt x="98" y="231"/>
                  </a:cubicBezTo>
                  <a:cubicBezTo>
                    <a:pt x="29" y="247"/>
                    <a:pt x="29" y="247"/>
                    <a:pt x="29" y="247"/>
                  </a:cubicBezTo>
                  <a:cubicBezTo>
                    <a:pt x="29" y="247"/>
                    <a:pt x="0" y="193"/>
                    <a:pt x="22" y="122"/>
                  </a:cubicBez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6" name="Freeform 125"/>
            <p:cNvSpPr/>
            <p:nvPr userDrawn="1"/>
          </p:nvSpPr>
          <p:spPr bwMode="auto">
            <a:xfrm>
              <a:off x="11345839" y="5007547"/>
              <a:ext cx="790648" cy="1009338"/>
            </a:xfrm>
            <a:custGeom>
              <a:avLst/>
              <a:gdLst>
                <a:gd name="T0" fmla="*/ 1 w 226"/>
                <a:gd name="T1" fmla="*/ 21 h 289"/>
                <a:gd name="T2" fmla="*/ 60 w 226"/>
                <a:gd name="T3" fmla="*/ 145 h 289"/>
                <a:gd name="T4" fmla="*/ 0 w 226"/>
                <a:gd name="T5" fmla="*/ 262 h 289"/>
                <a:gd name="T6" fmla="*/ 63 w 226"/>
                <a:gd name="T7" fmla="*/ 278 h 289"/>
                <a:gd name="T8" fmla="*/ 28 w 226"/>
                <a:gd name="T9" fmla="*/ 250 h 289"/>
                <a:gd name="T10" fmla="*/ 103 w 226"/>
                <a:gd name="T11" fmla="*/ 146 h 289"/>
                <a:gd name="T12" fmla="*/ 65 w 226"/>
                <a:gd name="T13" fmla="*/ 62 h 289"/>
                <a:gd name="T14" fmla="*/ 143 w 226"/>
                <a:gd name="T15" fmla="*/ 116 h 289"/>
                <a:gd name="T16" fmla="*/ 159 w 226"/>
                <a:gd name="T17" fmla="*/ 262 h 289"/>
                <a:gd name="T18" fmla="*/ 226 w 226"/>
                <a:gd name="T19" fmla="*/ 262 h 289"/>
                <a:gd name="T20" fmla="*/ 177 w 226"/>
                <a:gd name="T21" fmla="*/ 244 h 289"/>
                <a:gd name="T22" fmla="*/ 177 w 226"/>
                <a:gd name="T23" fmla="*/ 107 h 289"/>
                <a:gd name="T24" fmla="*/ 70 w 226"/>
                <a:gd name="T25" fmla="*/ 5 h 289"/>
                <a:gd name="T26" fmla="*/ 1 w 226"/>
                <a:gd name="T27" fmla="*/ 2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89">
                  <a:moveTo>
                    <a:pt x="1" y="21"/>
                  </a:moveTo>
                  <a:cubicBezTo>
                    <a:pt x="60" y="145"/>
                    <a:pt x="60" y="145"/>
                    <a:pt x="60" y="145"/>
                  </a:cubicBezTo>
                  <a:cubicBezTo>
                    <a:pt x="0" y="262"/>
                    <a:pt x="0" y="262"/>
                    <a:pt x="0" y="262"/>
                  </a:cubicBezTo>
                  <a:cubicBezTo>
                    <a:pt x="0" y="262"/>
                    <a:pt x="33" y="289"/>
                    <a:pt x="63" y="278"/>
                  </a:cubicBezTo>
                  <a:cubicBezTo>
                    <a:pt x="63" y="278"/>
                    <a:pt x="59" y="262"/>
                    <a:pt x="28" y="250"/>
                  </a:cubicBezTo>
                  <a:cubicBezTo>
                    <a:pt x="28" y="250"/>
                    <a:pt x="99" y="166"/>
                    <a:pt x="103" y="146"/>
                  </a:cubicBezTo>
                  <a:cubicBezTo>
                    <a:pt x="106" y="128"/>
                    <a:pt x="65" y="62"/>
                    <a:pt x="65" y="62"/>
                  </a:cubicBezTo>
                  <a:cubicBezTo>
                    <a:pt x="143" y="116"/>
                    <a:pt x="143" y="116"/>
                    <a:pt x="143" y="116"/>
                  </a:cubicBezTo>
                  <a:cubicBezTo>
                    <a:pt x="159" y="262"/>
                    <a:pt x="159" y="262"/>
                    <a:pt x="159" y="262"/>
                  </a:cubicBezTo>
                  <a:cubicBezTo>
                    <a:pt x="159" y="262"/>
                    <a:pt x="203" y="278"/>
                    <a:pt x="226" y="262"/>
                  </a:cubicBezTo>
                  <a:cubicBezTo>
                    <a:pt x="226" y="262"/>
                    <a:pt x="207" y="251"/>
                    <a:pt x="177" y="244"/>
                  </a:cubicBezTo>
                  <a:cubicBezTo>
                    <a:pt x="177" y="244"/>
                    <a:pt x="181" y="160"/>
                    <a:pt x="177" y="107"/>
                  </a:cubicBezTo>
                  <a:cubicBezTo>
                    <a:pt x="175" y="82"/>
                    <a:pt x="89" y="35"/>
                    <a:pt x="70" y="5"/>
                  </a:cubicBezTo>
                  <a:cubicBezTo>
                    <a:pt x="70" y="5"/>
                    <a:pt x="44" y="0"/>
                    <a:pt x="1" y="21"/>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7" name="Freeform 126"/>
            <p:cNvSpPr/>
            <p:nvPr userDrawn="1"/>
          </p:nvSpPr>
          <p:spPr bwMode="auto">
            <a:xfrm>
              <a:off x="11507333" y="5026051"/>
              <a:ext cx="68972" cy="37009"/>
            </a:xfrm>
            <a:custGeom>
              <a:avLst/>
              <a:gdLst>
                <a:gd name="T0" fmla="*/ 20 w 20"/>
                <a:gd name="T1" fmla="*/ 9 h 11"/>
                <a:gd name="T2" fmla="*/ 3 w 20"/>
                <a:gd name="T3" fmla="*/ 11 h 11"/>
                <a:gd name="T4" fmla="*/ 0 w 20"/>
                <a:gd name="T5" fmla="*/ 3 h 11"/>
                <a:gd name="T6" fmla="*/ 17 w 20"/>
                <a:gd name="T7" fmla="*/ 1 h 11"/>
                <a:gd name="T8" fmla="*/ 20 w 20"/>
                <a:gd name="T9" fmla="*/ 9 h 11"/>
              </a:gdLst>
              <a:ahLst/>
              <a:cxnLst>
                <a:cxn ang="0">
                  <a:pos x="T0" y="T1"/>
                </a:cxn>
                <a:cxn ang="0">
                  <a:pos x="T2" y="T3"/>
                </a:cxn>
                <a:cxn ang="0">
                  <a:pos x="T4" y="T5"/>
                </a:cxn>
                <a:cxn ang="0">
                  <a:pos x="T6" y="T7"/>
                </a:cxn>
                <a:cxn ang="0">
                  <a:pos x="T8" y="T9"/>
                </a:cxn>
              </a:cxnLst>
              <a:rect l="0" t="0" r="r" b="b"/>
              <a:pathLst>
                <a:path w="20" h="11">
                  <a:moveTo>
                    <a:pt x="20" y="9"/>
                  </a:moveTo>
                  <a:cubicBezTo>
                    <a:pt x="20" y="9"/>
                    <a:pt x="12" y="7"/>
                    <a:pt x="3" y="11"/>
                  </a:cubicBezTo>
                  <a:cubicBezTo>
                    <a:pt x="0" y="3"/>
                    <a:pt x="0" y="3"/>
                    <a:pt x="0" y="3"/>
                  </a:cubicBezTo>
                  <a:cubicBezTo>
                    <a:pt x="0" y="3"/>
                    <a:pt x="10" y="0"/>
                    <a:pt x="17" y="1"/>
                  </a:cubicBezTo>
                  <a:lnTo>
                    <a:pt x="20" y="9"/>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8" name="Freeform 127"/>
            <p:cNvSpPr/>
            <p:nvPr userDrawn="1"/>
          </p:nvSpPr>
          <p:spPr bwMode="auto">
            <a:xfrm>
              <a:off x="11423221" y="4267366"/>
              <a:ext cx="191774" cy="301120"/>
            </a:xfrm>
            <a:custGeom>
              <a:avLst/>
              <a:gdLst>
                <a:gd name="T0" fmla="*/ 1 w 55"/>
                <a:gd name="T1" fmla="*/ 76 h 86"/>
                <a:gd name="T2" fmla="*/ 13 w 55"/>
                <a:gd name="T3" fmla="*/ 86 h 86"/>
                <a:gd name="T4" fmla="*/ 38 w 55"/>
                <a:gd name="T5" fmla="*/ 84 h 86"/>
                <a:gd name="T6" fmla="*/ 36 w 55"/>
                <a:gd name="T7" fmla="*/ 71 h 86"/>
                <a:gd name="T8" fmla="*/ 54 w 55"/>
                <a:gd name="T9" fmla="*/ 42 h 86"/>
                <a:gd name="T10" fmla="*/ 31 w 55"/>
                <a:gd name="T11" fmla="*/ 3 h 86"/>
                <a:gd name="T12" fmla="*/ 1 w 55"/>
                <a:gd name="T13" fmla="*/ 29 h 86"/>
                <a:gd name="T14" fmla="*/ 5 w 55"/>
                <a:gd name="T15" fmla="*/ 53 h 86"/>
                <a:gd name="T16" fmla="*/ 1 w 55"/>
                <a:gd name="T17" fmla="*/ 7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86">
                  <a:moveTo>
                    <a:pt x="1" y="76"/>
                  </a:moveTo>
                  <a:cubicBezTo>
                    <a:pt x="13" y="86"/>
                    <a:pt x="13" y="86"/>
                    <a:pt x="13" y="86"/>
                  </a:cubicBezTo>
                  <a:cubicBezTo>
                    <a:pt x="38" y="84"/>
                    <a:pt x="38" y="84"/>
                    <a:pt x="38" y="84"/>
                  </a:cubicBezTo>
                  <a:cubicBezTo>
                    <a:pt x="38" y="84"/>
                    <a:pt x="30" y="77"/>
                    <a:pt x="36" y="71"/>
                  </a:cubicBezTo>
                  <a:cubicBezTo>
                    <a:pt x="36" y="71"/>
                    <a:pt x="52" y="72"/>
                    <a:pt x="54" y="42"/>
                  </a:cubicBezTo>
                  <a:cubicBezTo>
                    <a:pt x="55" y="21"/>
                    <a:pt x="53" y="6"/>
                    <a:pt x="31" y="3"/>
                  </a:cubicBezTo>
                  <a:cubicBezTo>
                    <a:pt x="15" y="0"/>
                    <a:pt x="3" y="10"/>
                    <a:pt x="1" y="29"/>
                  </a:cubicBezTo>
                  <a:cubicBezTo>
                    <a:pt x="0" y="42"/>
                    <a:pt x="3" y="49"/>
                    <a:pt x="5" y="53"/>
                  </a:cubicBezTo>
                  <a:cubicBezTo>
                    <a:pt x="9" y="60"/>
                    <a:pt x="12" y="63"/>
                    <a:pt x="1" y="76"/>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9" name="Freeform 128"/>
            <p:cNvSpPr/>
            <p:nvPr userDrawn="1"/>
          </p:nvSpPr>
          <p:spPr bwMode="auto">
            <a:xfrm>
              <a:off x="11426586" y="4438953"/>
              <a:ext cx="129532" cy="159812"/>
            </a:xfrm>
            <a:custGeom>
              <a:avLst/>
              <a:gdLst>
                <a:gd name="T0" fmla="*/ 0 w 37"/>
                <a:gd name="T1" fmla="*/ 27 h 46"/>
                <a:gd name="T2" fmla="*/ 17 w 37"/>
                <a:gd name="T3" fmla="*/ 46 h 46"/>
                <a:gd name="T4" fmla="*/ 37 w 37"/>
                <a:gd name="T5" fmla="*/ 35 h 46"/>
                <a:gd name="T6" fmla="*/ 35 w 37"/>
                <a:gd name="T7" fmla="*/ 22 h 46"/>
                <a:gd name="T8" fmla="*/ 11 w 37"/>
                <a:gd name="T9" fmla="*/ 1 h 46"/>
                <a:gd name="T10" fmla="*/ 4 w 37"/>
                <a:gd name="T11" fmla="*/ 4 h 46"/>
                <a:gd name="T12" fmla="*/ 0 w 37"/>
                <a:gd name="T13" fmla="*/ 27 h 46"/>
              </a:gdLst>
              <a:ahLst/>
              <a:cxnLst>
                <a:cxn ang="0">
                  <a:pos x="T0" y="T1"/>
                </a:cxn>
                <a:cxn ang="0">
                  <a:pos x="T2" y="T3"/>
                </a:cxn>
                <a:cxn ang="0">
                  <a:pos x="T4" y="T5"/>
                </a:cxn>
                <a:cxn ang="0">
                  <a:pos x="T6" y="T7"/>
                </a:cxn>
                <a:cxn ang="0">
                  <a:pos x="T8" y="T9"/>
                </a:cxn>
                <a:cxn ang="0">
                  <a:pos x="T10" y="T11"/>
                </a:cxn>
                <a:cxn ang="0">
                  <a:pos x="T12" y="T13"/>
                </a:cxn>
              </a:cxnLst>
              <a:rect l="0" t="0" r="r" b="b"/>
              <a:pathLst>
                <a:path w="37" h="46">
                  <a:moveTo>
                    <a:pt x="0" y="27"/>
                  </a:moveTo>
                  <a:cubicBezTo>
                    <a:pt x="17" y="46"/>
                    <a:pt x="17" y="46"/>
                    <a:pt x="17" y="46"/>
                  </a:cubicBezTo>
                  <a:cubicBezTo>
                    <a:pt x="37" y="35"/>
                    <a:pt x="37" y="35"/>
                    <a:pt x="37" y="35"/>
                  </a:cubicBezTo>
                  <a:cubicBezTo>
                    <a:pt x="37" y="35"/>
                    <a:pt x="29" y="28"/>
                    <a:pt x="35" y="22"/>
                  </a:cubicBezTo>
                  <a:cubicBezTo>
                    <a:pt x="25" y="19"/>
                    <a:pt x="14" y="14"/>
                    <a:pt x="11" y="1"/>
                  </a:cubicBezTo>
                  <a:cubicBezTo>
                    <a:pt x="11" y="0"/>
                    <a:pt x="7" y="3"/>
                    <a:pt x="4" y="4"/>
                  </a:cubicBezTo>
                  <a:cubicBezTo>
                    <a:pt x="8" y="11"/>
                    <a:pt x="11" y="14"/>
                    <a:pt x="0" y="27"/>
                  </a:cubicBez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0" name="Freeform 129"/>
            <p:cNvSpPr/>
            <p:nvPr userDrawn="1"/>
          </p:nvSpPr>
          <p:spPr bwMode="auto">
            <a:xfrm>
              <a:off x="11401352" y="4253908"/>
              <a:ext cx="230466" cy="210279"/>
            </a:xfrm>
            <a:custGeom>
              <a:avLst/>
              <a:gdLst>
                <a:gd name="T0" fmla="*/ 37 w 66"/>
                <a:gd name="T1" fmla="*/ 20 h 60"/>
                <a:gd name="T2" fmla="*/ 28 w 66"/>
                <a:gd name="T3" fmla="*/ 31 h 60"/>
                <a:gd name="T4" fmla="*/ 19 w 66"/>
                <a:gd name="T5" fmla="*/ 41 h 60"/>
                <a:gd name="T6" fmla="*/ 13 w 66"/>
                <a:gd name="T7" fmla="*/ 34 h 60"/>
                <a:gd name="T8" fmla="*/ 17 w 66"/>
                <a:gd name="T9" fmla="*/ 52 h 60"/>
                <a:gd name="T10" fmla="*/ 13 w 66"/>
                <a:gd name="T11" fmla="*/ 60 h 60"/>
                <a:gd name="T12" fmla="*/ 6 w 66"/>
                <a:gd name="T13" fmla="*/ 55 h 60"/>
                <a:gd name="T14" fmla="*/ 12 w 66"/>
                <a:gd name="T15" fmla="*/ 10 h 60"/>
                <a:gd name="T16" fmla="*/ 22 w 66"/>
                <a:gd name="T17" fmla="*/ 8 h 60"/>
                <a:gd name="T18" fmla="*/ 36 w 66"/>
                <a:gd name="T19" fmla="*/ 1 h 60"/>
                <a:gd name="T20" fmla="*/ 65 w 66"/>
                <a:gd name="T21" fmla="*/ 24 h 60"/>
                <a:gd name="T22" fmla="*/ 60 w 66"/>
                <a:gd name="T23" fmla="*/ 41 h 60"/>
                <a:gd name="T24" fmla="*/ 55 w 66"/>
                <a:gd name="T25" fmla="*/ 32 h 60"/>
                <a:gd name="T26" fmla="*/ 37 w 66"/>
                <a:gd name="T27" fmla="*/ 2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0">
                  <a:moveTo>
                    <a:pt x="37" y="20"/>
                  </a:moveTo>
                  <a:cubicBezTo>
                    <a:pt x="37" y="19"/>
                    <a:pt x="34" y="30"/>
                    <a:pt x="28" y="31"/>
                  </a:cubicBezTo>
                  <a:cubicBezTo>
                    <a:pt x="22" y="32"/>
                    <a:pt x="19" y="41"/>
                    <a:pt x="19" y="41"/>
                  </a:cubicBezTo>
                  <a:cubicBezTo>
                    <a:pt x="19" y="41"/>
                    <a:pt x="18" y="31"/>
                    <a:pt x="13" y="34"/>
                  </a:cubicBezTo>
                  <a:cubicBezTo>
                    <a:pt x="7" y="37"/>
                    <a:pt x="11" y="57"/>
                    <a:pt x="17" y="52"/>
                  </a:cubicBezTo>
                  <a:cubicBezTo>
                    <a:pt x="13" y="60"/>
                    <a:pt x="13" y="60"/>
                    <a:pt x="13" y="60"/>
                  </a:cubicBezTo>
                  <a:cubicBezTo>
                    <a:pt x="13" y="60"/>
                    <a:pt x="7" y="58"/>
                    <a:pt x="6" y="55"/>
                  </a:cubicBezTo>
                  <a:cubicBezTo>
                    <a:pt x="5" y="52"/>
                    <a:pt x="0" y="17"/>
                    <a:pt x="12" y="10"/>
                  </a:cubicBezTo>
                  <a:cubicBezTo>
                    <a:pt x="24" y="3"/>
                    <a:pt x="22" y="8"/>
                    <a:pt x="22" y="8"/>
                  </a:cubicBezTo>
                  <a:cubicBezTo>
                    <a:pt x="22" y="8"/>
                    <a:pt x="24" y="0"/>
                    <a:pt x="36" y="1"/>
                  </a:cubicBezTo>
                  <a:cubicBezTo>
                    <a:pt x="48" y="1"/>
                    <a:pt x="64" y="18"/>
                    <a:pt x="65" y="24"/>
                  </a:cubicBezTo>
                  <a:cubicBezTo>
                    <a:pt x="66" y="30"/>
                    <a:pt x="60" y="41"/>
                    <a:pt x="60" y="41"/>
                  </a:cubicBezTo>
                  <a:cubicBezTo>
                    <a:pt x="60" y="41"/>
                    <a:pt x="60" y="35"/>
                    <a:pt x="55" y="32"/>
                  </a:cubicBezTo>
                  <a:cubicBezTo>
                    <a:pt x="50" y="29"/>
                    <a:pt x="40" y="26"/>
                    <a:pt x="37" y="20"/>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1" name="Freeform 130"/>
            <p:cNvSpPr/>
            <p:nvPr userDrawn="1"/>
          </p:nvSpPr>
          <p:spPr bwMode="auto">
            <a:xfrm>
              <a:off x="11482099" y="4558391"/>
              <a:ext cx="74018" cy="397006"/>
            </a:xfrm>
            <a:custGeom>
              <a:avLst/>
              <a:gdLst>
                <a:gd name="T0" fmla="*/ 5 w 21"/>
                <a:gd name="T1" fmla="*/ 4 h 114"/>
                <a:gd name="T2" fmla="*/ 10 w 21"/>
                <a:gd name="T3" fmla="*/ 17 h 114"/>
                <a:gd name="T4" fmla="*/ 8 w 21"/>
                <a:gd name="T5" fmla="*/ 105 h 114"/>
                <a:gd name="T6" fmla="*/ 17 w 21"/>
                <a:gd name="T7" fmla="*/ 114 h 114"/>
                <a:gd name="T8" fmla="*/ 21 w 21"/>
                <a:gd name="T9" fmla="*/ 101 h 114"/>
                <a:gd name="T10" fmla="*/ 15 w 21"/>
                <a:gd name="T11" fmla="*/ 16 h 114"/>
                <a:gd name="T12" fmla="*/ 19 w 21"/>
                <a:gd name="T13" fmla="*/ 5 h 114"/>
                <a:gd name="T14" fmla="*/ 13 w 21"/>
                <a:gd name="T15" fmla="*/ 0 h 114"/>
                <a:gd name="T16" fmla="*/ 5 w 21"/>
                <a:gd name="T17"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14">
                  <a:moveTo>
                    <a:pt x="5" y="4"/>
                  </a:moveTo>
                  <a:cubicBezTo>
                    <a:pt x="10" y="17"/>
                    <a:pt x="10" y="17"/>
                    <a:pt x="10" y="17"/>
                  </a:cubicBezTo>
                  <a:cubicBezTo>
                    <a:pt x="10" y="17"/>
                    <a:pt x="0" y="82"/>
                    <a:pt x="8" y="105"/>
                  </a:cubicBezTo>
                  <a:cubicBezTo>
                    <a:pt x="17" y="114"/>
                    <a:pt x="17" y="114"/>
                    <a:pt x="17" y="114"/>
                  </a:cubicBezTo>
                  <a:cubicBezTo>
                    <a:pt x="21" y="101"/>
                    <a:pt x="21" y="101"/>
                    <a:pt x="21" y="101"/>
                  </a:cubicBezTo>
                  <a:cubicBezTo>
                    <a:pt x="13" y="86"/>
                    <a:pt x="15" y="16"/>
                    <a:pt x="15" y="16"/>
                  </a:cubicBezTo>
                  <a:cubicBezTo>
                    <a:pt x="19" y="5"/>
                    <a:pt x="19" y="5"/>
                    <a:pt x="19" y="5"/>
                  </a:cubicBezTo>
                  <a:cubicBezTo>
                    <a:pt x="13" y="0"/>
                    <a:pt x="13" y="0"/>
                    <a:pt x="13" y="0"/>
                  </a:cubicBezTo>
                  <a:lnTo>
                    <a:pt x="5" y="4"/>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2" name="Freeform 131"/>
            <p:cNvSpPr/>
            <p:nvPr userDrawn="1"/>
          </p:nvSpPr>
          <p:spPr bwMode="auto">
            <a:xfrm>
              <a:off x="11411445" y="4497831"/>
              <a:ext cx="161494" cy="112710"/>
            </a:xfrm>
            <a:custGeom>
              <a:avLst/>
              <a:gdLst>
                <a:gd name="T0" fmla="*/ 77 w 96"/>
                <a:gd name="T1" fmla="*/ 21 h 67"/>
                <a:gd name="T2" fmla="*/ 67 w 96"/>
                <a:gd name="T3" fmla="*/ 29 h 67"/>
                <a:gd name="T4" fmla="*/ 23 w 96"/>
                <a:gd name="T5" fmla="*/ 0 h 67"/>
                <a:gd name="T6" fmla="*/ 0 w 96"/>
                <a:gd name="T7" fmla="*/ 15 h 67"/>
                <a:gd name="T8" fmla="*/ 34 w 96"/>
                <a:gd name="T9" fmla="*/ 67 h 67"/>
                <a:gd name="T10" fmla="*/ 67 w 96"/>
                <a:gd name="T11" fmla="*/ 42 h 67"/>
                <a:gd name="T12" fmla="*/ 86 w 96"/>
                <a:gd name="T13" fmla="*/ 63 h 67"/>
                <a:gd name="T14" fmla="*/ 96 w 96"/>
                <a:gd name="T15" fmla="*/ 40 h 67"/>
                <a:gd name="T16" fmla="*/ 77 w 96"/>
                <a:gd name="T17" fmla="*/ 2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67">
                  <a:moveTo>
                    <a:pt x="77" y="21"/>
                  </a:moveTo>
                  <a:lnTo>
                    <a:pt x="67" y="29"/>
                  </a:lnTo>
                  <a:lnTo>
                    <a:pt x="23" y="0"/>
                  </a:lnTo>
                  <a:lnTo>
                    <a:pt x="0" y="15"/>
                  </a:lnTo>
                  <a:lnTo>
                    <a:pt x="34" y="67"/>
                  </a:lnTo>
                  <a:lnTo>
                    <a:pt x="67" y="42"/>
                  </a:lnTo>
                  <a:lnTo>
                    <a:pt x="86" y="63"/>
                  </a:lnTo>
                  <a:lnTo>
                    <a:pt x="96" y="40"/>
                  </a:lnTo>
                  <a:lnTo>
                    <a:pt x="77" y="21"/>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3" name="Freeform 132"/>
            <p:cNvSpPr/>
            <p:nvPr userDrawn="1"/>
          </p:nvSpPr>
          <p:spPr bwMode="auto">
            <a:xfrm>
              <a:off x="10651077" y="4188300"/>
              <a:ext cx="208597" cy="211961"/>
            </a:xfrm>
            <a:custGeom>
              <a:avLst/>
              <a:gdLst>
                <a:gd name="T0" fmla="*/ 17 w 60"/>
                <a:gd name="T1" fmla="*/ 12 h 61"/>
                <a:gd name="T2" fmla="*/ 33 w 60"/>
                <a:gd name="T3" fmla="*/ 1 h 61"/>
                <a:gd name="T4" fmla="*/ 55 w 60"/>
                <a:gd name="T5" fmla="*/ 31 h 61"/>
                <a:gd name="T6" fmla="*/ 11 w 60"/>
                <a:gd name="T7" fmla="*/ 61 h 61"/>
                <a:gd name="T8" fmla="*/ 1 w 60"/>
                <a:gd name="T9" fmla="*/ 33 h 61"/>
                <a:gd name="T10" fmla="*/ 17 w 60"/>
                <a:gd name="T11" fmla="*/ 12 h 61"/>
              </a:gdLst>
              <a:ahLst/>
              <a:cxnLst>
                <a:cxn ang="0">
                  <a:pos x="T0" y="T1"/>
                </a:cxn>
                <a:cxn ang="0">
                  <a:pos x="T2" y="T3"/>
                </a:cxn>
                <a:cxn ang="0">
                  <a:pos x="T4" y="T5"/>
                </a:cxn>
                <a:cxn ang="0">
                  <a:pos x="T6" y="T7"/>
                </a:cxn>
                <a:cxn ang="0">
                  <a:pos x="T8" y="T9"/>
                </a:cxn>
                <a:cxn ang="0">
                  <a:pos x="T10" y="T11"/>
                </a:cxn>
              </a:cxnLst>
              <a:rect l="0" t="0" r="r" b="b"/>
              <a:pathLst>
                <a:path w="60" h="61">
                  <a:moveTo>
                    <a:pt x="17" y="12"/>
                  </a:moveTo>
                  <a:cubicBezTo>
                    <a:pt x="17" y="12"/>
                    <a:pt x="21" y="0"/>
                    <a:pt x="33" y="1"/>
                  </a:cubicBezTo>
                  <a:cubicBezTo>
                    <a:pt x="44" y="2"/>
                    <a:pt x="60" y="17"/>
                    <a:pt x="55" y="31"/>
                  </a:cubicBezTo>
                  <a:cubicBezTo>
                    <a:pt x="51" y="46"/>
                    <a:pt x="11" y="61"/>
                    <a:pt x="11" y="61"/>
                  </a:cubicBezTo>
                  <a:cubicBezTo>
                    <a:pt x="11" y="61"/>
                    <a:pt x="0" y="49"/>
                    <a:pt x="1" y="33"/>
                  </a:cubicBezTo>
                  <a:cubicBezTo>
                    <a:pt x="3" y="18"/>
                    <a:pt x="10" y="7"/>
                    <a:pt x="17" y="12"/>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4" name="Freeform 133"/>
            <p:cNvSpPr/>
            <p:nvPr userDrawn="1"/>
          </p:nvSpPr>
          <p:spPr bwMode="auto">
            <a:xfrm>
              <a:off x="10671264" y="4205122"/>
              <a:ext cx="188410" cy="317942"/>
            </a:xfrm>
            <a:custGeom>
              <a:avLst/>
              <a:gdLst>
                <a:gd name="T0" fmla="*/ 6 w 54"/>
                <a:gd name="T1" fmla="*/ 89 h 91"/>
                <a:gd name="T2" fmla="*/ 17 w 54"/>
                <a:gd name="T3" fmla="*/ 89 h 91"/>
                <a:gd name="T4" fmla="*/ 39 w 54"/>
                <a:gd name="T5" fmla="*/ 91 h 91"/>
                <a:gd name="T6" fmla="*/ 44 w 54"/>
                <a:gd name="T7" fmla="*/ 91 h 91"/>
                <a:gd name="T8" fmla="*/ 41 w 54"/>
                <a:gd name="T9" fmla="*/ 85 h 91"/>
                <a:gd name="T10" fmla="*/ 37 w 54"/>
                <a:gd name="T11" fmla="*/ 71 h 91"/>
                <a:gd name="T12" fmla="*/ 47 w 54"/>
                <a:gd name="T13" fmla="*/ 54 h 91"/>
                <a:gd name="T14" fmla="*/ 47 w 54"/>
                <a:gd name="T15" fmla="*/ 53 h 91"/>
                <a:gd name="T16" fmla="*/ 35 w 54"/>
                <a:gd name="T17" fmla="*/ 8 h 91"/>
                <a:gd name="T18" fmla="*/ 0 w 54"/>
                <a:gd name="T19" fmla="*/ 28 h 91"/>
                <a:gd name="T20" fmla="*/ 4 w 54"/>
                <a:gd name="T21" fmla="*/ 52 h 91"/>
                <a:gd name="T22" fmla="*/ 13 w 54"/>
                <a:gd name="T23" fmla="*/ 69 h 91"/>
                <a:gd name="T24" fmla="*/ 9 w 54"/>
                <a:gd name="T25" fmla="*/ 83 h 91"/>
                <a:gd name="T26" fmla="*/ 6 w 54"/>
                <a:gd name="T27" fmla="*/ 8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91">
                  <a:moveTo>
                    <a:pt x="6" y="89"/>
                  </a:moveTo>
                  <a:cubicBezTo>
                    <a:pt x="17" y="89"/>
                    <a:pt x="17" y="89"/>
                    <a:pt x="17" y="89"/>
                  </a:cubicBezTo>
                  <a:cubicBezTo>
                    <a:pt x="39" y="91"/>
                    <a:pt x="39" y="91"/>
                    <a:pt x="39" y="91"/>
                  </a:cubicBezTo>
                  <a:cubicBezTo>
                    <a:pt x="44" y="91"/>
                    <a:pt x="44" y="91"/>
                    <a:pt x="44" y="91"/>
                  </a:cubicBezTo>
                  <a:cubicBezTo>
                    <a:pt x="44" y="91"/>
                    <a:pt x="43" y="89"/>
                    <a:pt x="41" y="85"/>
                  </a:cubicBezTo>
                  <a:cubicBezTo>
                    <a:pt x="39" y="81"/>
                    <a:pt x="36" y="74"/>
                    <a:pt x="37" y="71"/>
                  </a:cubicBezTo>
                  <a:cubicBezTo>
                    <a:pt x="38" y="66"/>
                    <a:pt x="42" y="65"/>
                    <a:pt x="47" y="54"/>
                  </a:cubicBezTo>
                  <a:cubicBezTo>
                    <a:pt x="47" y="54"/>
                    <a:pt x="47" y="54"/>
                    <a:pt x="47" y="53"/>
                  </a:cubicBezTo>
                  <a:cubicBezTo>
                    <a:pt x="54" y="38"/>
                    <a:pt x="50" y="15"/>
                    <a:pt x="35" y="8"/>
                  </a:cubicBezTo>
                  <a:cubicBezTo>
                    <a:pt x="16" y="0"/>
                    <a:pt x="0" y="15"/>
                    <a:pt x="0" y="28"/>
                  </a:cubicBezTo>
                  <a:cubicBezTo>
                    <a:pt x="1" y="40"/>
                    <a:pt x="2" y="47"/>
                    <a:pt x="4" y="52"/>
                  </a:cubicBezTo>
                  <a:cubicBezTo>
                    <a:pt x="7" y="61"/>
                    <a:pt x="11" y="62"/>
                    <a:pt x="13" y="69"/>
                  </a:cubicBezTo>
                  <a:cubicBezTo>
                    <a:pt x="14" y="72"/>
                    <a:pt x="11" y="78"/>
                    <a:pt x="9" y="83"/>
                  </a:cubicBezTo>
                  <a:cubicBezTo>
                    <a:pt x="7" y="86"/>
                    <a:pt x="6" y="89"/>
                    <a:pt x="6" y="89"/>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5" name="Freeform 134"/>
            <p:cNvSpPr/>
            <p:nvPr userDrawn="1"/>
          </p:nvSpPr>
          <p:spPr bwMode="auto">
            <a:xfrm>
              <a:off x="10684722" y="4386803"/>
              <a:ext cx="151401" cy="156448"/>
            </a:xfrm>
            <a:custGeom>
              <a:avLst/>
              <a:gdLst>
                <a:gd name="T0" fmla="*/ 9 w 43"/>
                <a:gd name="T1" fmla="*/ 17 h 45"/>
                <a:gd name="T2" fmla="*/ 5 w 43"/>
                <a:gd name="T3" fmla="*/ 31 h 45"/>
                <a:gd name="T4" fmla="*/ 5 w 43"/>
                <a:gd name="T5" fmla="*/ 35 h 45"/>
                <a:gd name="T6" fmla="*/ 13 w 43"/>
                <a:gd name="T7" fmla="*/ 37 h 45"/>
                <a:gd name="T8" fmla="*/ 33 w 43"/>
                <a:gd name="T9" fmla="*/ 45 h 45"/>
                <a:gd name="T10" fmla="*/ 35 w 43"/>
                <a:gd name="T11" fmla="*/ 39 h 45"/>
                <a:gd name="T12" fmla="*/ 37 w 43"/>
                <a:gd name="T13" fmla="*/ 33 h 45"/>
                <a:gd name="T14" fmla="*/ 33 w 43"/>
                <a:gd name="T15" fmla="*/ 19 h 45"/>
                <a:gd name="T16" fmla="*/ 43 w 43"/>
                <a:gd name="T17" fmla="*/ 2 h 45"/>
                <a:gd name="T18" fmla="*/ 26 w 43"/>
                <a:gd name="T19" fmla="*/ 5 h 45"/>
                <a:gd name="T20" fmla="*/ 0 w 43"/>
                <a:gd name="T21" fmla="*/ 0 h 45"/>
                <a:gd name="T22" fmla="*/ 9 w 43"/>
                <a:gd name="T23"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45">
                  <a:moveTo>
                    <a:pt x="9" y="17"/>
                  </a:moveTo>
                  <a:cubicBezTo>
                    <a:pt x="10" y="20"/>
                    <a:pt x="7" y="26"/>
                    <a:pt x="5" y="31"/>
                  </a:cubicBezTo>
                  <a:cubicBezTo>
                    <a:pt x="5" y="35"/>
                    <a:pt x="5" y="35"/>
                    <a:pt x="5" y="35"/>
                  </a:cubicBezTo>
                  <a:cubicBezTo>
                    <a:pt x="13" y="37"/>
                    <a:pt x="13" y="37"/>
                    <a:pt x="13" y="37"/>
                  </a:cubicBezTo>
                  <a:cubicBezTo>
                    <a:pt x="33" y="45"/>
                    <a:pt x="33" y="45"/>
                    <a:pt x="33" y="45"/>
                  </a:cubicBezTo>
                  <a:cubicBezTo>
                    <a:pt x="35" y="39"/>
                    <a:pt x="35" y="39"/>
                    <a:pt x="35" y="39"/>
                  </a:cubicBezTo>
                  <a:cubicBezTo>
                    <a:pt x="37" y="33"/>
                    <a:pt x="37" y="33"/>
                    <a:pt x="37" y="33"/>
                  </a:cubicBezTo>
                  <a:cubicBezTo>
                    <a:pt x="35" y="29"/>
                    <a:pt x="32" y="22"/>
                    <a:pt x="33" y="19"/>
                  </a:cubicBezTo>
                  <a:cubicBezTo>
                    <a:pt x="34" y="14"/>
                    <a:pt x="38" y="13"/>
                    <a:pt x="43" y="2"/>
                  </a:cubicBezTo>
                  <a:cubicBezTo>
                    <a:pt x="39" y="4"/>
                    <a:pt x="33" y="6"/>
                    <a:pt x="26" y="5"/>
                  </a:cubicBezTo>
                  <a:cubicBezTo>
                    <a:pt x="17" y="5"/>
                    <a:pt x="5" y="2"/>
                    <a:pt x="0" y="0"/>
                  </a:cubicBezTo>
                  <a:cubicBezTo>
                    <a:pt x="3" y="9"/>
                    <a:pt x="7" y="10"/>
                    <a:pt x="9" y="17"/>
                  </a:cubicBez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6" name="Freeform 135"/>
            <p:cNvSpPr/>
            <p:nvPr userDrawn="1"/>
          </p:nvSpPr>
          <p:spPr bwMode="auto">
            <a:xfrm>
              <a:off x="10651077" y="4240450"/>
              <a:ext cx="45421" cy="97569"/>
            </a:xfrm>
            <a:custGeom>
              <a:avLst/>
              <a:gdLst>
                <a:gd name="T0" fmla="*/ 13 w 13"/>
                <a:gd name="T1" fmla="*/ 0 h 28"/>
                <a:gd name="T2" fmla="*/ 11 w 13"/>
                <a:gd name="T3" fmla="*/ 13 h 28"/>
                <a:gd name="T4" fmla="*/ 11 w 13"/>
                <a:gd name="T5" fmla="*/ 28 h 28"/>
                <a:gd name="T6" fmla="*/ 3 w 13"/>
                <a:gd name="T7" fmla="*/ 25 h 28"/>
                <a:gd name="T8" fmla="*/ 13 w 13"/>
                <a:gd name="T9" fmla="*/ 0 h 28"/>
              </a:gdLst>
              <a:ahLst/>
              <a:cxnLst>
                <a:cxn ang="0">
                  <a:pos x="T0" y="T1"/>
                </a:cxn>
                <a:cxn ang="0">
                  <a:pos x="T2" y="T3"/>
                </a:cxn>
                <a:cxn ang="0">
                  <a:pos x="T4" y="T5"/>
                </a:cxn>
                <a:cxn ang="0">
                  <a:pos x="T6" y="T7"/>
                </a:cxn>
                <a:cxn ang="0">
                  <a:pos x="T8" y="T9"/>
                </a:cxn>
              </a:cxnLst>
              <a:rect l="0" t="0" r="r" b="b"/>
              <a:pathLst>
                <a:path w="13" h="28">
                  <a:moveTo>
                    <a:pt x="13" y="0"/>
                  </a:moveTo>
                  <a:cubicBezTo>
                    <a:pt x="13" y="0"/>
                    <a:pt x="13" y="8"/>
                    <a:pt x="11" y="13"/>
                  </a:cubicBezTo>
                  <a:cubicBezTo>
                    <a:pt x="10" y="18"/>
                    <a:pt x="11" y="28"/>
                    <a:pt x="11" y="28"/>
                  </a:cubicBezTo>
                  <a:cubicBezTo>
                    <a:pt x="11" y="28"/>
                    <a:pt x="7" y="20"/>
                    <a:pt x="3" y="25"/>
                  </a:cubicBezTo>
                  <a:cubicBezTo>
                    <a:pt x="3" y="25"/>
                    <a:pt x="0" y="7"/>
                    <a:pt x="13" y="0"/>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7" name="Freeform 136"/>
            <p:cNvSpPr/>
            <p:nvPr userDrawn="1"/>
          </p:nvSpPr>
          <p:spPr bwMode="auto">
            <a:xfrm>
              <a:off x="10642666" y="4306056"/>
              <a:ext cx="53831" cy="74018"/>
            </a:xfrm>
            <a:custGeom>
              <a:avLst/>
              <a:gdLst>
                <a:gd name="T0" fmla="*/ 13 w 15"/>
                <a:gd name="T1" fmla="*/ 9 h 21"/>
                <a:gd name="T2" fmla="*/ 5 w 15"/>
                <a:gd name="T3" fmla="*/ 6 h 21"/>
                <a:gd name="T4" fmla="*/ 13 w 15"/>
                <a:gd name="T5" fmla="*/ 20 h 21"/>
                <a:gd name="T6" fmla="*/ 13 w 15"/>
                <a:gd name="T7" fmla="*/ 9 h 21"/>
              </a:gdLst>
              <a:ahLst/>
              <a:cxnLst>
                <a:cxn ang="0">
                  <a:pos x="T0" y="T1"/>
                </a:cxn>
                <a:cxn ang="0">
                  <a:pos x="T2" y="T3"/>
                </a:cxn>
                <a:cxn ang="0">
                  <a:pos x="T4" y="T5"/>
                </a:cxn>
                <a:cxn ang="0">
                  <a:pos x="T6" y="T7"/>
                </a:cxn>
              </a:cxnLst>
              <a:rect l="0" t="0" r="r" b="b"/>
              <a:pathLst>
                <a:path w="15" h="21">
                  <a:moveTo>
                    <a:pt x="13" y="9"/>
                  </a:moveTo>
                  <a:cubicBezTo>
                    <a:pt x="13" y="9"/>
                    <a:pt x="11" y="0"/>
                    <a:pt x="5" y="6"/>
                  </a:cubicBezTo>
                  <a:cubicBezTo>
                    <a:pt x="0" y="11"/>
                    <a:pt x="10" y="21"/>
                    <a:pt x="13" y="20"/>
                  </a:cubicBezTo>
                  <a:cubicBezTo>
                    <a:pt x="15" y="18"/>
                    <a:pt x="13" y="9"/>
                    <a:pt x="13" y="9"/>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8" name="Freeform 137"/>
            <p:cNvSpPr/>
            <p:nvPr userDrawn="1"/>
          </p:nvSpPr>
          <p:spPr bwMode="auto">
            <a:xfrm>
              <a:off x="10356687" y="4240450"/>
              <a:ext cx="794013" cy="746910"/>
            </a:xfrm>
            <a:custGeom>
              <a:avLst/>
              <a:gdLst>
                <a:gd name="T0" fmla="*/ 115 w 227"/>
                <a:gd name="T1" fmla="*/ 71 h 214"/>
                <a:gd name="T2" fmla="*/ 157 w 227"/>
                <a:gd name="T3" fmla="*/ 68 h 214"/>
                <a:gd name="T4" fmla="*/ 188 w 227"/>
                <a:gd name="T5" fmla="*/ 64 h 214"/>
                <a:gd name="T6" fmla="*/ 160 w 227"/>
                <a:gd name="T7" fmla="*/ 23 h 214"/>
                <a:gd name="T8" fmla="*/ 160 w 227"/>
                <a:gd name="T9" fmla="*/ 5 h 214"/>
                <a:gd name="T10" fmla="*/ 222 w 227"/>
                <a:gd name="T11" fmla="*/ 77 h 214"/>
                <a:gd name="T12" fmla="*/ 164 w 227"/>
                <a:gd name="T13" fmla="*/ 108 h 214"/>
                <a:gd name="T14" fmla="*/ 149 w 227"/>
                <a:gd name="T15" fmla="*/ 193 h 214"/>
                <a:gd name="T16" fmla="*/ 110 w 227"/>
                <a:gd name="T17" fmla="*/ 214 h 214"/>
                <a:gd name="T18" fmla="*/ 83 w 227"/>
                <a:gd name="T19" fmla="*/ 192 h 214"/>
                <a:gd name="T20" fmla="*/ 69 w 227"/>
                <a:gd name="T21" fmla="*/ 107 h 214"/>
                <a:gd name="T22" fmla="*/ 0 w 227"/>
                <a:gd name="T23" fmla="*/ 71 h 214"/>
                <a:gd name="T24" fmla="*/ 71 w 227"/>
                <a:gd name="T25" fmla="*/ 0 h 214"/>
                <a:gd name="T26" fmla="*/ 81 w 227"/>
                <a:gd name="T27" fmla="*/ 14 h 214"/>
                <a:gd name="T28" fmla="*/ 35 w 227"/>
                <a:gd name="T29" fmla="*/ 64 h 214"/>
                <a:gd name="T30" fmla="*/ 74 w 227"/>
                <a:gd name="T31" fmla="*/ 68 h 214"/>
                <a:gd name="T32" fmla="*/ 115 w 227"/>
                <a:gd name="T33" fmla="*/ 7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214">
                  <a:moveTo>
                    <a:pt x="115" y="71"/>
                  </a:moveTo>
                  <a:cubicBezTo>
                    <a:pt x="115" y="71"/>
                    <a:pt x="151" y="63"/>
                    <a:pt x="157" y="68"/>
                  </a:cubicBezTo>
                  <a:cubicBezTo>
                    <a:pt x="163" y="72"/>
                    <a:pt x="188" y="64"/>
                    <a:pt x="188" y="64"/>
                  </a:cubicBezTo>
                  <a:cubicBezTo>
                    <a:pt x="160" y="23"/>
                    <a:pt x="160" y="23"/>
                    <a:pt x="160" y="23"/>
                  </a:cubicBezTo>
                  <a:cubicBezTo>
                    <a:pt x="160" y="5"/>
                    <a:pt x="160" y="5"/>
                    <a:pt x="160" y="5"/>
                  </a:cubicBezTo>
                  <a:cubicBezTo>
                    <a:pt x="160" y="5"/>
                    <a:pt x="227" y="53"/>
                    <a:pt x="222" y="77"/>
                  </a:cubicBezTo>
                  <a:cubicBezTo>
                    <a:pt x="219" y="93"/>
                    <a:pt x="164" y="108"/>
                    <a:pt x="164" y="108"/>
                  </a:cubicBezTo>
                  <a:cubicBezTo>
                    <a:pt x="164" y="108"/>
                    <a:pt x="161" y="152"/>
                    <a:pt x="149" y="193"/>
                  </a:cubicBezTo>
                  <a:cubicBezTo>
                    <a:pt x="110" y="214"/>
                    <a:pt x="110" y="214"/>
                    <a:pt x="110" y="214"/>
                  </a:cubicBezTo>
                  <a:cubicBezTo>
                    <a:pt x="83" y="192"/>
                    <a:pt x="83" y="192"/>
                    <a:pt x="83" y="192"/>
                  </a:cubicBezTo>
                  <a:cubicBezTo>
                    <a:pt x="83" y="192"/>
                    <a:pt x="84" y="143"/>
                    <a:pt x="69" y="107"/>
                  </a:cubicBezTo>
                  <a:cubicBezTo>
                    <a:pt x="69" y="107"/>
                    <a:pt x="1" y="94"/>
                    <a:pt x="0" y="71"/>
                  </a:cubicBezTo>
                  <a:cubicBezTo>
                    <a:pt x="0" y="52"/>
                    <a:pt x="71" y="0"/>
                    <a:pt x="71" y="0"/>
                  </a:cubicBezTo>
                  <a:cubicBezTo>
                    <a:pt x="81" y="14"/>
                    <a:pt x="81" y="14"/>
                    <a:pt x="81" y="14"/>
                  </a:cubicBezTo>
                  <a:cubicBezTo>
                    <a:pt x="81" y="14"/>
                    <a:pt x="41" y="49"/>
                    <a:pt x="35" y="64"/>
                  </a:cubicBezTo>
                  <a:cubicBezTo>
                    <a:pt x="35" y="64"/>
                    <a:pt x="51" y="73"/>
                    <a:pt x="74" y="68"/>
                  </a:cubicBezTo>
                  <a:cubicBezTo>
                    <a:pt x="99" y="61"/>
                    <a:pt x="115" y="71"/>
                    <a:pt x="115" y="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9" name="Freeform 138"/>
            <p:cNvSpPr/>
            <p:nvPr userDrawn="1"/>
          </p:nvSpPr>
          <p:spPr bwMode="auto">
            <a:xfrm>
              <a:off x="10839487" y="3947742"/>
              <a:ext cx="90840" cy="134578"/>
            </a:xfrm>
            <a:custGeom>
              <a:avLst/>
              <a:gdLst>
                <a:gd name="T0" fmla="*/ 22 w 26"/>
                <a:gd name="T1" fmla="*/ 28 h 39"/>
                <a:gd name="T2" fmla="*/ 26 w 26"/>
                <a:gd name="T3" fmla="*/ 15 h 39"/>
                <a:gd name="T4" fmla="*/ 23 w 26"/>
                <a:gd name="T5" fmla="*/ 8 h 39"/>
                <a:gd name="T6" fmla="*/ 23 w 26"/>
                <a:gd name="T7" fmla="*/ 14 h 39"/>
                <a:gd name="T8" fmla="*/ 21 w 26"/>
                <a:gd name="T9" fmla="*/ 18 h 39"/>
                <a:gd name="T10" fmla="*/ 17 w 26"/>
                <a:gd name="T11" fmla="*/ 8 h 39"/>
                <a:gd name="T12" fmla="*/ 10 w 26"/>
                <a:gd name="T13" fmla="*/ 1 h 39"/>
                <a:gd name="T14" fmla="*/ 9 w 26"/>
                <a:gd name="T15" fmla="*/ 2 h 39"/>
                <a:gd name="T16" fmla="*/ 13 w 26"/>
                <a:gd name="T17" fmla="*/ 9 h 39"/>
                <a:gd name="T18" fmla="*/ 15 w 26"/>
                <a:gd name="T19" fmla="*/ 13 h 39"/>
                <a:gd name="T20" fmla="*/ 9 w 26"/>
                <a:gd name="T21" fmla="*/ 10 h 39"/>
                <a:gd name="T22" fmla="*/ 0 w 26"/>
                <a:gd name="T23" fmla="*/ 8 h 39"/>
                <a:gd name="T24" fmla="*/ 5 w 26"/>
                <a:gd name="T25" fmla="*/ 12 h 39"/>
                <a:gd name="T26" fmla="*/ 10 w 26"/>
                <a:gd name="T27" fmla="*/ 16 h 39"/>
                <a:gd name="T28" fmla="*/ 5 w 26"/>
                <a:gd name="T29" fmla="*/ 15 h 39"/>
                <a:gd name="T30" fmla="*/ 0 w 26"/>
                <a:gd name="T31" fmla="*/ 16 h 39"/>
                <a:gd name="T32" fmla="*/ 2 w 26"/>
                <a:gd name="T33" fmla="*/ 18 h 39"/>
                <a:gd name="T34" fmla="*/ 1 w 26"/>
                <a:gd name="T35" fmla="*/ 19 h 39"/>
                <a:gd name="T36" fmla="*/ 4 w 26"/>
                <a:gd name="T37" fmla="*/ 20 h 39"/>
                <a:gd name="T38" fmla="*/ 7 w 26"/>
                <a:gd name="T39" fmla="*/ 23 h 39"/>
                <a:gd name="T40" fmla="*/ 16 w 26"/>
                <a:gd name="T41" fmla="*/ 34 h 39"/>
                <a:gd name="T42" fmla="*/ 21 w 26"/>
                <a:gd name="T43" fmla="*/ 39 h 39"/>
                <a:gd name="T44" fmla="*/ 22 w 26"/>
                <a:gd name="T45"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39">
                  <a:moveTo>
                    <a:pt x="22" y="28"/>
                  </a:moveTo>
                  <a:cubicBezTo>
                    <a:pt x="26" y="15"/>
                    <a:pt x="26" y="15"/>
                    <a:pt x="26" y="15"/>
                  </a:cubicBezTo>
                  <a:cubicBezTo>
                    <a:pt x="23" y="8"/>
                    <a:pt x="23" y="8"/>
                    <a:pt x="23" y="8"/>
                  </a:cubicBezTo>
                  <a:cubicBezTo>
                    <a:pt x="23" y="8"/>
                    <a:pt x="21" y="9"/>
                    <a:pt x="23" y="14"/>
                  </a:cubicBezTo>
                  <a:cubicBezTo>
                    <a:pt x="21" y="18"/>
                    <a:pt x="21" y="18"/>
                    <a:pt x="21" y="18"/>
                  </a:cubicBezTo>
                  <a:cubicBezTo>
                    <a:pt x="17" y="8"/>
                    <a:pt x="17" y="8"/>
                    <a:pt x="17" y="8"/>
                  </a:cubicBezTo>
                  <a:cubicBezTo>
                    <a:pt x="10" y="1"/>
                    <a:pt x="10" y="1"/>
                    <a:pt x="10" y="1"/>
                  </a:cubicBezTo>
                  <a:cubicBezTo>
                    <a:pt x="10" y="1"/>
                    <a:pt x="8" y="0"/>
                    <a:pt x="9" y="2"/>
                  </a:cubicBezTo>
                  <a:cubicBezTo>
                    <a:pt x="9" y="4"/>
                    <a:pt x="13" y="9"/>
                    <a:pt x="13" y="9"/>
                  </a:cubicBezTo>
                  <a:cubicBezTo>
                    <a:pt x="15" y="13"/>
                    <a:pt x="15" y="13"/>
                    <a:pt x="15" y="13"/>
                  </a:cubicBezTo>
                  <a:cubicBezTo>
                    <a:pt x="9" y="10"/>
                    <a:pt x="9" y="10"/>
                    <a:pt x="9" y="10"/>
                  </a:cubicBezTo>
                  <a:cubicBezTo>
                    <a:pt x="0" y="8"/>
                    <a:pt x="0" y="8"/>
                    <a:pt x="0" y="8"/>
                  </a:cubicBezTo>
                  <a:cubicBezTo>
                    <a:pt x="0" y="8"/>
                    <a:pt x="0" y="11"/>
                    <a:pt x="5" y="12"/>
                  </a:cubicBezTo>
                  <a:cubicBezTo>
                    <a:pt x="8" y="12"/>
                    <a:pt x="10" y="16"/>
                    <a:pt x="10" y="16"/>
                  </a:cubicBezTo>
                  <a:cubicBezTo>
                    <a:pt x="5" y="15"/>
                    <a:pt x="5" y="15"/>
                    <a:pt x="5" y="15"/>
                  </a:cubicBezTo>
                  <a:cubicBezTo>
                    <a:pt x="5" y="15"/>
                    <a:pt x="0" y="15"/>
                    <a:pt x="0" y="16"/>
                  </a:cubicBezTo>
                  <a:cubicBezTo>
                    <a:pt x="0" y="18"/>
                    <a:pt x="2" y="18"/>
                    <a:pt x="2" y="18"/>
                  </a:cubicBezTo>
                  <a:cubicBezTo>
                    <a:pt x="2" y="18"/>
                    <a:pt x="1" y="18"/>
                    <a:pt x="1" y="19"/>
                  </a:cubicBezTo>
                  <a:cubicBezTo>
                    <a:pt x="2" y="20"/>
                    <a:pt x="4" y="20"/>
                    <a:pt x="4" y="20"/>
                  </a:cubicBezTo>
                  <a:cubicBezTo>
                    <a:pt x="7" y="23"/>
                    <a:pt x="7" y="23"/>
                    <a:pt x="7" y="23"/>
                  </a:cubicBezTo>
                  <a:cubicBezTo>
                    <a:pt x="7" y="23"/>
                    <a:pt x="10" y="34"/>
                    <a:pt x="16" y="34"/>
                  </a:cubicBezTo>
                  <a:cubicBezTo>
                    <a:pt x="18" y="34"/>
                    <a:pt x="21" y="39"/>
                    <a:pt x="21" y="39"/>
                  </a:cubicBezTo>
                  <a:lnTo>
                    <a:pt x="22" y="28"/>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0" name="Freeform 139"/>
            <p:cNvSpPr/>
            <p:nvPr userDrawn="1"/>
          </p:nvSpPr>
          <p:spPr bwMode="auto">
            <a:xfrm>
              <a:off x="10736871" y="4477644"/>
              <a:ext cx="102617" cy="341493"/>
            </a:xfrm>
            <a:custGeom>
              <a:avLst/>
              <a:gdLst>
                <a:gd name="T0" fmla="*/ 16 w 29"/>
                <a:gd name="T1" fmla="*/ 0 h 98"/>
                <a:gd name="T2" fmla="*/ 10 w 29"/>
                <a:gd name="T3" fmla="*/ 12 h 98"/>
                <a:gd name="T4" fmla="*/ 29 w 29"/>
                <a:gd name="T5" fmla="*/ 91 h 98"/>
                <a:gd name="T6" fmla="*/ 19 w 29"/>
                <a:gd name="T7" fmla="*/ 98 h 98"/>
                <a:gd name="T8" fmla="*/ 8 w 29"/>
                <a:gd name="T9" fmla="*/ 90 h 98"/>
                <a:gd name="T10" fmla="*/ 5 w 29"/>
                <a:gd name="T11" fmla="*/ 14 h 98"/>
                <a:gd name="T12" fmla="*/ 0 w 29"/>
                <a:gd name="T13" fmla="*/ 1 h 98"/>
                <a:gd name="T14" fmla="*/ 8 w 29"/>
                <a:gd name="T15" fmla="*/ 1 h 98"/>
                <a:gd name="T16" fmla="*/ 16 w 2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98">
                  <a:moveTo>
                    <a:pt x="16" y="0"/>
                  </a:moveTo>
                  <a:cubicBezTo>
                    <a:pt x="10" y="12"/>
                    <a:pt x="10" y="12"/>
                    <a:pt x="10" y="12"/>
                  </a:cubicBezTo>
                  <a:cubicBezTo>
                    <a:pt x="10" y="12"/>
                    <a:pt x="24" y="49"/>
                    <a:pt x="29" y="91"/>
                  </a:cubicBezTo>
                  <a:cubicBezTo>
                    <a:pt x="19" y="98"/>
                    <a:pt x="19" y="98"/>
                    <a:pt x="19" y="98"/>
                  </a:cubicBezTo>
                  <a:cubicBezTo>
                    <a:pt x="8" y="90"/>
                    <a:pt x="8" y="90"/>
                    <a:pt x="8" y="90"/>
                  </a:cubicBezTo>
                  <a:cubicBezTo>
                    <a:pt x="8" y="90"/>
                    <a:pt x="18" y="48"/>
                    <a:pt x="5" y="14"/>
                  </a:cubicBezTo>
                  <a:cubicBezTo>
                    <a:pt x="0" y="1"/>
                    <a:pt x="0" y="1"/>
                    <a:pt x="0" y="1"/>
                  </a:cubicBezTo>
                  <a:cubicBezTo>
                    <a:pt x="8" y="1"/>
                    <a:pt x="8" y="1"/>
                    <a:pt x="8" y="1"/>
                  </a:cubicBezTo>
                  <a:lnTo>
                    <a:pt x="16" y="0"/>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1" name="Freeform 140"/>
            <p:cNvSpPr/>
            <p:nvPr userDrawn="1"/>
          </p:nvSpPr>
          <p:spPr bwMode="auto">
            <a:xfrm>
              <a:off x="10765469" y="4452411"/>
              <a:ext cx="55514" cy="70654"/>
            </a:xfrm>
            <a:custGeom>
              <a:avLst/>
              <a:gdLst>
                <a:gd name="T0" fmla="*/ 33 w 33"/>
                <a:gd name="T1" fmla="*/ 13 h 42"/>
                <a:gd name="T2" fmla="*/ 21 w 33"/>
                <a:gd name="T3" fmla="*/ 0 h 42"/>
                <a:gd name="T4" fmla="*/ 0 w 33"/>
                <a:gd name="T5" fmla="*/ 17 h 42"/>
                <a:gd name="T6" fmla="*/ 25 w 33"/>
                <a:gd name="T7" fmla="*/ 42 h 42"/>
                <a:gd name="T8" fmla="*/ 33 w 33"/>
                <a:gd name="T9" fmla="*/ 13 h 42"/>
              </a:gdLst>
              <a:ahLst/>
              <a:cxnLst>
                <a:cxn ang="0">
                  <a:pos x="T0" y="T1"/>
                </a:cxn>
                <a:cxn ang="0">
                  <a:pos x="T2" y="T3"/>
                </a:cxn>
                <a:cxn ang="0">
                  <a:pos x="T4" y="T5"/>
                </a:cxn>
                <a:cxn ang="0">
                  <a:pos x="T6" y="T7"/>
                </a:cxn>
                <a:cxn ang="0">
                  <a:pos x="T8" y="T9"/>
                </a:cxn>
              </a:cxnLst>
              <a:rect l="0" t="0" r="r" b="b"/>
              <a:pathLst>
                <a:path w="33" h="42">
                  <a:moveTo>
                    <a:pt x="33" y="13"/>
                  </a:moveTo>
                  <a:lnTo>
                    <a:pt x="21" y="0"/>
                  </a:lnTo>
                  <a:lnTo>
                    <a:pt x="0" y="17"/>
                  </a:lnTo>
                  <a:lnTo>
                    <a:pt x="25" y="42"/>
                  </a:lnTo>
                  <a:lnTo>
                    <a:pt x="33" y="13"/>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2" name="Freeform 141"/>
            <p:cNvSpPr/>
            <p:nvPr userDrawn="1"/>
          </p:nvSpPr>
          <p:spPr bwMode="auto">
            <a:xfrm>
              <a:off x="10691451" y="4455775"/>
              <a:ext cx="74018" cy="63925"/>
            </a:xfrm>
            <a:custGeom>
              <a:avLst/>
              <a:gdLst>
                <a:gd name="T0" fmla="*/ 44 w 44"/>
                <a:gd name="T1" fmla="*/ 15 h 38"/>
                <a:gd name="T2" fmla="*/ 15 w 44"/>
                <a:gd name="T3" fmla="*/ 38 h 38"/>
                <a:gd name="T4" fmla="*/ 0 w 44"/>
                <a:gd name="T5" fmla="*/ 11 h 38"/>
                <a:gd name="T6" fmla="*/ 15 w 44"/>
                <a:gd name="T7" fmla="*/ 0 h 38"/>
                <a:gd name="T8" fmla="*/ 44 w 44"/>
                <a:gd name="T9" fmla="*/ 15 h 38"/>
              </a:gdLst>
              <a:ahLst/>
              <a:cxnLst>
                <a:cxn ang="0">
                  <a:pos x="T0" y="T1"/>
                </a:cxn>
                <a:cxn ang="0">
                  <a:pos x="T2" y="T3"/>
                </a:cxn>
                <a:cxn ang="0">
                  <a:pos x="T4" y="T5"/>
                </a:cxn>
                <a:cxn ang="0">
                  <a:pos x="T6" y="T7"/>
                </a:cxn>
                <a:cxn ang="0">
                  <a:pos x="T8" y="T9"/>
                </a:cxn>
              </a:cxnLst>
              <a:rect l="0" t="0" r="r" b="b"/>
              <a:pathLst>
                <a:path w="44" h="38">
                  <a:moveTo>
                    <a:pt x="44" y="15"/>
                  </a:moveTo>
                  <a:lnTo>
                    <a:pt x="15" y="38"/>
                  </a:lnTo>
                  <a:lnTo>
                    <a:pt x="0" y="11"/>
                  </a:lnTo>
                  <a:lnTo>
                    <a:pt x="15" y="0"/>
                  </a:lnTo>
                  <a:lnTo>
                    <a:pt x="44" y="15"/>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3" name="Freeform 142"/>
            <p:cNvSpPr/>
            <p:nvPr userDrawn="1"/>
          </p:nvSpPr>
          <p:spPr bwMode="auto">
            <a:xfrm>
              <a:off x="10820983" y="4581942"/>
              <a:ext cx="74018" cy="94205"/>
            </a:xfrm>
            <a:custGeom>
              <a:avLst/>
              <a:gdLst>
                <a:gd name="T0" fmla="*/ 19 w 21"/>
                <a:gd name="T1" fmla="*/ 2 h 27"/>
                <a:gd name="T2" fmla="*/ 0 w 21"/>
                <a:gd name="T3" fmla="*/ 4 h 27"/>
                <a:gd name="T4" fmla="*/ 4 w 21"/>
                <a:gd name="T5" fmla="*/ 23 h 27"/>
                <a:gd name="T6" fmla="*/ 14 w 21"/>
                <a:gd name="T7" fmla="*/ 27 h 27"/>
                <a:gd name="T8" fmla="*/ 21 w 21"/>
                <a:gd name="T9" fmla="*/ 21 h 27"/>
                <a:gd name="T10" fmla="*/ 19 w 21"/>
                <a:gd name="T11" fmla="*/ 2 h 27"/>
              </a:gdLst>
              <a:ahLst/>
              <a:cxnLst>
                <a:cxn ang="0">
                  <a:pos x="T0" y="T1"/>
                </a:cxn>
                <a:cxn ang="0">
                  <a:pos x="T2" y="T3"/>
                </a:cxn>
                <a:cxn ang="0">
                  <a:pos x="T4" y="T5"/>
                </a:cxn>
                <a:cxn ang="0">
                  <a:pos x="T6" y="T7"/>
                </a:cxn>
                <a:cxn ang="0">
                  <a:pos x="T8" y="T9"/>
                </a:cxn>
                <a:cxn ang="0">
                  <a:pos x="T10" y="T11"/>
                </a:cxn>
              </a:cxnLst>
              <a:rect l="0" t="0" r="r" b="b"/>
              <a:pathLst>
                <a:path w="21" h="27">
                  <a:moveTo>
                    <a:pt x="19" y="2"/>
                  </a:moveTo>
                  <a:cubicBezTo>
                    <a:pt x="19" y="2"/>
                    <a:pt x="9" y="0"/>
                    <a:pt x="0" y="4"/>
                  </a:cubicBezTo>
                  <a:cubicBezTo>
                    <a:pt x="4" y="23"/>
                    <a:pt x="4" y="23"/>
                    <a:pt x="4" y="23"/>
                  </a:cubicBezTo>
                  <a:cubicBezTo>
                    <a:pt x="14" y="27"/>
                    <a:pt x="14" y="27"/>
                    <a:pt x="14" y="27"/>
                  </a:cubicBezTo>
                  <a:cubicBezTo>
                    <a:pt x="21" y="21"/>
                    <a:pt x="21" y="21"/>
                    <a:pt x="21" y="21"/>
                  </a:cubicBezTo>
                  <a:lnTo>
                    <a:pt x="19" y="2"/>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4" name="Freeform 143"/>
            <p:cNvSpPr/>
            <p:nvPr userDrawn="1"/>
          </p:nvSpPr>
          <p:spPr bwMode="auto">
            <a:xfrm>
              <a:off x="10467714" y="4909977"/>
              <a:ext cx="615696" cy="1106907"/>
            </a:xfrm>
            <a:custGeom>
              <a:avLst/>
              <a:gdLst>
                <a:gd name="T0" fmla="*/ 117 w 176"/>
                <a:gd name="T1" fmla="*/ 1 h 317"/>
                <a:gd name="T2" fmla="*/ 51 w 176"/>
                <a:gd name="T3" fmla="*/ 0 h 317"/>
                <a:gd name="T4" fmla="*/ 46 w 176"/>
                <a:gd name="T5" fmla="*/ 25 h 317"/>
                <a:gd name="T6" fmla="*/ 7 w 176"/>
                <a:gd name="T7" fmla="*/ 153 h 317"/>
                <a:gd name="T8" fmla="*/ 20 w 176"/>
                <a:gd name="T9" fmla="*/ 283 h 317"/>
                <a:gd name="T10" fmla="*/ 4 w 176"/>
                <a:gd name="T11" fmla="*/ 310 h 317"/>
                <a:gd name="T12" fmla="*/ 39 w 176"/>
                <a:gd name="T13" fmla="*/ 291 h 317"/>
                <a:gd name="T14" fmla="*/ 34 w 176"/>
                <a:gd name="T15" fmla="*/ 157 h 317"/>
                <a:gd name="T16" fmla="*/ 85 w 176"/>
                <a:gd name="T17" fmla="*/ 68 h 317"/>
                <a:gd name="T18" fmla="*/ 137 w 176"/>
                <a:gd name="T19" fmla="*/ 166 h 317"/>
                <a:gd name="T20" fmla="*/ 127 w 176"/>
                <a:gd name="T21" fmla="*/ 291 h 317"/>
                <a:gd name="T22" fmla="*/ 175 w 176"/>
                <a:gd name="T23" fmla="*/ 307 h 317"/>
                <a:gd name="T24" fmla="*/ 147 w 176"/>
                <a:gd name="T25" fmla="*/ 284 h 317"/>
                <a:gd name="T26" fmla="*/ 164 w 176"/>
                <a:gd name="T27" fmla="*/ 160 h 317"/>
                <a:gd name="T28" fmla="*/ 119 w 176"/>
                <a:gd name="T29" fmla="*/ 21 h 317"/>
                <a:gd name="T30" fmla="*/ 117 w 176"/>
                <a:gd name="T31" fmla="*/ 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317">
                  <a:moveTo>
                    <a:pt x="117" y="1"/>
                  </a:moveTo>
                  <a:cubicBezTo>
                    <a:pt x="117" y="1"/>
                    <a:pt x="80" y="12"/>
                    <a:pt x="51" y="0"/>
                  </a:cubicBezTo>
                  <a:cubicBezTo>
                    <a:pt x="51" y="0"/>
                    <a:pt x="47" y="19"/>
                    <a:pt x="46" y="25"/>
                  </a:cubicBezTo>
                  <a:cubicBezTo>
                    <a:pt x="39" y="61"/>
                    <a:pt x="8" y="117"/>
                    <a:pt x="7" y="153"/>
                  </a:cubicBezTo>
                  <a:cubicBezTo>
                    <a:pt x="6" y="193"/>
                    <a:pt x="20" y="283"/>
                    <a:pt x="20" y="283"/>
                  </a:cubicBezTo>
                  <a:cubicBezTo>
                    <a:pt x="0" y="305"/>
                    <a:pt x="4" y="310"/>
                    <a:pt x="4" y="310"/>
                  </a:cubicBezTo>
                  <a:cubicBezTo>
                    <a:pt x="33" y="316"/>
                    <a:pt x="39" y="291"/>
                    <a:pt x="39" y="291"/>
                  </a:cubicBezTo>
                  <a:cubicBezTo>
                    <a:pt x="39" y="291"/>
                    <a:pt x="28" y="196"/>
                    <a:pt x="34" y="157"/>
                  </a:cubicBezTo>
                  <a:cubicBezTo>
                    <a:pt x="38" y="131"/>
                    <a:pt x="75" y="68"/>
                    <a:pt x="85" y="68"/>
                  </a:cubicBezTo>
                  <a:cubicBezTo>
                    <a:pt x="93" y="68"/>
                    <a:pt x="132" y="149"/>
                    <a:pt x="137" y="166"/>
                  </a:cubicBezTo>
                  <a:cubicBezTo>
                    <a:pt x="142" y="182"/>
                    <a:pt x="127" y="291"/>
                    <a:pt x="127" y="291"/>
                  </a:cubicBezTo>
                  <a:cubicBezTo>
                    <a:pt x="127" y="291"/>
                    <a:pt x="153" y="317"/>
                    <a:pt x="175" y="307"/>
                  </a:cubicBezTo>
                  <a:cubicBezTo>
                    <a:pt x="175" y="307"/>
                    <a:pt x="176" y="296"/>
                    <a:pt x="147" y="284"/>
                  </a:cubicBezTo>
                  <a:cubicBezTo>
                    <a:pt x="147" y="284"/>
                    <a:pt x="162" y="213"/>
                    <a:pt x="164" y="160"/>
                  </a:cubicBezTo>
                  <a:cubicBezTo>
                    <a:pt x="165" y="138"/>
                    <a:pt x="128" y="58"/>
                    <a:pt x="119" y="21"/>
                  </a:cubicBezTo>
                  <a:cubicBezTo>
                    <a:pt x="118" y="16"/>
                    <a:pt x="117" y="1"/>
                    <a:pt x="117" y="1"/>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5" name="Freeform 144"/>
            <p:cNvSpPr/>
            <p:nvPr userDrawn="1"/>
          </p:nvSpPr>
          <p:spPr bwMode="auto">
            <a:xfrm>
              <a:off x="10755375" y="4938575"/>
              <a:ext cx="62243" cy="38692"/>
            </a:xfrm>
            <a:custGeom>
              <a:avLst/>
              <a:gdLst>
                <a:gd name="T0" fmla="*/ 18 w 18"/>
                <a:gd name="T1" fmla="*/ 0 h 11"/>
                <a:gd name="T2" fmla="*/ 18 w 18"/>
                <a:gd name="T3" fmla="*/ 7 h 11"/>
                <a:gd name="T4" fmla="*/ 0 w 18"/>
                <a:gd name="T5" fmla="*/ 9 h 11"/>
                <a:gd name="T6" fmla="*/ 0 w 18"/>
                <a:gd name="T7" fmla="*/ 2 h 11"/>
                <a:gd name="T8" fmla="*/ 18 w 18"/>
                <a:gd name="T9" fmla="*/ 0 h 11"/>
              </a:gdLst>
              <a:ahLst/>
              <a:cxnLst>
                <a:cxn ang="0">
                  <a:pos x="T0" y="T1"/>
                </a:cxn>
                <a:cxn ang="0">
                  <a:pos x="T2" y="T3"/>
                </a:cxn>
                <a:cxn ang="0">
                  <a:pos x="T4" y="T5"/>
                </a:cxn>
                <a:cxn ang="0">
                  <a:pos x="T6" y="T7"/>
                </a:cxn>
                <a:cxn ang="0">
                  <a:pos x="T8" y="T9"/>
                </a:cxn>
              </a:cxnLst>
              <a:rect l="0" t="0" r="r" b="b"/>
              <a:pathLst>
                <a:path w="18" h="11">
                  <a:moveTo>
                    <a:pt x="18" y="0"/>
                  </a:moveTo>
                  <a:cubicBezTo>
                    <a:pt x="18" y="7"/>
                    <a:pt x="18" y="7"/>
                    <a:pt x="18" y="7"/>
                  </a:cubicBezTo>
                  <a:cubicBezTo>
                    <a:pt x="18" y="7"/>
                    <a:pt x="9" y="11"/>
                    <a:pt x="0" y="9"/>
                  </a:cubicBezTo>
                  <a:cubicBezTo>
                    <a:pt x="0" y="2"/>
                    <a:pt x="0" y="2"/>
                    <a:pt x="0" y="2"/>
                  </a:cubicBezTo>
                  <a:cubicBezTo>
                    <a:pt x="0" y="2"/>
                    <a:pt x="9" y="2"/>
                    <a:pt x="18" y="0"/>
                  </a:cubicBez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6" name="Freeform 145"/>
            <p:cNvSpPr/>
            <p:nvPr userDrawn="1"/>
          </p:nvSpPr>
          <p:spPr bwMode="auto">
            <a:xfrm>
              <a:off x="10472761" y="2596910"/>
              <a:ext cx="230466" cy="324671"/>
            </a:xfrm>
            <a:custGeom>
              <a:avLst/>
              <a:gdLst>
                <a:gd name="T0" fmla="*/ 66 w 66"/>
                <a:gd name="T1" fmla="*/ 71 h 93"/>
                <a:gd name="T2" fmla="*/ 54 w 66"/>
                <a:gd name="T3" fmla="*/ 93 h 93"/>
                <a:gd name="T4" fmla="*/ 31 w 66"/>
                <a:gd name="T5" fmla="*/ 87 h 93"/>
                <a:gd name="T6" fmla="*/ 30 w 66"/>
                <a:gd name="T7" fmla="*/ 74 h 93"/>
                <a:gd name="T8" fmla="*/ 7 w 66"/>
                <a:gd name="T9" fmla="*/ 50 h 93"/>
                <a:gd name="T10" fmla="*/ 20 w 66"/>
                <a:gd name="T11" fmla="*/ 6 h 93"/>
                <a:gd name="T12" fmla="*/ 55 w 66"/>
                <a:gd name="T13" fmla="*/ 25 h 93"/>
                <a:gd name="T14" fmla="*/ 57 w 66"/>
                <a:gd name="T15" fmla="*/ 50 h 93"/>
                <a:gd name="T16" fmla="*/ 66 w 66"/>
                <a:gd name="T17" fmla="*/ 7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93">
                  <a:moveTo>
                    <a:pt x="66" y="71"/>
                  </a:moveTo>
                  <a:cubicBezTo>
                    <a:pt x="54" y="93"/>
                    <a:pt x="54" y="93"/>
                    <a:pt x="54" y="93"/>
                  </a:cubicBezTo>
                  <a:cubicBezTo>
                    <a:pt x="31" y="87"/>
                    <a:pt x="31" y="87"/>
                    <a:pt x="31" y="87"/>
                  </a:cubicBezTo>
                  <a:cubicBezTo>
                    <a:pt x="31" y="87"/>
                    <a:pt x="38" y="79"/>
                    <a:pt x="30" y="74"/>
                  </a:cubicBezTo>
                  <a:cubicBezTo>
                    <a:pt x="30" y="74"/>
                    <a:pt x="15" y="79"/>
                    <a:pt x="7" y="50"/>
                  </a:cubicBezTo>
                  <a:cubicBezTo>
                    <a:pt x="1" y="29"/>
                    <a:pt x="0" y="14"/>
                    <a:pt x="20" y="6"/>
                  </a:cubicBezTo>
                  <a:cubicBezTo>
                    <a:pt x="36" y="0"/>
                    <a:pt x="49" y="8"/>
                    <a:pt x="55" y="25"/>
                  </a:cubicBezTo>
                  <a:cubicBezTo>
                    <a:pt x="60" y="38"/>
                    <a:pt x="58" y="45"/>
                    <a:pt x="57" y="50"/>
                  </a:cubicBezTo>
                  <a:cubicBezTo>
                    <a:pt x="54" y="57"/>
                    <a:pt x="52" y="61"/>
                    <a:pt x="66" y="71"/>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7" name="Freeform 146"/>
            <p:cNvSpPr/>
            <p:nvPr userDrawn="1"/>
          </p:nvSpPr>
          <p:spPr bwMode="auto">
            <a:xfrm>
              <a:off x="10577059" y="2763452"/>
              <a:ext cx="126168" cy="158130"/>
            </a:xfrm>
            <a:custGeom>
              <a:avLst/>
              <a:gdLst>
                <a:gd name="T0" fmla="*/ 36 w 36"/>
                <a:gd name="T1" fmla="*/ 23 h 45"/>
                <a:gd name="T2" fmla="*/ 24 w 36"/>
                <a:gd name="T3" fmla="*/ 45 h 45"/>
                <a:gd name="T4" fmla="*/ 1 w 36"/>
                <a:gd name="T5" fmla="*/ 39 h 45"/>
                <a:gd name="T6" fmla="*/ 0 w 36"/>
                <a:gd name="T7" fmla="*/ 26 h 45"/>
                <a:gd name="T8" fmla="*/ 19 w 36"/>
                <a:gd name="T9" fmla="*/ 1 h 45"/>
                <a:gd name="T10" fmla="*/ 27 w 36"/>
                <a:gd name="T11" fmla="*/ 2 h 45"/>
                <a:gd name="T12" fmla="*/ 36 w 36"/>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6" h="45">
                  <a:moveTo>
                    <a:pt x="36" y="23"/>
                  </a:moveTo>
                  <a:cubicBezTo>
                    <a:pt x="24" y="45"/>
                    <a:pt x="24" y="45"/>
                    <a:pt x="24" y="45"/>
                  </a:cubicBezTo>
                  <a:cubicBezTo>
                    <a:pt x="1" y="39"/>
                    <a:pt x="1" y="39"/>
                    <a:pt x="1" y="39"/>
                  </a:cubicBezTo>
                  <a:cubicBezTo>
                    <a:pt x="1" y="39"/>
                    <a:pt x="8" y="31"/>
                    <a:pt x="0" y="26"/>
                  </a:cubicBezTo>
                  <a:cubicBezTo>
                    <a:pt x="10" y="21"/>
                    <a:pt x="12" y="3"/>
                    <a:pt x="19" y="1"/>
                  </a:cubicBezTo>
                  <a:cubicBezTo>
                    <a:pt x="21" y="0"/>
                    <a:pt x="24" y="1"/>
                    <a:pt x="27" y="2"/>
                  </a:cubicBezTo>
                  <a:cubicBezTo>
                    <a:pt x="24" y="9"/>
                    <a:pt x="22" y="13"/>
                    <a:pt x="36" y="23"/>
                  </a:cubicBez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8" name="Freeform 147"/>
            <p:cNvSpPr/>
            <p:nvPr userDrawn="1"/>
          </p:nvSpPr>
          <p:spPr bwMode="auto">
            <a:xfrm>
              <a:off x="10541733" y="2630555"/>
              <a:ext cx="469343" cy="746910"/>
            </a:xfrm>
            <a:custGeom>
              <a:avLst/>
              <a:gdLst>
                <a:gd name="T0" fmla="*/ 81 w 134"/>
                <a:gd name="T1" fmla="*/ 86 h 214"/>
                <a:gd name="T2" fmla="*/ 123 w 134"/>
                <a:gd name="T3" fmla="*/ 83 h 214"/>
                <a:gd name="T4" fmla="*/ 62 w 134"/>
                <a:gd name="T5" fmla="*/ 0 h 214"/>
                <a:gd name="T6" fmla="*/ 53 w 134"/>
                <a:gd name="T7" fmla="*/ 8 h 214"/>
                <a:gd name="T8" fmla="*/ 91 w 134"/>
                <a:gd name="T9" fmla="*/ 56 h 214"/>
                <a:gd name="T10" fmla="*/ 61 w 134"/>
                <a:gd name="T11" fmla="*/ 56 h 214"/>
                <a:gd name="T12" fmla="*/ 0 w 134"/>
                <a:gd name="T13" fmla="*/ 82 h 214"/>
                <a:gd name="T14" fmla="*/ 0 w 134"/>
                <a:gd name="T15" fmla="*/ 115 h 214"/>
                <a:gd name="T16" fmla="*/ 3 w 134"/>
                <a:gd name="T17" fmla="*/ 198 h 214"/>
                <a:gd name="T18" fmla="*/ 73 w 134"/>
                <a:gd name="T19" fmla="*/ 214 h 214"/>
                <a:gd name="T20" fmla="*/ 81 w 134"/>
                <a:gd name="T21" fmla="*/ 8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214">
                  <a:moveTo>
                    <a:pt x="81" y="86"/>
                  </a:moveTo>
                  <a:cubicBezTo>
                    <a:pt x="81" y="86"/>
                    <a:pt x="119" y="93"/>
                    <a:pt x="123" y="83"/>
                  </a:cubicBezTo>
                  <a:cubicBezTo>
                    <a:pt x="134" y="60"/>
                    <a:pt x="62" y="0"/>
                    <a:pt x="62" y="0"/>
                  </a:cubicBezTo>
                  <a:cubicBezTo>
                    <a:pt x="53" y="8"/>
                    <a:pt x="53" y="8"/>
                    <a:pt x="53" y="8"/>
                  </a:cubicBezTo>
                  <a:cubicBezTo>
                    <a:pt x="91" y="56"/>
                    <a:pt x="91" y="56"/>
                    <a:pt x="91" y="56"/>
                  </a:cubicBezTo>
                  <a:cubicBezTo>
                    <a:pt x="91" y="56"/>
                    <a:pt x="68" y="55"/>
                    <a:pt x="61" y="56"/>
                  </a:cubicBezTo>
                  <a:cubicBezTo>
                    <a:pt x="45" y="59"/>
                    <a:pt x="0" y="82"/>
                    <a:pt x="0" y="82"/>
                  </a:cubicBezTo>
                  <a:cubicBezTo>
                    <a:pt x="0" y="115"/>
                    <a:pt x="0" y="115"/>
                    <a:pt x="0" y="115"/>
                  </a:cubicBezTo>
                  <a:cubicBezTo>
                    <a:pt x="13" y="130"/>
                    <a:pt x="7" y="176"/>
                    <a:pt x="3" y="198"/>
                  </a:cubicBezTo>
                  <a:cubicBezTo>
                    <a:pt x="73" y="214"/>
                    <a:pt x="73" y="214"/>
                    <a:pt x="73" y="214"/>
                  </a:cubicBezTo>
                  <a:cubicBezTo>
                    <a:pt x="73" y="214"/>
                    <a:pt x="97" y="153"/>
                    <a:pt x="81" y="86"/>
                  </a:cubicBez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9" name="Freeform 148"/>
            <p:cNvSpPr/>
            <p:nvPr userDrawn="1"/>
          </p:nvSpPr>
          <p:spPr bwMode="auto">
            <a:xfrm>
              <a:off x="10457621" y="2585135"/>
              <a:ext cx="227102" cy="196821"/>
            </a:xfrm>
            <a:custGeom>
              <a:avLst/>
              <a:gdLst>
                <a:gd name="T0" fmla="*/ 27 w 65"/>
                <a:gd name="T1" fmla="*/ 23 h 56"/>
                <a:gd name="T2" fmla="*/ 39 w 65"/>
                <a:gd name="T3" fmla="*/ 31 h 56"/>
                <a:gd name="T4" fmla="*/ 49 w 65"/>
                <a:gd name="T5" fmla="*/ 39 h 56"/>
                <a:gd name="T6" fmla="*/ 54 w 65"/>
                <a:gd name="T7" fmla="*/ 31 h 56"/>
                <a:gd name="T8" fmla="*/ 54 w 65"/>
                <a:gd name="T9" fmla="*/ 50 h 56"/>
                <a:gd name="T10" fmla="*/ 60 w 65"/>
                <a:gd name="T11" fmla="*/ 56 h 56"/>
                <a:gd name="T12" fmla="*/ 65 w 65"/>
                <a:gd name="T13" fmla="*/ 50 h 56"/>
                <a:gd name="T14" fmla="*/ 50 w 65"/>
                <a:gd name="T15" fmla="*/ 7 h 56"/>
                <a:gd name="T16" fmla="*/ 40 w 65"/>
                <a:gd name="T17" fmla="*/ 7 h 56"/>
                <a:gd name="T18" fmla="*/ 24 w 65"/>
                <a:gd name="T19" fmla="*/ 3 h 56"/>
                <a:gd name="T20" fmla="*/ 1 w 65"/>
                <a:gd name="T21" fmla="*/ 32 h 56"/>
                <a:gd name="T22" fmla="*/ 10 w 65"/>
                <a:gd name="T23" fmla="*/ 47 h 56"/>
                <a:gd name="T24" fmla="*/ 12 w 65"/>
                <a:gd name="T25" fmla="*/ 38 h 56"/>
                <a:gd name="T26" fmla="*/ 27 w 65"/>
                <a:gd name="T27"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6">
                  <a:moveTo>
                    <a:pt x="27" y="23"/>
                  </a:moveTo>
                  <a:cubicBezTo>
                    <a:pt x="27" y="22"/>
                    <a:pt x="32" y="31"/>
                    <a:pt x="39" y="31"/>
                  </a:cubicBezTo>
                  <a:cubicBezTo>
                    <a:pt x="45" y="31"/>
                    <a:pt x="49" y="39"/>
                    <a:pt x="49" y="39"/>
                  </a:cubicBezTo>
                  <a:cubicBezTo>
                    <a:pt x="49" y="39"/>
                    <a:pt x="48" y="29"/>
                    <a:pt x="54" y="31"/>
                  </a:cubicBezTo>
                  <a:cubicBezTo>
                    <a:pt x="60" y="33"/>
                    <a:pt x="61" y="52"/>
                    <a:pt x="54" y="50"/>
                  </a:cubicBezTo>
                  <a:cubicBezTo>
                    <a:pt x="60" y="56"/>
                    <a:pt x="60" y="56"/>
                    <a:pt x="60" y="56"/>
                  </a:cubicBezTo>
                  <a:cubicBezTo>
                    <a:pt x="60" y="56"/>
                    <a:pt x="65" y="53"/>
                    <a:pt x="65" y="50"/>
                  </a:cubicBezTo>
                  <a:cubicBezTo>
                    <a:pt x="65" y="46"/>
                    <a:pt x="63" y="12"/>
                    <a:pt x="50" y="7"/>
                  </a:cubicBezTo>
                  <a:cubicBezTo>
                    <a:pt x="36" y="3"/>
                    <a:pt x="40" y="7"/>
                    <a:pt x="40" y="7"/>
                  </a:cubicBezTo>
                  <a:cubicBezTo>
                    <a:pt x="40" y="7"/>
                    <a:pt x="36" y="0"/>
                    <a:pt x="24" y="3"/>
                  </a:cubicBezTo>
                  <a:cubicBezTo>
                    <a:pt x="13" y="6"/>
                    <a:pt x="0" y="26"/>
                    <a:pt x="1" y="32"/>
                  </a:cubicBezTo>
                  <a:cubicBezTo>
                    <a:pt x="1" y="39"/>
                    <a:pt x="10" y="47"/>
                    <a:pt x="10" y="47"/>
                  </a:cubicBezTo>
                  <a:cubicBezTo>
                    <a:pt x="10" y="47"/>
                    <a:pt x="8" y="42"/>
                    <a:pt x="12" y="38"/>
                  </a:cubicBezTo>
                  <a:cubicBezTo>
                    <a:pt x="16" y="34"/>
                    <a:pt x="26" y="29"/>
                    <a:pt x="27" y="23"/>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20" name="Freeform 149"/>
            <p:cNvSpPr/>
            <p:nvPr userDrawn="1"/>
          </p:nvSpPr>
          <p:spPr bwMode="auto">
            <a:xfrm>
              <a:off x="10566966" y="2892983"/>
              <a:ext cx="79065" cy="344858"/>
            </a:xfrm>
            <a:custGeom>
              <a:avLst/>
              <a:gdLst>
                <a:gd name="T0" fmla="*/ 21 w 23"/>
                <a:gd name="T1" fmla="*/ 2 h 99"/>
                <a:gd name="T2" fmla="*/ 18 w 23"/>
                <a:gd name="T3" fmla="*/ 15 h 99"/>
                <a:gd name="T4" fmla="*/ 21 w 23"/>
                <a:gd name="T5" fmla="*/ 88 h 99"/>
                <a:gd name="T6" fmla="*/ 5 w 23"/>
                <a:gd name="T7" fmla="*/ 99 h 99"/>
                <a:gd name="T8" fmla="*/ 0 w 23"/>
                <a:gd name="T9" fmla="*/ 88 h 99"/>
                <a:gd name="T10" fmla="*/ 8 w 23"/>
                <a:gd name="T11" fmla="*/ 68 h 99"/>
                <a:gd name="T12" fmla="*/ 14 w 23"/>
                <a:gd name="T13" fmla="*/ 15 h 99"/>
                <a:gd name="T14" fmla="*/ 8 w 23"/>
                <a:gd name="T15" fmla="*/ 6 h 99"/>
                <a:gd name="T16" fmla="*/ 12 w 23"/>
                <a:gd name="T17" fmla="*/ 0 h 99"/>
                <a:gd name="T18" fmla="*/ 21 w 23"/>
                <a:gd name="T19" fmla="*/ 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99">
                  <a:moveTo>
                    <a:pt x="21" y="2"/>
                  </a:moveTo>
                  <a:cubicBezTo>
                    <a:pt x="18" y="15"/>
                    <a:pt x="18" y="15"/>
                    <a:pt x="18" y="15"/>
                  </a:cubicBezTo>
                  <a:cubicBezTo>
                    <a:pt x="18" y="15"/>
                    <a:pt x="23" y="64"/>
                    <a:pt x="21" y="88"/>
                  </a:cubicBezTo>
                  <a:cubicBezTo>
                    <a:pt x="5" y="99"/>
                    <a:pt x="5" y="99"/>
                    <a:pt x="5" y="99"/>
                  </a:cubicBezTo>
                  <a:cubicBezTo>
                    <a:pt x="0" y="88"/>
                    <a:pt x="0" y="88"/>
                    <a:pt x="0" y="88"/>
                  </a:cubicBezTo>
                  <a:cubicBezTo>
                    <a:pt x="0" y="88"/>
                    <a:pt x="3" y="85"/>
                    <a:pt x="8" y="68"/>
                  </a:cubicBezTo>
                  <a:cubicBezTo>
                    <a:pt x="12" y="52"/>
                    <a:pt x="14" y="15"/>
                    <a:pt x="14" y="15"/>
                  </a:cubicBezTo>
                  <a:cubicBezTo>
                    <a:pt x="8" y="6"/>
                    <a:pt x="8" y="6"/>
                    <a:pt x="8" y="6"/>
                  </a:cubicBezTo>
                  <a:cubicBezTo>
                    <a:pt x="12" y="0"/>
                    <a:pt x="12" y="0"/>
                    <a:pt x="12" y="0"/>
                  </a:cubicBezTo>
                  <a:lnTo>
                    <a:pt x="21" y="2"/>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21" name="Freeform 150"/>
            <p:cNvSpPr/>
            <p:nvPr userDrawn="1"/>
          </p:nvSpPr>
          <p:spPr bwMode="auto">
            <a:xfrm>
              <a:off x="10566966" y="2815600"/>
              <a:ext cx="146355" cy="126168"/>
            </a:xfrm>
            <a:custGeom>
              <a:avLst/>
              <a:gdLst>
                <a:gd name="T0" fmla="*/ 14 w 87"/>
                <a:gd name="T1" fmla="*/ 33 h 75"/>
                <a:gd name="T2" fmla="*/ 27 w 87"/>
                <a:gd name="T3" fmla="*/ 40 h 75"/>
                <a:gd name="T4" fmla="*/ 62 w 87"/>
                <a:gd name="T5" fmla="*/ 0 h 75"/>
                <a:gd name="T6" fmla="*/ 87 w 87"/>
                <a:gd name="T7" fmla="*/ 9 h 75"/>
                <a:gd name="T8" fmla="*/ 66 w 87"/>
                <a:gd name="T9" fmla="*/ 69 h 75"/>
                <a:gd name="T10" fmla="*/ 27 w 87"/>
                <a:gd name="T11" fmla="*/ 50 h 75"/>
                <a:gd name="T12" fmla="*/ 14 w 87"/>
                <a:gd name="T13" fmla="*/ 75 h 75"/>
                <a:gd name="T14" fmla="*/ 0 w 87"/>
                <a:gd name="T15" fmla="*/ 54 h 75"/>
                <a:gd name="T16" fmla="*/ 14 w 87"/>
                <a:gd name="T17"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5">
                  <a:moveTo>
                    <a:pt x="14" y="33"/>
                  </a:moveTo>
                  <a:lnTo>
                    <a:pt x="27" y="40"/>
                  </a:lnTo>
                  <a:lnTo>
                    <a:pt x="62" y="0"/>
                  </a:lnTo>
                  <a:lnTo>
                    <a:pt x="87" y="9"/>
                  </a:lnTo>
                  <a:lnTo>
                    <a:pt x="66" y="69"/>
                  </a:lnTo>
                  <a:lnTo>
                    <a:pt x="27" y="50"/>
                  </a:lnTo>
                  <a:lnTo>
                    <a:pt x="14" y="75"/>
                  </a:lnTo>
                  <a:lnTo>
                    <a:pt x="0" y="54"/>
                  </a:lnTo>
                  <a:lnTo>
                    <a:pt x="14" y="33"/>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22" name="Freeform 151"/>
            <p:cNvSpPr/>
            <p:nvPr userDrawn="1"/>
          </p:nvSpPr>
          <p:spPr bwMode="auto">
            <a:xfrm>
              <a:off x="10699862" y="2585135"/>
              <a:ext cx="58879" cy="102617"/>
            </a:xfrm>
            <a:custGeom>
              <a:avLst/>
              <a:gdLst>
                <a:gd name="T0" fmla="*/ 17 w 17"/>
                <a:gd name="T1" fmla="*/ 15 h 29"/>
                <a:gd name="T2" fmla="*/ 4 w 17"/>
                <a:gd name="T3" fmla="*/ 0 h 29"/>
                <a:gd name="T4" fmla="*/ 4 w 17"/>
                <a:gd name="T5" fmla="*/ 18 h 29"/>
                <a:gd name="T6" fmla="*/ 17 w 17"/>
                <a:gd name="T7" fmla="*/ 15 h 29"/>
              </a:gdLst>
              <a:ahLst/>
              <a:cxnLst>
                <a:cxn ang="0">
                  <a:pos x="T0" y="T1"/>
                </a:cxn>
                <a:cxn ang="0">
                  <a:pos x="T2" y="T3"/>
                </a:cxn>
                <a:cxn ang="0">
                  <a:pos x="T4" y="T5"/>
                </a:cxn>
                <a:cxn ang="0">
                  <a:pos x="T6" y="T7"/>
                </a:cxn>
              </a:cxnLst>
              <a:rect l="0" t="0" r="r" b="b"/>
              <a:pathLst>
                <a:path w="17" h="29">
                  <a:moveTo>
                    <a:pt x="17" y="15"/>
                  </a:moveTo>
                  <a:cubicBezTo>
                    <a:pt x="17" y="15"/>
                    <a:pt x="8" y="0"/>
                    <a:pt x="4" y="0"/>
                  </a:cubicBezTo>
                  <a:cubicBezTo>
                    <a:pt x="0" y="0"/>
                    <a:pt x="4" y="18"/>
                    <a:pt x="4" y="18"/>
                  </a:cubicBezTo>
                  <a:cubicBezTo>
                    <a:pt x="4" y="18"/>
                    <a:pt x="9" y="29"/>
                    <a:pt x="17" y="15"/>
                  </a:cubicBez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23" name="Freeform 152"/>
            <p:cNvSpPr/>
            <p:nvPr userDrawn="1"/>
          </p:nvSpPr>
          <p:spPr bwMode="auto">
            <a:xfrm>
              <a:off x="10010148" y="3305130"/>
              <a:ext cx="787284" cy="1273449"/>
            </a:xfrm>
            <a:custGeom>
              <a:avLst/>
              <a:gdLst>
                <a:gd name="T0" fmla="*/ 225 w 225"/>
                <a:gd name="T1" fmla="*/ 21 h 365"/>
                <a:gd name="T2" fmla="*/ 182 w 225"/>
                <a:gd name="T3" fmla="*/ 202 h 365"/>
                <a:gd name="T4" fmla="*/ 190 w 225"/>
                <a:gd name="T5" fmla="*/ 322 h 365"/>
                <a:gd name="T6" fmla="*/ 174 w 225"/>
                <a:gd name="T7" fmla="*/ 362 h 365"/>
                <a:gd name="T8" fmla="*/ 173 w 225"/>
                <a:gd name="T9" fmla="*/ 324 h 365"/>
                <a:gd name="T10" fmla="*/ 152 w 225"/>
                <a:gd name="T11" fmla="*/ 196 h 365"/>
                <a:gd name="T12" fmla="*/ 161 w 225"/>
                <a:gd name="T13" fmla="*/ 62 h 365"/>
                <a:gd name="T14" fmla="*/ 92 w 225"/>
                <a:gd name="T15" fmla="*/ 143 h 365"/>
                <a:gd name="T16" fmla="*/ 61 w 225"/>
                <a:gd name="T17" fmla="*/ 289 h 365"/>
                <a:gd name="T18" fmla="*/ 0 w 225"/>
                <a:gd name="T19" fmla="*/ 275 h 365"/>
                <a:gd name="T20" fmla="*/ 37 w 225"/>
                <a:gd name="T21" fmla="*/ 270 h 365"/>
                <a:gd name="T22" fmla="*/ 69 w 225"/>
                <a:gd name="T23" fmla="*/ 126 h 365"/>
                <a:gd name="T24" fmla="*/ 155 w 225"/>
                <a:gd name="T25" fmla="*/ 5 h 365"/>
                <a:gd name="T26" fmla="*/ 225 w 225"/>
                <a:gd name="T27" fmla="*/ 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5" h="365">
                  <a:moveTo>
                    <a:pt x="225" y="21"/>
                  </a:moveTo>
                  <a:cubicBezTo>
                    <a:pt x="182" y="202"/>
                    <a:pt x="182" y="202"/>
                    <a:pt x="182" y="202"/>
                  </a:cubicBezTo>
                  <a:cubicBezTo>
                    <a:pt x="190" y="322"/>
                    <a:pt x="190" y="322"/>
                    <a:pt x="190" y="322"/>
                  </a:cubicBezTo>
                  <a:cubicBezTo>
                    <a:pt x="190" y="322"/>
                    <a:pt x="191" y="365"/>
                    <a:pt x="174" y="362"/>
                  </a:cubicBezTo>
                  <a:cubicBezTo>
                    <a:pt x="158" y="359"/>
                    <a:pt x="165" y="343"/>
                    <a:pt x="173" y="324"/>
                  </a:cubicBezTo>
                  <a:cubicBezTo>
                    <a:pt x="173" y="324"/>
                    <a:pt x="152" y="230"/>
                    <a:pt x="152" y="196"/>
                  </a:cubicBezTo>
                  <a:cubicBezTo>
                    <a:pt x="152" y="162"/>
                    <a:pt x="161" y="62"/>
                    <a:pt x="161" y="62"/>
                  </a:cubicBezTo>
                  <a:cubicBezTo>
                    <a:pt x="92" y="143"/>
                    <a:pt x="92" y="143"/>
                    <a:pt x="92" y="143"/>
                  </a:cubicBezTo>
                  <a:cubicBezTo>
                    <a:pt x="61" y="289"/>
                    <a:pt x="61" y="289"/>
                    <a:pt x="61" y="289"/>
                  </a:cubicBezTo>
                  <a:cubicBezTo>
                    <a:pt x="61" y="289"/>
                    <a:pt x="22" y="291"/>
                    <a:pt x="0" y="275"/>
                  </a:cubicBezTo>
                  <a:cubicBezTo>
                    <a:pt x="0" y="275"/>
                    <a:pt x="10" y="263"/>
                    <a:pt x="37" y="270"/>
                  </a:cubicBezTo>
                  <a:cubicBezTo>
                    <a:pt x="37" y="270"/>
                    <a:pt x="53" y="159"/>
                    <a:pt x="69" y="126"/>
                  </a:cubicBezTo>
                  <a:cubicBezTo>
                    <a:pt x="84" y="92"/>
                    <a:pt x="137" y="35"/>
                    <a:pt x="155" y="5"/>
                  </a:cubicBezTo>
                  <a:cubicBezTo>
                    <a:pt x="155" y="5"/>
                    <a:pt x="181" y="0"/>
                    <a:pt x="225" y="21"/>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24" name="Freeform 153"/>
            <p:cNvSpPr/>
            <p:nvPr userDrawn="1"/>
          </p:nvSpPr>
          <p:spPr bwMode="auto">
            <a:xfrm>
              <a:off x="10570330" y="3321952"/>
              <a:ext cx="68972" cy="42056"/>
            </a:xfrm>
            <a:custGeom>
              <a:avLst/>
              <a:gdLst>
                <a:gd name="T0" fmla="*/ 0 w 20"/>
                <a:gd name="T1" fmla="*/ 9 h 12"/>
                <a:gd name="T2" fmla="*/ 17 w 20"/>
                <a:gd name="T3" fmla="*/ 12 h 12"/>
                <a:gd name="T4" fmla="*/ 20 w 20"/>
                <a:gd name="T5" fmla="*/ 4 h 12"/>
                <a:gd name="T6" fmla="*/ 2 w 20"/>
                <a:gd name="T7" fmla="*/ 2 h 12"/>
                <a:gd name="T8" fmla="*/ 0 w 20"/>
                <a:gd name="T9" fmla="*/ 9 h 12"/>
              </a:gdLst>
              <a:ahLst/>
              <a:cxnLst>
                <a:cxn ang="0">
                  <a:pos x="T0" y="T1"/>
                </a:cxn>
                <a:cxn ang="0">
                  <a:pos x="T2" y="T3"/>
                </a:cxn>
                <a:cxn ang="0">
                  <a:pos x="T4" y="T5"/>
                </a:cxn>
                <a:cxn ang="0">
                  <a:pos x="T6" y="T7"/>
                </a:cxn>
                <a:cxn ang="0">
                  <a:pos x="T8" y="T9"/>
                </a:cxn>
              </a:cxnLst>
              <a:rect l="0" t="0" r="r" b="b"/>
              <a:pathLst>
                <a:path w="20" h="12">
                  <a:moveTo>
                    <a:pt x="0" y="9"/>
                  </a:moveTo>
                  <a:cubicBezTo>
                    <a:pt x="0" y="9"/>
                    <a:pt x="7" y="7"/>
                    <a:pt x="17" y="12"/>
                  </a:cubicBezTo>
                  <a:cubicBezTo>
                    <a:pt x="20" y="4"/>
                    <a:pt x="20" y="4"/>
                    <a:pt x="20" y="4"/>
                  </a:cubicBezTo>
                  <a:cubicBezTo>
                    <a:pt x="20" y="4"/>
                    <a:pt x="10" y="0"/>
                    <a:pt x="2" y="2"/>
                  </a:cubicBezTo>
                  <a:lnTo>
                    <a:pt x="0" y="9"/>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25" name="Freeform 154"/>
            <p:cNvSpPr/>
            <p:nvPr userDrawn="1"/>
          </p:nvSpPr>
          <p:spPr bwMode="auto">
            <a:xfrm>
              <a:off x="10972384" y="2721395"/>
              <a:ext cx="79065" cy="223737"/>
            </a:xfrm>
            <a:custGeom>
              <a:avLst/>
              <a:gdLst>
                <a:gd name="T0" fmla="*/ 13 w 23"/>
                <a:gd name="T1" fmla="*/ 50 h 64"/>
                <a:gd name="T2" fmla="*/ 21 w 23"/>
                <a:gd name="T3" fmla="*/ 43 h 64"/>
                <a:gd name="T4" fmla="*/ 15 w 23"/>
                <a:gd name="T5" fmla="*/ 0 h 64"/>
                <a:gd name="T6" fmla="*/ 8 w 23"/>
                <a:gd name="T7" fmla="*/ 17 h 64"/>
                <a:gd name="T8" fmla="*/ 7 w 23"/>
                <a:gd name="T9" fmla="*/ 39 h 64"/>
                <a:gd name="T10" fmla="*/ 0 w 23"/>
                <a:gd name="T11" fmla="*/ 64 h 64"/>
                <a:gd name="T12" fmla="*/ 13 w 23"/>
                <a:gd name="T13" fmla="*/ 50 h 64"/>
              </a:gdLst>
              <a:ahLst/>
              <a:cxnLst>
                <a:cxn ang="0">
                  <a:pos x="T0" y="T1"/>
                </a:cxn>
                <a:cxn ang="0">
                  <a:pos x="T2" y="T3"/>
                </a:cxn>
                <a:cxn ang="0">
                  <a:pos x="T4" y="T5"/>
                </a:cxn>
                <a:cxn ang="0">
                  <a:pos x="T6" y="T7"/>
                </a:cxn>
                <a:cxn ang="0">
                  <a:pos x="T8" y="T9"/>
                </a:cxn>
                <a:cxn ang="0">
                  <a:pos x="T10" y="T11"/>
                </a:cxn>
                <a:cxn ang="0">
                  <a:pos x="T12" y="T13"/>
                </a:cxn>
              </a:cxnLst>
              <a:rect l="0" t="0" r="r" b="b"/>
              <a:pathLst>
                <a:path w="23" h="64">
                  <a:moveTo>
                    <a:pt x="13" y="50"/>
                  </a:moveTo>
                  <a:cubicBezTo>
                    <a:pt x="13" y="50"/>
                    <a:pt x="20" y="45"/>
                    <a:pt x="21" y="43"/>
                  </a:cubicBezTo>
                  <a:cubicBezTo>
                    <a:pt x="23" y="33"/>
                    <a:pt x="15" y="0"/>
                    <a:pt x="15" y="0"/>
                  </a:cubicBezTo>
                  <a:cubicBezTo>
                    <a:pt x="15" y="0"/>
                    <a:pt x="12" y="13"/>
                    <a:pt x="8" y="17"/>
                  </a:cubicBezTo>
                  <a:cubicBezTo>
                    <a:pt x="5" y="22"/>
                    <a:pt x="9" y="35"/>
                    <a:pt x="7" y="39"/>
                  </a:cubicBezTo>
                  <a:cubicBezTo>
                    <a:pt x="5" y="43"/>
                    <a:pt x="0" y="64"/>
                    <a:pt x="0" y="64"/>
                  </a:cubicBezTo>
                  <a:lnTo>
                    <a:pt x="13" y="50"/>
                  </a:ln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26" name="Freeform 155"/>
            <p:cNvSpPr/>
            <p:nvPr userDrawn="1"/>
          </p:nvSpPr>
          <p:spPr bwMode="auto">
            <a:xfrm>
              <a:off x="11170887" y="2675976"/>
              <a:ext cx="255699" cy="269157"/>
            </a:xfrm>
            <a:custGeom>
              <a:avLst/>
              <a:gdLst>
                <a:gd name="T0" fmla="*/ 68 w 73"/>
                <a:gd name="T1" fmla="*/ 36 h 77"/>
                <a:gd name="T2" fmla="*/ 41 w 73"/>
                <a:gd name="T3" fmla="*/ 60 h 77"/>
                <a:gd name="T4" fmla="*/ 38 w 73"/>
                <a:gd name="T5" fmla="*/ 77 h 77"/>
                <a:gd name="T6" fmla="*/ 13 w 73"/>
                <a:gd name="T7" fmla="*/ 72 h 77"/>
                <a:gd name="T8" fmla="*/ 1 w 73"/>
                <a:gd name="T9" fmla="*/ 33 h 77"/>
                <a:gd name="T10" fmla="*/ 0 w 73"/>
                <a:gd name="T11" fmla="*/ 27 h 77"/>
                <a:gd name="T12" fmla="*/ 42 w 73"/>
                <a:gd name="T13" fmla="*/ 0 h 77"/>
                <a:gd name="T14" fmla="*/ 46 w 73"/>
                <a:gd name="T15" fmla="*/ 0 h 77"/>
                <a:gd name="T16" fmla="*/ 68 w 73"/>
                <a:gd name="T17" fmla="*/ 3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7">
                  <a:moveTo>
                    <a:pt x="68" y="36"/>
                  </a:moveTo>
                  <a:cubicBezTo>
                    <a:pt x="63" y="53"/>
                    <a:pt x="47" y="55"/>
                    <a:pt x="41" y="60"/>
                  </a:cubicBezTo>
                  <a:cubicBezTo>
                    <a:pt x="35" y="65"/>
                    <a:pt x="38" y="77"/>
                    <a:pt x="38" y="77"/>
                  </a:cubicBezTo>
                  <a:cubicBezTo>
                    <a:pt x="38" y="77"/>
                    <a:pt x="10" y="77"/>
                    <a:pt x="13" y="72"/>
                  </a:cubicBezTo>
                  <a:cubicBezTo>
                    <a:pt x="15" y="68"/>
                    <a:pt x="4" y="46"/>
                    <a:pt x="1" y="33"/>
                  </a:cubicBezTo>
                  <a:cubicBezTo>
                    <a:pt x="0" y="31"/>
                    <a:pt x="0" y="29"/>
                    <a:pt x="0" y="27"/>
                  </a:cubicBezTo>
                  <a:cubicBezTo>
                    <a:pt x="2" y="19"/>
                    <a:pt x="25" y="1"/>
                    <a:pt x="42" y="0"/>
                  </a:cubicBezTo>
                  <a:cubicBezTo>
                    <a:pt x="43" y="0"/>
                    <a:pt x="45" y="0"/>
                    <a:pt x="46" y="0"/>
                  </a:cubicBezTo>
                  <a:cubicBezTo>
                    <a:pt x="64" y="3"/>
                    <a:pt x="73" y="20"/>
                    <a:pt x="68" y="36"/>
                  </a:cubicBez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27" name="Freeform 156"/>
            <p:cNvSpPr/>
            <p:nvPr userDrawn="1"/>
          </p:nvSpPr>
          <p:spPr bwMode="auto">
            <a:xfrm>
              <a:off x="11290325" y="2627191"/>
              <a:ext cx="195139" cy="289344"/>
            </a:xfrm>
            <a:custGeom>
              <a:avLst/>
              <a:gdLst>
                <a:gd name="T0" fmla="*/ 1 w 56"/>
                <a:gd name="T1" fmla="*/ 15 h 83"/>
                <a:gd name="T2" fmla="*/ 13 w 56"/>
                <a:gd name="T3" fmla="*/ 1 h 83"/>
                <a:gd name="T4" fmla="*/ 34 w 56"/>
                <a:gd name="T5" fmla="*/ 20 h 83"/>
                <a:gd name="T6" fmla="*/ 36 w 56"/>
                <a:gd name="T7" fmla="*/ 65 h 83"/>
                <a:gd name="T8" fmla="*/ 7 w 56"/>
                <a:gd name="T9" fmla="*/ 78 h 83"/>
                <a:gd name="T10" fmla="*/ 7 w 56"/>
                <a:gd name="T11" fmla="*/ 56 h 83"/>
                <a:gd name="T12" fmla="*/ 7 w 56"/>
                <a:gd name="T13" fmla="*/ 40 h 83"/>
                <a:gd name="T14" fmla="*/ 1 w 56"/>
                <a:gd name="T15" fmla="*/ 15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83">
                  <a:moveTo>
                    <a:pt x="1" y="15"/>
                  </a:moveTo>
                  <a:cubicBezTo>
                    <a:pt x="1" y="15"/>
                    <a:pt x="1" y="0"/>
                    <a:pt x="13" y="1"/>
                  </a:cubicBezTo>
                  <a:cubicBezTo>
                    <a:pt x="26" y="3"/>
                    <a:pt x="34" y="20"/>
                    <a:pt x="34" y="20"/>
                  </a:cubicBezTo>
                  <a:cubicBezTo>
                    <a:pt x="34" y="20"/>
                    <a:pt x="56" y="53"/>
                    <a:pt x="36" y="65"/>
                  </a:cubicBezTo>
                  <a:cubicBezTo>
                    <a:pt x="15" y="76"/>
                    <a:pt x="15" y="83"/>
                    <a:pt x="7" y="78"/>
                  </a:cubicBezTo>
                  <a:cubicBezTo>
                    <a:pt x="0" y="73"/>
                    <a:pt x="1" y="67"/>
                    <a:pt x="7" y="56"/>
                  </a:cubicBezTo>
                  <a:cubicBezTo>
                    <a:pt x="14" y="46"/>
                    <a:pt x="7" y="40"/>
                    <a:pt x="7" y="40"/>
                  </a:cubicBezTo>
                  <a:cubicBezTo>
                    <a:pt x="7" y="40"/>
                    <a:pt x="27" y="27"/>
                    <a:pt x="1" y="15"/>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28" name="Freeform 157"/>
            <p:cNvSpPr/>
            <p:nvPr userDrawn="1"/>
          </p:nvSpPr>
          <p:spPr bwMode="auto">
            <a:xfrm>
              <a:off x="10814254" y="2871114"/>
              <a:ext cx="639247" cy="573641"/>
            </a:xfrm>
            <a:custGeom>
              <a:avLst/>
              <a:gdLst>
                <a:gd name="T0" fmla="*/ 50 w 183"/>
                <a:gd name="T1" fmla="*/ 0 h 164"/>
                <a:gd name="T2" fmla="*/ 12 w 183"/>
                <a:gd name="T3" fmla="*/ 73 h 164"/>
                <a:gd name="T4" fmla="*/ 64 w 183"/>
                <a:gd name="T5" fmla="*/ 59 h 164"/>
                <a:gd name="T6" fmla="*/ 47 w 183"/>
                <a:gd name="T7" fmla="*/ 160 h 164"/>
                <a:gd name="T8" fmla="*/ 117 w 183"/>
                <a:gd name="T9" fmla="*/ 164 h 164"/>
                <a:gd name="T10" fmla="*/ 140 w 183"/>
                <a:gd name="T11" fmla="*/ 90 h 164"/>
                <a:gd name="T12" fmla="*/ 153 w 183"/>
                <a:gd name="T13" fmla="*/ 19 h 164"/>
                <a:gd name="T14" fmla="*/ 88 w 183"/>
                <a:gd name="T15" fmla="*/ 19 h 164"/>
                <a:gd name="T16" fmla="*/ 47 w 183"/>
                <a:gd name="T17" fmla="*/ 40 h 164"/>
                <a:gd name="T18" fmla="*/ 60 w 183"/>
                <a:gd name="T19" fmla="*/ 8 h 164"/>
                <a:gd name="T20" fmla="*/ 50 w 183"/>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64">
                  <a:moveTo>
                    <a:pt x="50" y="0"/>
                  </a:moveTo>
                  <a:cubicBezTo>
                    <a:pt x="50" y="0"/>
                    <a:pt x="0" y="58"/>
                    <a:pt x="12" y="73"/>
                  </a:cubicBezTo>
                  <a:cubicBezTo>
                    <a:pt x="20" y="83"/>
                    <a:pt x="64" y="59"/>
                    <a:pt x="64" y="59"/>
                  </a:cubicBezTo>
                  <a:cubicBezTo>
                    <a:pt x="64" y="59"/>
                    <a:pt x="46" y="104"/>
                    <a:pt x="47" y="160"/>
                  </a:cubicBezTo>
                  <a:cubicBezTo>
                    <a:pt x="117" y="164"/>
                    <a:pt x="117" y="164"/>
                    <a:pt x="117" y="164"/>
                  </a:cubicBezTo>
                  <a:cubicBezTo>
                    <a:pt x="117" y="164"/>
                    <a:pt x="117" y="121"/>
                    <a:pt x="140" y="90"/>
                  </a:cubicBezTo>
                  <a:cubicBezTo>
                    <a:pt x="159" y="64"/>
                    <a:pt x="183" y="21"/>
                    <a:pt x="153" y="19"/>
                  </a:cubicBezTo>
                  <a:cubicBezTo>
                    <a:pt x="122" y="16"/>
                    <a:pt x="104" y="14"/>
                    <a:pt x="88" y="19"/>
                  </a:cubicBezTo>
                  <a:cubicBezTo>
                    <a:pt x="77" y="22"/>
                    <a:pt x="47" y="40"/>
                    <a:pt x="47" y="40"/>
                  </a:cubicBezTo>
                  <a:cubicBezTo>
                    <a:pt x="60" y="8"/>
                    <a:pt x="60" y="8"/>
                    <a:pt x="60" y="8"/>
                  </a:cubicBezTo>
                  <a:lnTo>
                    <a:pt x="50" y="0"/>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29" name="Freeform 158"/>
            <p:cNvSpPr/>
            <p:nvPr userDrawn="1"/>
          </p:nvSpPr>
          <p:spPr bwMode="auto">
            <a:xfrm>
              <a:off x="11170887" y="2675976"/>
              <a:ext cx="227102" cy="174952"/>
            </a:xfrm>
            <a:custGeom>
              <a:avLst/>
              <a:gdLst>
                <a:gd name="T0" fmla="*/ 46 w 65"/>
                <a:gd name="T1" fmla="*/ 30 h 50"/>
                <a:gd name="T2" fmla="*/ 47 w 65"/>
                <a:gd name="T3" fmla="*/ 47 h 50"/>
                <a:gd name="T4" fmla="*/ 35 w 65"/>
                <a:gd name="T5" fmla="*/ 38 h 50"/>
                <a:gd name="T6" fmla="*/ 1 w 65"/>
                <a:gd name="T7" fmla="*/ 33 h 50"/>
                <a:gd name="T8" fmla="*/ 0 w 65"/>
                <a:gd name="T9" fmla="*/ 27 h 50"/>
                <a:gd name="T10" fmla="*/ 42 w 65"/>
                <a:gd name="T11" fmla="*/ 0 h 50"/>
                <a:gd name="T12" fmla="*/ 57 w 65"/>
                <a:gd name="T13" fmla="*/ 13 h 50"/>
                <a:gd name="T14" fmla="*/ 46 w 65"/>
                <a:gd name="T15" fmla="*/ 3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50">
                  <a:moveTo>
                    <a:pt x="46" y="30"/>
                  </a:moveTo>
                  <a:cubicBezTo>
                    <a:pt x="55" y="31"/>
                    <a:pt x="65" y="43"/>
                    <a:pt x="47" y="47"/>
                  </a:cubicBezTo>
                  <a:cubicBezTo>
                    <a:pt x="34" y="50"/>
                    <a:pt x="35" y="38"/>
                    <a:pt x="35" y="38"/>
                  </a:cubicBezTo>
                  <a:cubicBezTo>
                    <a:pt x="22" y="49"/>
                    <a:pt x="10" y="38"/>
                    <a:pt x="1" y="33"/>
                  </a:cubicBezTo>
                  <a:cubicBezTo>
                    <a:pt x="0" y="31"/>
                    <a:pt x="0" y="29"/>
                    <a:pt x="0" y="27"/>
                  </a:cubicBezTo>
                  <a:cubicBezTo>
                    <a:pt x="2" y="19"/>
                    <a:pt x="25" y="1"/>
                    <a:pt x="42" y="0"/>
                  </a:cubicBezTo>
                  <a:cubicBezTo>
                    <a:pt x="57" y="4"/>
                    <a:pt x="57" y="13"/>
                    <a:pt x="57" y="13"/>
                  </a:cubicBezTo>
                  <a:cubicBezTo>
                    <a:pt x="47" y="17"/>
                    <a:pt x="46" y="30"/>
                    <a:pt x="46" y="30"/>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0" name="Freeform 159"/>
            <p:cNvSpPr/>
            <p:nvPr userDrawn="1"/>
          </p:nvSpPr>
          <p:spPr bwMode="auto">
            <a:xfrm>
              <a:off x="11027897" y="2913170"/>
              <a:ext cx="195139" cy="381867"/>
            </a:xfrm>
            <a:custGeom>
              <a:avLst/>
              <a:gdLst>
                <a:gd name="T0" fmla="*/ 56 w 56"/>
                <a:gd name="T1" fmla="*/ 7 h 109"/>
                <a:gd name="T2" fmla="*/ 54 w 56"/>
                <a:gd name="T3" fmla="*/ 0 h 109"/>
                <a:gd name="T4" fmla="*/ 44 w 56"/>
                <a:gd name="T5" fmla="*/ 7 h 109"/>
                <a:gd name="T6" fmla="*/ 41 w 56"/>
                <a:gd name="T7" fmla="*/ 17 h 109"/>
                <a:gd name="T8" fmla="*/ 0 w 56"/>
                <a:gd name="T9" fmla="*/ 94 h 109"/>
                <a:gd name="T10" fmla="*/ 6 w 56"/>
                <a:gd name="T11" fmla="*/ 109 h 109"/>
                <a:gd name="T12" fmla="*/ 17 w 56"/>
                <a:gd name="T13" fmla="*/ 99 h 109"/>
                <a:gd name="T14" fmla="*/ 46 w 56"/>
                <a:gd name="T15" fmla="*/ 17 h 109"/>
                <a:gd name="T16" fmla="*/ 56 w 56"/>
                <a:gd name="T17" fmla="*/ 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09">
                  <a:moveTo>
                    <a:pt x="56" y="7"/>
                  </a:moveTo>
                  <a:cubicBezTo>
                    <a:pt x="54" y="0"/>
                    <a:pt x="54" y="0"/>
                    <a:pt x="54" y="0"/>
                  </a:cubicBezTo>
                  <a:cubicBezTo>
                    <a:pt x="44" y="7"/>
                    <a:pt x="44" y="7"/>
                    <a:pt x="44" y="7"/>
                  </a:cubicBezTo>
                  <a:cubicBezTo>
                    <a:pt x="41" y="17"/>
                    <a:pt x="41" y="17"/>
                    <a:pt x="41" y="17"/>
                  </a:cubicBezTo>
                  <a:cubicBezTo>
                    <a:pt x="22" y="42"/>
                    <a:pt x="0" y="94"/>
                    <a:pt x="0" y="94"/>
                  </a:cubicBezTo>
                  <a:cubicBezTo>
                    <a:pt x="6" y="109"/>
                    <a:pt x="6" y="109"/>
                    <a:pt x="6" y="109"/>
                  </a:cubicBezTo>
                  <a:cubicBezTo>
                    <a:pt x="17" y="99"/>
                    <a:pt x="17" y="99"/>
                    <a:pt x="17" y="99"/>
                  </a:cubicBezTo>
                  <a:cubicBezTo>
                    <a:pt x="16" y="74"/>
                    <a:pt x="46" y="17"/>
                    <a:pt x="46" y="17"/>
                  </a:cubicBezTo>
                  <a:lnTo>
                    <a:pt x="56" y="7"/>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1" name="Freeform 160"/>
            <p:cNvSpPr/>
            <p:nvPr userDrawn="1"/>
          </p:nvSpPr>
          <p:spPr bwMode="auto">
            <a:xfrm>
              <a:off x="11157429" y="2899712"/>
              <a:ext cx="156448" cy="62243"/>
            </a:xfrm>
            <a:custGeom>
              <a:avLst/>
              <a:gdLst>
                <a:gd name="T0" fmla="*/ 4 w 45"/>
                <a:gd name="T1" fmla="*/ 10 h 18"/>
                <a:gd name="T2" fmla="*/ 0 w 45"/>
                <a:gd name="T3" fmla="*/ 18 h 18"/>
                <a:gd name="T4" fmla="*/ 14 w 45"/>
                <a:gd name="T5" fmla="*/ 9 h 18"/>
                <a:gd name="T6" fmla="*/ 21 w 45"/>
                <a:gd name="T7" fmla="*/ 18 h 18"/>
                <a:gd name="T8" fmla="*/ 45 w 45"/>
                <a:gd name="T9" fmla="*/ 10 h 18"/>
                <a:gd name="T10" fmla="*/ 43 w 45"/>
                <a:gd name="T11" fmla="*/ 0 h 18"/>
                <a:gd name="T12" fmla="*/ 17 w 45"/>
                <a:gd name="T13" fmla="*/ 4 h 18"/>
                <a:gd name="T14" fmla="*/ 16 w 45"/>
                <a:gd name="T15" fmla="*/ 2 h 18"/>
                <a:gd name="T16" fmla="*/ 4 w 45"/>
                <a:gd name="T17"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8">
                  <a:moveTo>
                    <a:pt x="4" y="10"/>
                  </a:moveTo>
                  <a:cubicBezTo>
                    <a:pt x="0" y="18"/>
                    <a:pt x="0" y="18"/>
                    <a:pt x="0" y="18"/>
                  </a:cubicBezTo>
                  <a:cubicBezTo>
                    <a:pt x="14" y="9"/>
                    <a:pt x="14" y="9"/>
                    <a:pt x="14" y="9"/>
                  </a:cubicBezTo>
                  <a:cubicBezTo>
                    <a:pt x="14" y="9"/>
                    <a:pt x="18" y="17"/>
                    <a:pt x="21" y="18"/>
                  </a:cubicBezTo>
                  <a:cubicBezTo>
                    <a:pt x="23" y="18"/>
                    <a:pt x="45" y="10"/>
                    <a:pt x="45" y="10"/>
                  </a:cubicBezTo>
                  <a:cubicBezTo>
                    <a:pt x="43" y="0"/>
                    <a:pt x="43" y="0"/>
                    <a:pt x="43" y="0"/>
                  </a:cubicBezTo>
                  <a:cubicBezTo>
                    <a:pt x="17" y="4"/>
                    <a:pt x="17" y="4"/>
                    <a:pt x="17" y="4"/>
                  </a:cubicBezTo>
                  <a:cubicBezTo>
                    <a:pt x="16" y="2"/>
                    <a:pt x="16" y="2"/>
                    <a:pt x="16" y="2"/>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2" name="Freeform 161"/>
            <p:cNvSpPr/>
            <p:nvPr userDrawn="1"/>
          </p:nvSpPr>
          <p:spPr bwMode="auto">
            <a:xfrm>
              <a:off x="11059860" y="2864386"/>
              <a:ext cx="104298" cy="94205"/>
            </a:xfrm>
            <a:custGeom>
              <a:avLst/>
              <a:gdLst>
                <a:gd name="T0" fmla="*/ 11 w 30"/>
                <a:gd name="T1" fmla="*/ 26 h 27"/>
                <a:gd name="T2" fmla="*/ 0 w 30"/>
                <a:gd name="T3" fmla="*/ 10 h 27"/>
                <a:gd name="T4" fmla="*/ 25 w 30"/>
                <a:gd name="T5" fmla="*/ 6 h 27"/>
                <a:gd name="T6" fmla="*/ 27 w 30"/>
                <a:gd name="T7" fmla="*/ 2 h 27"/>
                <a:gd name="T8" fmla="*/ 29 w 30"/>
                <a:gd name="T9" fmla="*/ 11 h 27"/>
                <a:gd name="T10" fmla="*/ 23 w 30"/>
                <a:gd name="T11" fmla="*/ 19 h 27"/>
                <a:gd name="T12" fmla="*/ 11 w 30"/>
                <a:gd name="T13" fmla="*/ 26 h 27"/>
              </a:gdLst>
              <a:ahLst/>
              <a:cxnLst>
                <a:cxn ang="0">
                  <a:pos x="T0" y="T1"/>
                </a:cxn>
                <a:cxn ang="0">
                  <a:pos x="T2" y="T3"/>
                </a:cxn>
                <a:cxn ang="0">
                  <a:pos x="T4" y="T5"/>
                </a:cxn>
                <a:cxn ang="0">
                  <a:pos x="T6" y="T7"/>
                </a:cxn>
                <a:cxn ang="0">
                  <a:pos x="T8" y="T9"/>
                </a:cxn>
                <a:cxn ang="0">
                  <a:pos x="T10" y="T11"/>
                </a:cxn>
                <a:cxn ang="0">
                  <a:pos x="T12" y="T13"/>
                </a:cxn>
              </a:cxnLst>
              <a:rect l="0" t="0" r="r" b="b"/>
              <a:pathLst>
                <a:path w="30" h="27">
                  <a:moveTo>
                    <a:pt x="11" y="26"/>
                  </a:moveTo>
                  <a:cubicBezTo>
                    <a:pt x="7" y="17"/>
                    <a:pt x="0" y="22"/>
                    <a:pt x="0" y="10"/>
                  </a:cubicBezTo>
                  <a:cubicBezTo>
                    <a:pt x="0" y="5"/>
                    <a:pt x="25" y="6"/>
                    <a:pt x="25" y="6"/>
                  </a:cubicBezTo>
                  <a:cubicBezTo>
                    <a:pt x="25" y="6"/>
                    <a:pt x="21" y="0"/>
                    <a:pt x="27" y="2"/>
                  </a:cubicBezTo>
                  <a:cubicBezTo>
                    <a:pt x="30" y="3"/>
                    <a:pt x="30" y="9"/>
                    <a:pt x="29" y="11"/>
                  </a:cubicBezTo>
                  <a:cubicBezTo>
                    <a:pt x="27" y="15"/>
                    <a:pt x="22" y="17"/>
                    <a:pt x="23" y="19"/>
                  </a:cubicBezTo>
                  <a:cubicBezTo>
                    <a:pt x="24" y="27"/>
                    <a:pt x="11" y="26"/>
                    <a:pt x="11" y="26"/>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3" name="Freeform 162"/>
            <p:cNvSpPr/>
            <p:nvPr userDrawn="1"/>
          </p:nvSpPr>
          <p:spPr bwMode="auto">
            <a:xfrm>
              <a:off x="11086775" y="2928310"/>
              <a:ext cx="339811" cy="328035"/>
            </a:xfrm>
            <a:custGeom>
              <a:avLst/>
              <a:gdLst>
                <a:gd name="T0" fmla="*/ 15 w 97"/>
                <a:gd name="T1" fmla="*/ 1 h 94"/>
                <a:gd name="T2" fmla="*/ 0 w 97"/>
                <a:gd name="T3" fmla="*/ 4 h 94"/>
                <a:gd name="T4" fmla="*/ 28 w 97"/>
                <a:gd name="T5" fmla="*/ 89 h 94"/>
                <a:gd name="T6" fmla="*/ 92 w 97"/>
                <a:gd name="T7" fmla="*/ 15 h 94"/>
                <a:gd name="T8" fmla="*/ 76 w 97"/>
                <a:gd name="T9" fmla="*/ 1 h 94"/>
                <a:gd name="T10" fmla="*/ 33 w 97"/>
                <a:gd name="T11" fmla="*/ 56 h 94"/>
                <a:gd name="T12" fmla="*/ 15 w 97"/>
                <a:gd name="T13" fmla="*/ 1 h 94"/>
              </a:gdLst>
              <a:ahLst/>
              <a:cxnLst>
                <a:cxn ang="0">
                  <a:pos x="T0" y="T1"/>
                </a:cxn>
                <a:cxn ang="0">
                  <a:pos x="T2" y="T3"/>
                </a:cxn>
                <a:cxn ang="0">
                  <a:pos x="T4" y="T5"/>
                </a:cxn>
                <a:cxn ang="0">
                  <a:pos x="T6" y="T7"/>
                </a:cxn>
                <a:cxn ang="0">
                  <a:pos x="T8" y="T9"/>
                </a:cxn>
                <a:cxn ang="0">
                  <a:pos x="T10" y="T11"/>
                </a:cxn>
                <a:cxn ang="0">
                  <a:pos x="T12" y="T13"/>
                </a:cxn>
              </a:cxnLst>
              <a:rect l="0" t="0" r="r" b="b"/>
              <a:pathLst>
                <a:path w="97" h="94">
                  <a:moveTo>
                    <a:pt x="15" y="1"/>
                  </a:moveTo>
                  <a:cubicBezTo>
                    <a:pt x="0" y="4"/>
                    <a:pt x="0" y="4"/>
                    <a:pt x="0" y="4"/>
                  </a:cubicBezTo>
                  <a:cubicBezTo>
                    <a:pt x="0" y="4"/>
                    <a:pt x="6" y="85"/>
                    <a:pt x="28" y="89"/>
                  </a:cubicBezTo>
                  <a:cubicBezTo>
                    <a:pt x="52" y="94"/>
                    <a:pt x="97" y="39"/>
                    <a:pt x="92" y="15"/>
                  </a:cubicBezTo>
                  <a:cubicBezTo>
                    <a:pt x="91" y="10"/>
                    <a:pt x="81" y="0"/>
                    <a:pt x="76" y="1"/>
                  </a:cubicBezTo>
                  <a:cubicBezTo>
                    <a:pt x="60" y="2"/>
                    <a:pt x="33" y="56"/>
                    <a:pt x="33" y="56"/>
                  </a:cubicBezTo>
                  <a:lnTo>
                    <a:pt x="15"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4" name="Freeform 163"/>
            <p:cNvSpPr/>
            <p:nvPr userDrawn="1"/>
          </p:nvSpPr>
          <p:spPr bwMode="auto">
            <a:xfrm>
              <a:off x="10768833" y="3402699"/>
              <a:ext cx="748593" cy="1204477"/>
            </a:xfrm>
            <a:custGeom>
              <a:avLst/>
              <a:gdLst>
                <a:gd name="T0" fmla="*/ 130 w 214"/>
                <a:gd name="T1" fmla="*/ 12 h 345"/>
                <a:gd name="T2" fmla="*/ 177 w 214"/>
                <a:gd name="T3" fmla="*/ 185 h 345"/>
                <a:gd name="T4" fmla="*/ 191 w 214"/>
                <a:gd name="T5" fmla="*/ 314 h 345"/>
                <a:gd name="T6" fmla="*/ 209 w 214"/>
                <a:gd name="T7" fmla="*/ 335 h 345"/>
                <a:gd name="T8" fmla="*/ 172 w 214"/>
                <a:gd name="T9" fmla="*/ 314 h 345"/>
                <a:gd name="T10" fmla="*/ 146 w 214"/>
                <a:gd name="T11" fmla="*/ 188 h 345"/>
                <a:gd name="T12" fmla="*/ 86 w 214"/>
                <a:gd name="T13" fmla="*/ 73 h 345"/>
                <a:gd name="T14" fmla="*/ 53 w 214"/>
                <a:gd name="T15" fmla="*/ 175 h 345"/>
                <a:gd name="T16" fmla="*/ 50 w 214"/>
                <a:gd name="T17" fmla="*/ 309 h 345"/>
                <a:gd name="T18" fmla="*/ 13 w 214"/>
                <a:gd name="T19" fmla="*/ 335 h 345"/>
                <a:gd name="T20" fmla="*/ 27 w 214"/>
                <a:gd name="T21" fmla="*/ 302 h 345"/>
                <a:gd name="T22" fmla="*/ 19 w 214"/>
                <a:gd name="T23" fmla="*/ 171 h 345"/>
                <a:gd name="T24" fmla="*/ 60 w 214"/>
                <a:gd name="T25" fmla="*/ 8 h 345"/>
                <a:gd name="T26" fmla="*/ 130 w 214"/>
                <a:gd name="T27" fmla="*/ 1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345">
                  <a:moveTo>
                    <a:pt x="130" y="12"/>
                  </a:moveTo>
                  <a:cubicBezTo>
                    <a:pt x="130" y="12"/>
                    <a:pt x="168" y="145"/>
                    <a:pt x="177" y="185"/>
                  </a:cubicBezTo>
                  <a:cubicBezTo>
                    <a:pt x="184" y="214"/>
                    <a:pt x="191" y="314"/>
                    <a:pt x="191" y="314"/>
                  </a:cubicBezTo>
                  <a:cubicBezTo>
                    <a:pt x="191" y="314"/>
                    <a:pt x="214" y="330"/>
                    <a:pt x="209" y="335"/>
                  </a:cubicBezTo>
                  <a:cubicBezTo>
                    <a:pt x="201" y="343"/>
                    <a:pt x="170" y="331"/>
                    <a:pt x="172" y="314"/>
                  </a:cubicBezTo>
                  <a:cubicBezTo>
                    <a:pt x="172" y="314"/>
                    <a:pt x="154" y="214"/>
                    <a:pt x="146" y="188"/>
                  </a:cubicBezTo>
                  <a:cubicBezTo>
                    <a:pt x="134" y="148"/>
                    <a:pt x="92" y="73"/>
                    <a:pt x="86" y="73"/>
                  </a:cubicBezTo>
                  <a:cubicBezTo>
                    <a:pt x="80" y="73"/>
                    <a:pt x="57" y="161"/>
                    <a:pt x="53" y="175"/>
                  </a:cubicBezTo>
                  <a:cubicBezTo>
                    <a:pt x="48" y="194"/>
                    <a:pt x="41" y="277"/>
                    <a:pt x="50" y="309"/>
                  </a:cubicBezTo>
                  <a:cubicBezTo>
                    <a:pt x="50" y="309"/>
                    <a:pt x="30" y="345"/>
                    <a:pt x="13" y="335"/>
                  </a:cubicBezTo>
                  <a:cubicBezTo>
                    <a:pt x="13" y="335"/>
                    <a:pt x="0" y="322"/>
                    <a:pt x="27" y="302"/>
                  </a:cubicBezTo>
                  <a:cubicBezTo>
                    <a:pt x="27" y="302"/>
                    <a:pt x="16" y="195"/>
                    <a:pt x="19" y="171"/>
                  </a:cubicBezTo>
                  <a:cubicBezTo>
                    <a:pt x="23" y="147"/>
                    <a:pt x="58" y="39"/>
                    <a:pt x="60" y="8"/>
                  </a:cubicBezTo>
                  <a:cubicBezTo>
                    <a:pt x="60" y="8"/>
                    <a:pt x="82" y="0"/>
                    <a:pt x="130" y="12"/>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5" name="Freeform 164"/>
            <p:cNvSpPr/>
            <p:nvPr userDrawn="1"/>
          </p:nvSpPr>
          <p:spPr bwMode="auto">
            <a:xfrm>
              <a:off x="11027897" y="3426250"/>
              <a:ext cx="58879" cy="38692"/>
            </a:xfrm>
            <a:custGeom>
              <a:avLst/>
              <a:gdLst>
                <a:gd name="T0" fmla="*/ 0 w 17"/>
                <a:gd name="T1" fmla="*/ 11 h 11"/>
                <a:gd name="T2" fmla="*/ 17 w 17"/>
                <a:gd name="T3" fmla="*/ 11 h 11"/>
                <a:gd name="T4" fmla="*/ 17 w 17"/>
                <a:gd name="T5" fmla="*/ 3 h 11"/>
                <a:gd name="T6" fmla="*/ 0 w 17"/>
                <a:gd name="T7" fmla="*/ 1 h 11"/>
                <a:gd name="T8" fmla="*/ 0 w 17"/>
                <a:gd name="T9" fmla="*/ 11 h 11"/>
              </a:gdLst>
              <a:ahLst/>
              <a:cxnLst>
                <a:cxn ang="0">
                  <a:pos x="T0" y="T1"/>
                </a:cxn>
                <a:cxn ang="0">
                  <a:pos x="T2" y="T3"/>
                </a:cxn>
                <a:cxn ang="0">
                  <a:pos x="T4" y="T5"/>
                </a:cxn>
                <a:cxn ang="0">
                  <a:pos x="T6" y="T7"/>
                </a:cxn>
                <a:cxn ang="0">
                  <a:pos x="T8" y="T9"/>
                </a:cxn>
              </a:cxnLst>
              <a:rect l="0" t="0" r="r" b="b"/>
              <a:pathLst>
                <a:path w="17" h="11">
                  <a:moveTo>
                    <a:pt x="0" y="11"/>
                  </a:moveTo>
                  <a:cubicBezTo>
                    <a:pt x="0" y="11"/>
                    <a:pt x="5" y="6"/>
                    <a:pt x="17" y="11"/>
                  </a:cubicBezTo>
                  <a:cubicBezTo>
                    <a:pt x="17" y="3"/>
                    <a:pt x="17" y="3"/>
                    <a:pt x="17" y="3"/>
                  </a:cubicBezTo>
                  <a:cubicBezTo>
                    <a:pt x="17" y="3"/>
                    <a:pt x="10" y="0"/>
                    <a:pt x="0" y="1"/>
                  </a:cubicBezTo>
                  <a:lnTo>
                    <a:pt x="0" y="11"/>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6" name="Freeform 165"/>
            <p:cNvSpPr/>
            <p:nvPr userDrawn="1"/>
          </p:nvSpPr>
          <p:spPr bwMode="auto">
            <a:xfrm>
              <a:off x="10499676" y="635430"/>
              <a:ext cx="391960" cy="432334"/>
            </a:xfrm>
            <a:custGeom>
              <a:avLst/>
              <a:gdLst>
                <a:gd name="T0" fmla="*/ 0 w 112"/>
                <a:gd name="T1" fmla="*/ 68 h 124"/>
                <a:gd name="T2" fmla="*/ 56 w 112"/>
                <a:gd name="T3" fmla="*/ 124 h 124"/>
                <a:gd name="T4" fmla="*/ 112 w 112"/>
                <a:gd name="T5" fmla="*/ 68 h 124"/>
                <a:gd name="T6" fmla="*/ 88 w 112"/>
                <a:gd name="T7" fmla="*/ 14 h 124"/>
                <a:gd name="T8" fmla="*/ 84 w 112"/>
                <a:gd name="T9" fmla="*/ 0 h 124"/>
                <a:gd name="T10" fmla="*/ 28 w 112"/>
                <a:gd name="T11" fmla="*/ 0 h 124"/>
                <a:gd name="T12" fmla="*/ 23 w 112"/>
                <a:gd name="T13" fmla="*/ 14 h 124"/>
                <a:gd name="T14" fmla="*/ 0 w 112"/>
                <a:gd name="T15" fmla="*/ 68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124">
                  <a:moveTo>
                    <a:pt x="0" y="68"/>
                  </a:moveTo>
                  <a:cubicBezTo>
                    <a:pt x="0" y="99"/>
                    <a:pt x="25" y="124"/>
                    <a:pt x="56" y="124"/>
                  </a:cubicBezTo>
                  <a:cubicBezTo>
                    <a:pt x="87" y="124"/>
                    <a:pt x="112" y="99"/>
                    <a:pt x="112" y="68"/>
                  </a:cubicBezTo>
                  <a:cubicBezTo>
                    <a:pt x="112" y="45"/>
                    <a:pt x="98" y="29"/>
                    <a:pt x="88" y="14"/>
                  </a:cubicBezTo>
                  <a:cubicBezTo>
                    <a:pt x="85" y="10"/>
                    <a:pt x="84" y="0"/>
                    <a:pt x="84" y="0"/>
                  </a:cubicBezTo>
                  <a:cubicBezTo>
                    <a:pt x="28" y="0"/>
                    <a:pt x="28" y="0"/>
                    <a:pt x="28" y="0"/>
                  </a:cubicBezTo>
                  <a:cubicBezTo>
                    <a:pt x="28" y="0"/>
                    <a:pt x="27" y="10"/>
                    <a:pt x="23" y="14"/>
                  </a:cubicBezTo>
                  <a:cubicBezTo>
                    <a:pt x="14" y="29"/>
                    <a:pt x="0" y="43"/>
                    <a:pt x="0" y="68"/>
                  </a:cubicBezTo>
                  <a:close/>
                </a:path>
              </a:pathLst>
            </a:custGeom>
            <a:solidFill>
              <a:srgbClr val="FAAF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7" name="Oval 166"/>
            <p:cNvSpPr>
              <a:spLocks noChangeArrowheads="1"/>
            </p:cNvSpPr>
            <p:nvPr userDrawn="1"/>
          </p:nvSpPr>
          <p:spPr bwMode="auto">
            <a:xfrm>
              <a:off x="10518181" y="707766"/>
              <a:ext cx="351587" cy="353268"/>
            </a:xfrm>
            <a:prstGeom prst="ellipse">
              <a:avLst/>
            </a:prstGeom>
            <a:solidFill>
              <a:srgbClr val="F9EC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8" name="Freeform 167"/>
            <p:cNvSpPr/>
            <p:nvPr userDrawn="1"/>
          </p:nvSpPr>
          <p:spPr bwMode="auto">
            <a:xfrm>
              <a:off x="10548462" y="386460"/>
              <a:ext cx="294391" cy="272521"/>
            </a:xfrm>
            <a:custGeom>
              <a:avLst/>
              <a:gdLst>
                <a:gd name="T0" fmla="*/ 0 w 84"/>
                <a:gd name="T1" fmla="*/ 12 h 78"/>
                <a:gd name="T2" fmla="*/ 12 w 84"/>
                <a:gd name="T3" fmla="*/ 0 h 78"/>
                <a:gd name="T4" fmla="*/ 72 w 84"/>
                <a:gd name="T5" fmla="*/ 0 h 78"/>
                <a:gd name="T6" fmla="*/ 84 w 84"/>
                <a:gd name="T7" fmla="*/ 12 h 78"/>
                <a:gd name="T8" fmla="*/ 84 w 84"/>
                <a:gd name="T9" fmla="*/ 66 h 78"/>
                <a:gd name="T10" fmla="*/ 72 w 84"/>
                <a:gd name="T11" fmla="*/ 78 h 78"/>
                <a:gd name="T12" fmla="*/ 12 w 84"/>
                <a:gd name="T13" fmla="*/ 78 h 78"/>
                <a:gd name="T14" fmla="*/ 0 w 84"/>
                <a:gd name="T15" fmla="*/ 66 h 78"/>
                <a:gd name="T16" fmla="*/ 0 w 84"/>
                <a:gd name="T17" fmla="*/ 1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8">
                  <a:moveTo>
                    <a:pt x="0" y="12"/>
                  </a:moveTo>
                  <a:cubicBezTo>
                    <a:pt x="0" y="5"/>
                    <a:pt x="5" y="0"/>
                    <a:pt x="12" y="0"/>
                  </a:cubicBezTo>
                  <a:cubicBezTo>
                    <a:pt x="72" y="0"/>
                    <a:pt x="72" y="0"/>
                    <a:pt x="72" y="0"/>
                  </a:cubicBezTo>
                  <a:cubicBezTo>
                    <a:pt x="78" y="0"/>
                    <a:pt x="84" y="5"/>
                    <a:pt x="84" y="12"/>
                  </a:cubicBezTo>
                  <a:cubicBezTo>
                    <a:pt x="84" y="66"/>
                    <a:pt x="84" y="66"/>
                    <a:pt x="84" y="66"/>
                  </a:cubicBezTo>
                  <a:cubicBezTo>
                    <a:pt x="84" y="73"/>
                    <a:pt x="78" y="78"/>
                    <a:pt x="72" y="78"/>
                  </a:cubicBezTo>
                  <a:cubicBezTo>
                    <a:pt x="12" y="78"/>
                    <a:pt x="12" y="78"/>
                    <a:pt x="12" y="78"/>
                  </a:cubicBezTo>
                  <a:cubicBezTo>
                    <a:pt x="5" y="78"/>
                    <a:pt x="0" y="73"/>
                    <a:pt x="0" y="66"/>
                  </a:cubicBezTo>
                  <a:lnTo>
                    <a:pt x="0" y="12"/>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9" name="Freeform 168"/>
            <p:cNvSpPr/>
            <p:nvPr userDrawn="1"/>
          </p:nvSpPr>
          <p:spPr bwMode="auto">
            <a:xfrm>
              <a:off x="10590517" y="616926"/>
              <a:ext cx="203550" cy="265792"/>
            </a:xfrm>
            <a:custGeom>
              <a:avLst/>
              <a:gdLst>
                <a:gd name="T0" fmla="*/ 40 w 58"/>
                <a:gd name="T1" fmla="*/ 0 h 76"/>
                <a:gd name="T2" fmla="*/ 58 w 58"/>
                <a:gd name="T3" fmla="*/ 63 h 76"/>
                <a:gd name="T4" fmla="*/ 46 w 58"/>
                <a:gd name="T5" fmla="*/ 63 h 76"/>
                <a:gd name="T6" fmla="*/ 40 w 58"/>
                <a:gd name="T7" fmla="*/ 76 h 76"/>
                <a:gd name="T8" fmla="*/ 33 w 58"/>
                <a:gd name="T9" fmla="*/ 54 h 76"/>
                <a:gd name="T10" fmla="*/ 28 w 58"/>
                <a:gd name="T11" fmla="*/ 69 h 76"/>
                <a:gd name="T12" fmla="*/ 24 w 58"/>
                <a:gd name="T13" fmla="*/ 58 h 76"/>
                <a:gd name="T14" fmla="*/ 18 w 58"/>
                <a:gd name="T15" fmla="*/ 70 h 76"/>
                <a:gd name="T16" fmla="*/ 13 w 58"/>
                <a:gd name="T17" fmla="*/ 63 h 76"/>
                <a:gd name="T18" fmla="*/ 0 w 58"/>
                <a:gd name="T19" fmla="*/ 63 h 76"/>
                <a:gd name="T20" fmla="*/ 19 w 58"/>
                <a:gd name="T2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76">
                  <a:moveTo>
                    <a:pt x="40" y="0"/>
                  </a:moveTo>
                  <a:cubicBezTo>
                    <a:pt x="40" y="0"/>
                    <a:pt x="37" y="43"/>
                    <a:pt x="58" y="63"/>
                  </a:cubicBezTo>
                  <a:cubicBezTo>
                    <a:pt x="46" y="63"/>
                    <a:pt x="46" y="63"/>
                    <a:pt x="46" y="63"/>
                  </a:cubicBezTo>
                  <a:cubicBezTo>
                    <a:pt x="40" y="76"/>
                    <a:pt x="40" y="76"/>
                    <a:pt x="40" y="76"/>
                  </a:cubicBezTo>
                  <a:cubicBezTo>
                    <a:pt x="33" y="54"/>
                    <a:pt x="33" y="54"/>
                    <a:pt x="33" y="54"/>
                  </a:cubicBezTo>
                  <a:cubicBezTo>
                    <a:pt x="28" y="69"/>
                    <a:pt x="28" y="69"/>
                    <a:pt x="28" y="69"/>
                  </a:cubicBezTo>
                  <a:cubicBezTo>
                    <a:pt x="24" y="58"/>
                    <a:pt x="24" y="58"/>
                    <a:pt x="24" y="58"/>
                  </a:cubicBezTo>
                  <a:cubicBezTo>
                    <a:pt x="18" y="70"/>
                    <a:pt x="18" y="70"/>
                    <a:pt x="18" y="70"/>
                  </a:cubicBezTo>
                  <a:cubicBezTo>
                    <a:pt x="13" y="63"/>
                    <a:pt x="13" y="63"/>
                    <a:pt x="13" y="63"/>
                  </a:cubicBezTo>
                  <a:cubicBezTo>
                    <a:pt x="0" y="63"/>
                    <a:pt x="0" y="63"/>
                    <a:pt x="0" y="63"/>
                  </a:cubicBezTo>
                  <a:cubicBezTo>
                    <a:pt x="0" y="63"/>
                    <a:pt x="19" y="50"/>
                    <a:pt x="19" y="0"/>
                  </a:cubicBezTo>
                </a:path>
              </a:pathLst>
            </a:custGeom>
            <a:noFill/>
            <a:ln w="12700" cap="flat">
              <a:solidFill>
                <a:srgbClr val="40404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940" name="Oval 169"/>
            <p:cNvSpPr>
              <a:spLocks noChangeArrowheads="1"/>
            </p:cNvSpPr>
            <p:nvPr userDrawn="1"/>
          </p:nvSpPr>
          <p:spPr bwMode="auto">
            <a:xfrm>
              <a:off x="10593881" y="924774"/>
              <a:ext cx="200186" cy="12112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41" name="Oval 170"/>
            <p:cNvSpPr>
              <a:spLocks noChangeArrowheads="1"/>
            </p:cNvSpPr>
            <p:nvPr userDrawn="1"/>
          </p:nvSpPr>
          <p:spPr bwMode="auto">
            <a:xfrm>
              <a:off x="10635937" y="721224"/>
              <a:ext cx="119439" cy="4205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42" name="Freeform 171"/>
            <p:cNvSpPr/>
            <p:nvPr userDrawn="1"/>
          </p:nvSpPr>
          <p:spPr bwMode="auto">
            <a:xfrm>
              <a:off x="10593881" y="593375"/>
              <a:ext cx="200186" cy="42056"/>
            </a:xfrm>
            <a:custGeom>
              <a:avLst/>
              <a:gdLst>
                <a:gd name="T0" fmla="*/ 57 w 57"/>
                <a:gd name="T1" fmla="*/ 6 h 12"/>
                <a:gd name="T2" fmla="*/ 51 w 57"/>
                <a:gd name="T3" fmla="*/ 12 h 12"/>
                <a:gd name="T4" fmla="*/ 6 w 57"/>
                <a:gd name="T5" fmla="*/ 12 h 12"/>
                <a:gd name="T6" fmla="*/ 0 w 57"/>
                <a:gd name="T7" fmla="*/ 6 h 12"/>
                <a:gd name="T8" fmla="*/ 0 w 57"/>
                <a:gd name="T9" fmla="*/ 6 h 12"/>
                <a:gd name="T10" fmla="*/ 6 w 57"/>
                <a:gd name="T11" fmla="*/ 0 h 12"/>
                <a:gd name="T12" fmla="*/ 51 w 57"/>
                <a:gd name="T13" fmla="*/ 0 h 12"/>
                <a:gd name="T14" fmla="*/ 57 w 57"/>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2">
                  <a:moveTo>
                    <a:pt x="57" y="6"/>
                  </a:moveTo>
                  <a:cubicBezTo>
                    <a:pt x="57" y="9"/>
                    <a:pt x="55" y="12"/>
                    <a:pt x="51" y="12"/>
                  </a:cubicBezTo>
                  <a:cubicBezTo>
                    <a:pt x="6" y="12"/>
                    <a:pt x="6" y="12"/>
                    <a:pt x="6" y="12"/>
                  </a:cubicBezTo>
                  <a:cubicBezTo>
                    <a:pt x="3" y="12"/>
                    <a:pt x="0" y="9"/>
                    <a:pt x="0" y="6"/>
                  </a:cubicBezTo>
                  <a:cubicBezTo>
                    <a:pt x="0" y="6"/>
                    <a:pt x="0" y="6"/>
                    <a:pt x="0" y="6"/>
                  </a:cubicBezTo>
                  <a:cubicBezTo>
                    <a:pt x="0" y="3"/>
                    <a:pt x="3" y="0"/>
                    <a:pt x="6" y="0"/>
                  </a:cubicBezTo>
                  <a:cubicBezTo>
                    <a:pt x="51" y="0"/>
                    <a:pt x="51" y="0"/>
                    <a:pt x="51" y="0"/>
                  </a:cubicBezTo>
                  <a:cubicBezTo>
                    <a:pt x="55" y="0"/>
                    <a:pt x="57" y="3"/>
                    <a:pt x="57" y="6"/>
                  </a:cubicBezTo>
                  <a:close/>
                </a:path>
              </a:pathLst>
            </a:custGeom>
            <a:solidFill>
              <a:srgbClr val="8081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43" name="Freeform 172"/>
            <p:cNvSpPr/>
            <p:nvPr userDrawn="1"/>
          </p:nvSpPr>
          <p:spPr bwMode="auto">
            <a:xfrm>
              <a:off x="10632573" y="1091315"/>
              <a:ext cx="220373" cy="206915"/>
            </a:xfrm>
            <a:custGeom>
              <a:avLst/>
              <a:gdLst>
                <a:gd name="T0" fmla="*/ 42 w 63"/>
                <a:gd name="T1" fmla="*/ 11 h 59"/>
                <a:gd name="T2" fmla="*/ 25 w 63"/>
                <a:gd name="T3" fmla="*/ 2 h 59"/>
                <a:gd name="T4" fmla="*/ 6 w 63"/>
                <a:gd name="T5" fmla="*/ 34 h 59"/>
                <a:gd name="T6" fmla="*/ 52 w 63"/>
                <a:gd name="T7" fmla="*/ 59 h 59"/>
                <a:gd name="T8" fmla="*/ 60 w 63"/>
                <a:gd name="T9" fmla="*/ 30 h 59"/>
                <a:gd name="T10" fmla="*/ 42 w 63"/>
                <a:gd name="T11" fmla="*/ 11 h 59"/>
              </a:gdLst>
              <a:ahLst/>
              <a:cxnLst>
                <a:cxn ang="0">
                  <a:pos x="T0" y="T1"/>
                </a:cxn>
                <a:cxn ang="0">
                  <a:pos x="T2" y="T3"/>
                </a:cxn>
                <a:cxn ang="0">
                  <a:pos x="T4" y="T5"/>
                </a:cxn>
                <a:cxn ang="0">
                  <a:pos x="T6" y="T7"/>
                </a:cxn>
                <a:cxn ang="0">
                  <a:pos x="T8" y="T9"/>
                </a:cxn>
                <a:cxn ang="0">
                  <a:pos x="T10" y="T11"/>
                </a:cxn>
              </a:cxnLst>
              <a:rect l="0" t="0" r="r" b="b"/>
              <a:pathLst>
                <a:path w="63" h="59">
                  <a:moveTo>
                    <a:pt x="42" y="11"/>
                  </a:moveTo>
                  <a:cubicBezTo>
                    <a:pt x="42" y="11"/>
                    <a:pt x="36" y="0"/>
                    <a:pt x="25" y="2"/>
                  </a:cubicBezTo>
                  <a:cubicBezTo>
                    <a:pt x="14" y="4"/>
                    <a:pt x="0" y="20"/>
                    <a:pt x="6" y="34"/>
                  </a:cubicBezTo>
                  <a:cubicBezTo>
                    <a:pt x="12" y="48"/>
                    <a:pt x="52" y="59"/>
                    <a:pt x="52" y="59"/>
                  </a:cubicBezTo>
                  <a:cubicBezTo>
                    <a:pt x="52" y="59"/>
                    <a:pt x="63" y="46"/>
                    <a:pt x="60" y="30"/>
                  </a:cubicBezTo>
                  <a:cubicBezTo>
                    <a:pt x="57" y="15"/>
                    <a:pt x="48" y="5"/>
                    <a:pt x="42" y="11"/>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44" name="Freeform 173"/>
            <p:cNvSpPr/>
            <p:nvPr userDrawn="1"/>
          </p:nvSpPr>
          <p:spPr bwMode="auto">
            <a:xfrm>
              <a:off x="10535004" y="864213"/>
              <a:ext cx="90840" cy="139626"/>
            </a:xfrm>
            <a:custGeom>
              <a:avLst/>
              <a:gdLst>
                <a:gd name="T0" fmla="*/ 6 w 26"/>
                <a:gd name="T1" fmla="*/ 30 h 40"/>
                <a:gd name="T2" fmla="*/ 0 w 26"/>
                <a:gd name="T3" fmla="*/ 17 h 40"/>
                <a:gd name="T4" fmla="*/ 3 w 26"/>
                <a:gd name="T5" fmla="*/ 9 h 40"/>
                <a:gd name="T6" fmla="*/ 3 w 26"/>
                <a:gd name="T7" fmla="*/ 15 h 40"/>
                <a:gd name="T8" fmla="*/ 6 w 26"/>
                <a:gd name="T9" fmla="*/ 19 h 40"/>
                <a:gd name="T10" fmla="*/ 9 w 26"/>
                <a:gd name="T11" fmla="*/ 9 h 40"/>
                <a:gd name="T12" fmla="*/ 15 w 26"/>
                <a:gd name="T13" fmla="*/ 1 h 40"/>
                <a:gd name="T14" fmla="*/ 16 w 26"/>
                <a:gd name="T15" fmla="*/ 2 h 40"/>
                <a:gd name="T16" fmla="*/ 13 w 26"/>
                <a:gd name="T17" fmla="*/ 9 h 40"/>
                <a:gd name="T18" fmla="*/ 12 w 26"/>
                <a:gd name="T19" fmla="*/ 14 h 40"/>
                <a:gd name="T20" fmla="*/ 16 w 26"/>
                <a:gd name="T21" fmla="*/ 10 h 40"/>
                <a:gd name="T22" fmla="*/ 25 w 26"/>
                <a:gd name="T23" fmla="*/ 8 h 40"/>
                <a:gd name="T24" fmla="*/ 20 w 26"/>
                <a:gd name="T25" fmla="*/ 11 h 40"/>
                <a:gd name="T26" fmla="*/ 16 w 26"/>
                <a:gd name="T27" fmla="*/ 16 h 40"/>
                <a:gd name="T28" fmla="*/ 22 w 26"/>
                <a:gd name="T29" fmla="*/ 15 h 40"/>
                <a:gd name="T30" fmla="*/ 26 w 26"/>
                <a:gd name="T31" fmla="*/ 16 h 40"/>
                <a:gd name="T32" fmla="*/ 25 w 26"/>
                <a:gd name="T33" fmla="*/ 17 h 40"/>
                <a:gd name="T34" fmla="*/ 25 w 26"/>
                <a:gd name="T35" fmla="*/ 18 h 40"/>
                <a:gd name="T36" fmla="*/ 22 w 26"/>
                <a:gd name="T37" fmla="*/ 20 h 40"/>
                <a:gd name="T38" fmla="*/ 20 w 26"/>
                <a:gd name="T39" fmla="*/ 23 h 40"/>
                <a:gd name="T40" fmla="*/ 12 w 26"/>
                <a:gd name="T41" fmla="*/ 35 h 40"/>
                <a:gd name="T42" fmla="*/ 8 w 26"/>
                <a:gd name="T43" fmla="*/ 40 h 40"/>
                <a:gd name="T44" fmla="*/ 6 w 26"/>
                <a:gd name="T45"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40">
                  <a:moveTo>
                    <a:pt x="6" y="30"/>
                  </a:moveTo>
                  <a:cubicBezTo>
                    <a:pt x="0" y="17"/>
                    <a:pt x="0" y="17"/>
                    <a:pt x="0" y="17"/>
                  </a:cubicBezTo>
                  <a:cubicBezTo>
                    <a:pt x="3" y="9"/>
                    <a:pt x="3" y="9"/>
                    <a:pt x="3" y="9"/>
                  </a:cubicBezTo>
                  <a:cubicBezTo>
                    <a:pt x="3" y="9"/>
                    <a:pt x="4" y="11"/>
                    <a:pt x="3" y="15"/>
                  </a:cubicBezTo>
                  <a:cubicBezTo>
                    <a:pt x="6" y="19"/>
                    <a:pt x="6" y="19"/>
                    <a:pt x="6" y="19"/>
                  </a:cubicBezTo>
                  <a:cubicBezTo>
                    <a:pt x="9" y="9"/>
                    <a:pt x="9" y="9"/>
                    <a:pt x="9" y="9"/>
                  </a:cubicBezTo>
                  <a:cubicBezTo>
                    <a:pt x="15" y="1"/>
                    <a:pt x="15" y="1"/>
                    <a:pt x="15" y="1"/>
                  </a:cubicBezTo>
                  <a:cubicBezTo>
                    <a:pt x="15" y="1"/>
                    <a:pt x="17" y="0"/>
                    <a:pt x="16" y="2"/>
                  </a:cubicBezTo>
                  <a:cubicBezTo>
                    <a:pt x="16" y="4"/>
                    <a:pt x="13" y="9"/>
                    <a:pt x="13" y="9"/>
                  </a:cubicBezTo>
                  <a:cubicBezTo>
                    <a:pt x="12" y="14"/>
                    <a:pt x="12" y="14"/>
                    <a:pt x="12" y="14"/>
                  </a:cubicBezTo>
                  <a:cubicBezTo>
                    <a:pt x="16" y="10"/>
                    <a:pt x="16" y="10"/>
                    <a:pt x="16" y="10"/>
                  </a:cubicBezTo>
                  <a:cubicBezTo>
                    <a:pt x="25" y="8"/>
                    <a:pt x="25" y="8"/>
                    <a:pt x="25" y="8"/>
                  </a:cubicBezTo>
                  <a:cubicBezTo>
                    <a:pt x="25" y="8"/>
                    <a:pt x="26" y="10"/>
                    <a:pt x="20" y="11"/>
                  </a:cubicBezTo>
                  <a:cubicBezTo>
                    <a:pt x="18" y="12"/>
                    <a:pt x="16" y="16"/>
                    <a:pt x="16" y="16"/>
                  </a:cubicBezTo>
                  <a:cubicBezTo>
                    <a:pt x="22" y="15"/>
                    <a:pt x="22" y="15"/>
                    <a:pt x="22" y="15"/>
                  </a:cubicBezTo>
                  <a:cubicBezTo>
                    <a:pt x="22" y="15"/>
                    <a:pt x="26" y="14"/>
                    <a:pt x="26" y="16"/>
                  </a:cubicBezTo>
                  <a:cubicBezTo>
                    <a:pt x="26" y="17"/>
                    <a:pt x="25" y="17"/>
                    <a:pt x="25" y="17"/>
                  </a:cubicBezTo>
                  <a:cubicBezTo>
                    <a:pt x="25" y="17"/>
                    <a:pt x="26" y="17"/>
                    <a:pt x="25" y="18"/>
                  </a:cubicBezTo>
                  <a:cubicBezTo>
                    <a:pt x="25" y="19"/>
                    <a:pt x="22" y="20"/>
                    <a:pt x="22" y="20"/>
                  </a:cubicBezTo>
                  <a:cubicBezTo>
                    <a:pt x="20" y="23"/>
                    <a:pt x="20" y="23"/>
                    <a:pt x="20" y="23"/>
                  </a:cubicBezTo>
                  <a:cubicBezTo>
                    <a:pt x="20" y="23"/>
                    <a:pt x="19" y="34"/>
                    <a:pt x="12" y="35"/>
                  </a:cubicBezTo>
                  <a:cubicBezTo>
                    <a:pt x="10" y="35"/>
                    <a:pt x="8" y="40"/>
                    <a:pt x="8" y="40"/>
                  </a:cubicBezTo>
                  <a:lnTo>
                    <a:pt x="6" y="30"/>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45" name="Freeform 174"/>
            <p:cNvSpPr/>
            <p:nvPr userDrawn="1"/>
          </p:nvSpPr>
          <p:spPr bwMode="auto">
            <a:xfrm>
              <a:off x="10642666" y="1106454"/>
              <a:ext cx="185045" cy="328035"/>
            </a:xfrm>
            <a:custGeom>
              <a:avLst/>
              <a:gdLst>
                <a:gd name="T0" fmla="*/ 53 w 53"/>
                <a:gd name="T1" fmla="*/ 88 h 94"/>
                <a:gd name="T2" fmla="*/ 42 w 53"/>
                <a:gd name="T3" fmla="*/ 89 h 94"/>
                <a:gd name="T4" fmla="*/ 19 w 53"/>
                <a:gd name="T5" fmla="*/ 93 h 94"/>
                <a:gd name="T6" fmla="*/ 15 w 53"/>
                <a:gd name="T7" fmla="*/ 94 h 94"/>
                <a:gd name="T8" fmla="*/ 17 w 53"/>
                <a:gd name="T9" fmla="*/ 88 h 94"/>
                <a:gd name="T10" fmla="*/ 20 w 53"/>
                <a:gd name="T11" fmla="*/ 74 h 94"/>
                <a:gd name="T12" fmla="*/ 8 w 53"/>
                <a:gd name="T13" fmla="*/ 57 h 94"/>
                <a:gd name="T14" fmla="*/ 8 w 53"/>
                <a:gd name="T15" fmla="*/ 57 h 94"/>
                <a:gd name="T16" fmla="*/ 15 w 53"/>
                <a:gd name="T17" fmla="*/ 11 h 94"/>
                <a:gd name="T18" fmla="*/ 52 w 53"/>
                <a:gd name="T19" fmla="*/ 27 h 94"/>
                <a:gd name="T20" fmla="*/ 51 w 53"/>
                <a:gd name="T21" fmla="*/ 51 h 94"/>
                <a:gd name="T22" fmla="*/ 43 w 53"/>
                <a:gd name="T23" fmla="*/ 69 h 94"/>
                <a:gd name="T24" fmla="*/ 49 w 53"/>
                <a:gd name="T25" fmla="*/ 82 h 94"/>
                <a:gd name="T26" fmla="*/ 53 w 53"/>
                <a:gd name="T27" fmla="*/ 8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94">
                  <a:moveTo>
                    <a:pt x="53" y="88"/>
                  </a:moveTo>
                  <a:cubicBezTo>
                    <a:pt x="42" y="89"/>
                    <a:pt x="42" y="89"/>
                    <a:pt x="42" y="89"/>
                  </a:cubicBezTo>
                  <a:cubicBezTo>
                    <a:pt x="19" y="93"/>
                    <a:pt x="19" y="93"/>
                    <a:pt x="19" y="93"/>
                  </a:cubicBezTo>
                  <a:cubicBezTo>
                    <a:pt x="15" y="94"/>
                    <a:pt x="15" y="94"/>
                    <a:pt x="15" y="94"/>
                  </a:cubicBezTo>
                  <a:cubicBezTo>
                    <a:pt x="15" y="94"/>
                    <a:pt x="16" y="91"/>
                    <a:pt x="17" y="88"/>
                  </a:cubicBezTo>
                  <a:cubicBezTo>
                    <a:pt x="19" y="83"/>
                    <a:pt x="21" y="77"/>
                    <a:pt x="20" y="74"/>
                  </a:cubicBezTo>
                  <a:cubicBezTo>
                    <a:pt x="18" y="69"/>
                    <a:pt x="14" y="68"/>
                    <a:pt x="8" y="57"/>
                  </a:cubicBezTo>
                  <a:cubicBezTo>
                    <a:pt x="8" y="57"/>
                    <a:pt x="8" y="57"/>
                    <a:pt x="8" y="57"/>
                  </a:cubicBezTo>
                  <a:cubicBezTo>
                    <a:pt x="0" y="43"/>
                    <a:pt x="1" y="19"/>
                    <a:pt x="15" y="11"/>
                  </a:cubicBezTo>
                  <a:cubicBezTo>
                    <a:pt x="33" y="0"/>
                    <a:pt x="51" y="13"/>
                    <a:pt x="52" y="27"/>
                  </a:cubicBezTo>
                  <a:cubicBezTo>
                    <a:pt x="53" y="39"/>
                    <a:pt x="52" y="46"/>
                    <a:pt x="51" y="51"/>
                  </a:cubicBezTo>
                  <a:cubicBezTo>
                    <a:pt x="49" y="61"/>
                    <a:pt x="44" y="62"/>
                    <a:pt x="43" y="69"/>
                  </a:cubicBezTo>
                  <a:cubicBezTo>
                    <a:pt x="43" y="72"/>
                    <a:pt x="46" y="78"/>
                    <a:pt x="49" y="82"/>
                  </a:cubicBezTo>
                  <a:cubicBezTo>
                    <a:pt x="51" y="85"/>
                    <a:pt x="53" y="88"/>
                    <a:pt x="53" y="88"/>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46" name="Freeform 175"/>
            <p:cNvSpPr/>
            <p:nvPr userDrawn="1"/>
          </p:nvSpPr>
          <p:spPr bwMode="auto">
            <a:xfrm>
              <a:off x="10671264" y="1283089"/>
              <a:ext cx="149719" cy="168223"/>
            </a:xfrm>
            <a:custGeom>
              <a:avLst/>
              <a:gdLst>
                <a:gd name="T0" fmla="*/ 35 w 43"/>
                <a:gd name="T1" fmla="*/ 18 h 48"/>
                <a:gd name="T2" fmla="*/ 41 w 43"/>
                <a:gd name="T3" fmla="*/ 31 h 48"/>
                <a:gd name="T4" fmla="*/ 41 w 43"/>
                <a:gd name="T5" fmla="*/ 35 h 48"/>
                <a:gd name="T6" fmla="*/ 34 w 43"/>
                <a:gd name="T7" fmla="*/ 38 h 48"/>
                <a:gd name="T8" fmla="*/ 14 w 43"/>
                <a:gd name="T9" fmla="*/ 48 h 48"/>
                <a:gd name="T10" fmla="*/ 11 w 43"/>
                <a:gd name="T11" fmla="*/ 42 h 48"/>
                <a:gd name="T12" fmla="*/ 9 w 43"/>
                <a:gd name="T13" fmla="*/ 37 h 48"/>
                <a:gd name="T14" fmla="*/ 12 w 43"/>
                <a:gd name="T15" fmla="*/ 23 h 48"/>
                <a:gd name="T16" fmla="*/ 0 w 43"/>
                <a:gd name="T17" fmla="*/ 6 h 48"/>
                <a:gd name="T18" fmla="*/ 17 w 43"/>
                <a:gd name="T19" fmla="*/ 8 h 48"/>
                <a:gd name="T20" fmla="*/ 43 w 43"/>
                <a:gd name="T21" fmla="*/ 0 h 48"/>
                <a:gd name="T22" fmla="*/ 35 w 43"/>
                <a:gd name="T23"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48">
                  <a:moveTo>
                    <a:pt x="35" y="18"/>
                  </a:moveTo>
                  <a:cubicBezTo>
                    <a:pt x="35" y="21"/>
                    <a:pt x="38" y="27"/>
                    <a:pt x="41" y="31"/>
                  </a:cubicBezTo>
                  <a:cubicBezTo>
                    <a:pt x="41" y="35"/>
                    <a:pt x="41" y="35"/>
                    <a:pt x="41" y="35"/>
                  </a:cubicBezTo>
                  <a:cubicBezTo>
                    <a:pt x="34" y="38"/>
                    <a:pt x="34" y="38"/>
                    <a:pt x="34" y="38"/>
                  </a:cubicBezTo>
                  <a:cubicBezTo>
                    <a:pt x="14" y="48"/>
                    <a:pt x="14" y="48"/>
                    <a:pt x="14" y="48"/>
                  </a:cubicBezTo>
                  <a:cubicBezTo>
                    <a:pt x="11" y="42"/>
                    <a:pt x="11" y="42"/>
                    <a:pt x="11" y="42"/>
                  </a:cubicBezTo>
                  <a:cubicBezTo>
                    <a:pt x="9" y="37"/>
                    <a:pt x="9" y="37"/>
                    <a:pt x="9" y="37"/>
                  </a:cubicBezTo>
                  <a:cubicBezTo>
                    <a:pt x="11" y="32"/>
                    <a:pt x="13" y="26"/>
                    <a:pt x="12" y="23"/>
                  </a:cubicBezTo>
                  <a:cubicBezTo>
                    <a:pt x="10" y="18"/>
                    <a:pt x="6" y="17"/>
                    <a:pt x="0" y="6"/>
                  </a:cubicBezTo>
                  <a:cubicBezTo>
                    <a:pt x="4" y="8"/>
                    <a:pt x="11" y="9"/>
                    <a:pt x="17" y="8"/>
                  </a:cubicBezTo>
                  <a:cubicBezTo>
                    <a:pt x="26" y="6"/>
                    <a:pt x="38" y="2"/>
                    <a:pt x="43" y="0"/>
                  </a:cubicBezTo>
                  <a:cubicBezTo>
                    <a:pt x="41" y="10"/>
                    <a:pt x="36" y="11"/>
                    <a:pt x="35" y="18"/>
                  </a:cubicBez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47" name="Freeform 176"/>
            <p:cNvSpPr/>
            <p:nvPr userDrawn="1"/>
          </p:nvSpPr>
          <p:spPr bwMode="auto">
            <a:xfrm>
              <a:off x="10486218" y="970194"/>
              <a:ext cx="548407" cy="916816"/>
            </a:xfrm>
            <a:custGeom>
              <a:avLst/>
              <a:gdLst>
                <a:gd name="T0" fmla="*/ 48 w 157"/>
                <a:gd name="T1" fmla="*/ 113 h 263"/>
                <a:gd name="T2" fmla="*/ 106 w 157"/>
                <a:gd name="T3" fmla="*/ 113 h 263"/>
                <a:gd name="T4" fmla="*/ 129 w 157"/>
                <a:gd name="T5" fmla="*/ 51 h 263"/>
                <a:gd name="T6" fmla="*/ 94 w 157"/>
                <a:gd name="T7" fmla="*/ 16 h 263"/>
                <a:gd name="T8" fmla="*/ 102 w 157"/>
                <a:gd name="T9" fmla="*/ 9 h 263"/>
                <a:gd name="T10" fmla="*/ 148 w 157"/>
                <a:gd name="T11" fmla="*/ 44 h 263"/>
                <a:gd name="T12" fmla="*/ 133 w 157"/>
                <a:gd name="T13" fmla="*/ 147 h 263"/>
                <a:gd name="T14" fmla="*/ 124 w 157"/>
                <a:gd name="T15" fmla="*/ 246 h 263"/>
                <a:gd name="T16" fmla="*/ 59 w 157"/>
                <a:gd name="T17" fmla="*/ 254 h 263"/>
                <a:gd name="T18" fmla="*/ 21 w 157"/>
                <a:gd name="T19" fmla="*/ 128 h 263"/>
                <a:gd name="T20" fmla="*/ 0 w 157"/>
                <a:gd name="T21" fmla="*/ 54 h 263"/>
                <a:gd name="T22" fmla="*/ 20 w 157"/>
                <a:gd name="T23" fmla="*/ 0 h 263"/>
                <a:gd name="T24" fmla="*/ 26 w 157"/>
                <a:gd name="T25" fmla="*/ 5 h 263"/>
                <a:gd name="T26" fmla="*/ 24 w 157"/>
                <a:gd name="T27" fmla="*/ 54 h 263"/>
                <a:gd name="T28" fmla="*/ 48 w 157"/>
                <a:gd name="T29" fmla="*/ 11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263">
                  <a:moveTo>
                    <a:pt x="48" y="113"/>
                  </a:moveTo>
                  <a:cubicBezTo>
                    <a:pt x="74" y="125"/>
                    <a:pt x="95" y="119"/>
                    <a:pt x="106" y="113"/>
                  </a:cubicBezTo>
                  <a:cubicBezTo>
                    <a:pt x="121" y="104"/>
                    <a:pt x="129" y="51"/>
                    <a:pt x="129" y="51"/>
                  </a:cubicBezTo>
                  <a:cubicBezTo>
                    <a:pt x="94" y="16"/>
                    <a:pt x="94" y="16"/>
                    <a:pt x="94" y="16"/>
                  </a:cubicBezTo>
                  <a:cubicBezTo>
                    <a:pt x="102" y="9"/>
                    <a:pt x="102" y="9"/>
                    <a:pt x="102" y="9"/>
                  </a:cubicBezTo>
                  <a:cubicBezTo>
                    <a:pt x="102" y="9"/>
                    <a:pt x="142" y="31"/>
                    <a:pt x="148" y="44"/>
                  </a:cubicBezTo>
                  <a:cubicBezTo>
                    <a:pt x="157" y="68"/>
                    <a:pt x="133" y="147"/>
                    <a:pt x="133" y="147"/>
                  </a:cubicBezTo>
                  <a:cubicBezTo>
                    <a:pt x="133" y="147"/>
                    <a:pt x="110" y="192"/>
                    <a:pt x="124" y="246"/>
                  </a:cubicBezTo>
                  <a:cubicBezTo>
                    <a:pt x="124" y="246"/>
                    <a:pt x="90" y="263"/>
                    <a:pt x="59" y="254"/>
                  </a:cubicBezTo>
                  <a:cubicBezTo>
                    <a:pt x="21" y="128"/>
                    <a:pt x="21" y="128"/>
                    <a:pt x="21" y="128"/>
                  </a:cubicBezTo>
                  <a:cubicBezTo>
                    <a:pt x="21" y="128"/>
                    <a:pt x="0" y="73"/>
                    <a:pt x="0" y="54"/>
                  </a:cubicBezTo>
                  <a:cubicBezTo>
                    <a:pt x="1" y="40"/>
                    <a:pt x="20" y="0"/>
                    <a:pt x="20" y="0"/>
                  </a:cubicBezTo>
                  <a:cubicBezTo>
                    <a:pt x="26" y="5"/>
                    <a:pt x="26" y="5"/>
                    <a:pt x="26" y="5"/>
                  </a:cubicBezTo>
                  <a:cubicBezTo>
                    <a:pt x="24" y="54"/>
                    <a:pt x="24" y="54"/>
                    <a:pt x="24" y="54"/>
                  </a:cubicBezTo>
                  <a:cubicBezTo>
                    <a:pt x="24" y="54"/>
                    <a:pt x="32" y="105"/>
                    <a:pt x="48" y="1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48" name="Freeform 177"/>
            <p:cNvSpPr/>
            <p:nvPr userDrawn="1"/>
          </p:nvSpPr>
          <p:spPr bwMode="auto">
            <a:xfrm>
              <a:off x="10684722" y="1385705"/>
              <a:ext cx="94205" cy="344858"/>
            </a:xfrm>
            <a:custGeom>
              <a:avLst/>
              <a:gdLst>
                <a:gd name="T0" fmla="*/ 10 w 27"/>
                <a:gd name="T1" fmla="*/ 0 h 99"/>
                <a:gd name="T2" fmla="*/ 17 w 27"/>
                <a:gd name="T3" fmla="*/ 12 h 99"/>
                <a:gd name="T4" fmla="*/ 0 w 27"/>
                <a:gd name="T5" fmla="*/ 88 h 99"/>
                <a:gd name="T6" fmla="*/ 9 w 27"/>
                <a:gd name="T7" fmla="*/ 99 h 99"/>
                <a:gd name="T8" fmla="*/ 16 w 27"/>
                <a:gd name="T9" fmla="*/ 89 h 99"/>
                <a:gd name="T10" fmla="*/ 22 w 27"/>
                <a:gd name="T11" fmla="*/ 13 h 99"/>
                <a:gd name="T12" fmla="*/ 27 w 27"/>
                <a:gd name="T13" fmla="*/ 0 h 99"/>
                <a:gd name="T14" fmla="*/ 18 w 27"/>
                <a:gd name="T15" fmla="*/ 1 h 99"/>
                <a:gd name="T16" fmla="*/ 10 w 27"/>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99">
                  <a:moveTo>
                    <a:pt x="10" y="0"/>
                  </a:moveTo>
                  <a:cubicBezTo>
                    <a:pt x="17" y="12"/>
                    <a:pt x="17" y="12"/>
                    <a:pt x="17" y="12"/>
                  </a:cubicBezTo>
                  <a:cubicBezTo>
                    <a:pt x="17" y="12"/>
                    <a:pt x="1" y="71"/>
                    <a:pt x="0" y="88"/>
                  </a:cubicBezTo>
                  <a:cubicBezTo>
                    <a:pt x="9" y="99"/>
                    <a:pt x="9" y="99"/>
                    <a:pt x="9" y="99"/>
                  </a:cubicBezTo>
                  <a:cubicBezTo>
                    <a:pt x="16" y="89"/>
                    <a:pt x="16" y="89"/>
                    <a:pt x="16" y="89"/>
                  </a:cubicBezTo>
                  <a:cubicBezTo>
                    <a:pt x="16" y="89"/>
                    <a:pt x="13" y="48"/>
                    <a:pt x="22" y="13"/>
                  </a:cubicBezTo>
                  <a:cubicBezTo>
                    <a:pt x="27" y="0"/>
                    <a:pt x="27" y="0"/>
                    <a:pt x="27" y="0"/>
                  </a:cubicBezTo>
                  <a:cubicBezTo>
                    <a:pt x="18" y="1"/>
                    <a:pt x="18" y="1"/>
                    <a:pt x="18" y="1"/>
                  </a:cubicBezTo>
                  <a:lnTo>
                    <a:pt x="10" y="0"/>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49" name="Freeform 178"/>
            <p:cNvSpPr/>
            <p:nvPr userDrawn="1"/>
          </p:nvSpPr>
          <p:spPr bwMode="auto">
            <a:xfrm>
              <a:off x="10691451" y="1363836"/>
              <a:ext cx="57196" cy="67289"/>
            </a:xfrm>
            <a:custGeom>
              <a:avLst/>
              <a:gdLst>
                <a:gd name="T0" fmla="*/ 0 w 34"/>
                <a:gd name="T1" fmla="*/ 6 h 40"/>
                <a:gd name="T2" fmla="*/ 13 w 34"/>
                <a:gd name="T3" fmla="*/ 0 h 40"/>
                <a:gd name="T4" fmla="*/ 34 w 34"/>
                <a:gd name="T5" fmla="*/ 15 h 40"/>
                <a:gd name="T6" fmla="*/ 11 w 34"/>
                <a:gd name="T7" fmla="*/ 40 h 40"/>
                <a:gd name="T8" fmla="*/ 0 w 34"/>
                <a:gd name="T9" fmla="*/ 6 h 40"/>
              </a:gdLst>
              <a:ahLst/>
              <a:cxnLst>
                <a:cxn ang="0">
                  <a:pos x="T0" y="T1"/>
                </a:cxn>
                <a:cxn ang="0">
                  <a:pos x="T2" y="T3"/>
                </a:cxn>
                <a:cxn ang="0">
                  <a:pos x="T4" y="T5"/>
                </a:cxn>
                <a:cxn ang="0">
                  <a:pos x="T6" y="T7"/>
                </a:cxn>
                <a:cxn ang="0">
                  <a:pos x="T8" y="T9"/>
                </a:cxn>
              </a:cxnLst>
              <a:rect l="0" t="0" r="r" b="b"/>
              <a:pathLst>
                <a:path w="34" h="40">
                  <a:moveTo>
                    <a:pt x="0" y="6"/>
                  </a:moveTo>
                  <a:lnTo>
                    <a:pt x="13" y="0"/>
                  </a:lnTo>
                  <a:lnTo>
                    <a:pt x="34" y="15"/>
                  </a:lnTo>
                  <a:lnTo>
                    <a:pt x="11" y="40"/>
                  </a:lnTo>
                  <a:lnTo>
                    <a:pt x="0" y="6"/>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50" name="Freeform 179"/>
            <p:cNvSpPr/>
            <p:nvPr userDrawn="1"/>
          </p:nvSpPr>
          <p:spPr bwMode="auto">
            <a:xfrm>
              <a:off x="10748646" y="1353743"/>
              <a:ext cx="87476" cy="65608"/>
            </a:xfrm>
            <a:custGeom>
              <a:avLst/>
              <a:gdLst>
                <a:gd name="T0" fmla="*/ 0 w 52"/>
                <a:gd name="T1" fmla="*/ 21 h 39"/>
                <a:gd name="T2" fmla="*/ 33 w 52"/>
                <a:gd name="T3" fmla="*/ 39 h 39"/>
                <a:gd name="T4" fmla="*/ 52 w 52"/>
                <a:gd name="T5" fmla="*/ 10 h 39"/>
                <a:gd name="T6" fmla="*/ 29 w 52"/>
                <a:gd name="T7" fmla="*/ 0 h 39"/>
                <a:gd name="T8" fmla="*/ 0 w 52"/>
                <a:gd name="T9" fmla="*/ 21 h 39"/>
              </a:gdLst>
              <a:ahLst/>
              <a:cxnLst>
                <a:cxn ang="0">
                  <a:pos x="T0" y="T1"/>
                </a:cxn>
                <a:cxn ang="0">
                  <a:pos x="T2" y="T3"/>
                </a:cxn>
                <a:cxn ang="0">
                  <a:pos x="T4" y="T5"/>
                </a:cxn>
                <a:cxn ang="0">
                  <a:pos x="T6" y="T7"/>
                </a:cxn>
                <a:cxn ang="0">
                  <a:pos x="T8" y="T9"/>
                </a:cxn>
              </a:cxnLst>
              <a:rect l="0" t="0" r="r" b="b"/>
              <a:pathLst>
                <a:path w="52" h="39">
                  <a:moveTo>
                    <a:pt x="0" y="21"/>
                  </a:moveTo>
                  <a:lnTo>
                    <a:pt x="33" y="39"/>
                  </a:lnTo>
                  <a:lnTo>
                    <a:pt x="52" y="10"/>
                  </a:lnTo>
                  <a:lnTo>
                    <a:pt x="29" y="0"/>
                  </a:lnTo>
                  <a:lnTo>
                    <a:pt x="0" y="21"/>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51" name="Freeform 180"/>
            <p:cNvSpPr/>
            <p:nvPr userDrawn="1"/>
          </p:nvSpPr>
          <p:spPr bwMode="auto">
            <a:xfrm>
              <a:off x="10794067" y="1479910"/>
              <a:ext cx="65608" cy="94205"/>
            </a:xfrm>
            <a:custGeom>
              <a:avLst/>
              <a:gdLst>
                <a:gd name="T0" fmla="*/ 0 w 19"/>
                <a:gd name="T1" fmla="*/ 4 h 27"/>
                <a:gd name="T2" fmla="*/ 19 w 19"/>
                <a:gd name="T3" fmla="*/ 4 h 27"/>
                <a:gd name="T4" fmla="*/ 17 w 19"/>
                <a:gd name="T5" fmla="*/ 22 h 27"/>
                <a:gd name="T6" fmla="*/ 8 w 19"/>
                <a:gd name="T7" fmla="*/ 27 h 27"/>
                <a:gd name="T8" fmla="*/ 0 w 19"/>
                <a:gd name="T9" fmla="*/ 22 h 27"/>
                <a:gd name="T10" fmla="*/ 0 w 19"/>
                <a:gd name="T11" fmla="*/ 4 h 27"/>
              </a:gdLst>
              <a:ahLst/>
              <a:cxnLst>
                <a:cxn ang="0">
                  <a:pos x="T0" y="T1"/>
                </a:cxn>
                <a:cxn ang="0">
                  <a:pos x="T2" y="T3"/>
                </a:cxn>
                <a:cxn ang="0">
                  <a:pos x="T4" y="T5"/>
                </a:cxn>
                <a:cxn ang="0">
                  <a:pos x="T6" y="T7"/>
                </a:cxn>
                <a:cxn ang="0">
                  <a:pos x="T8" y="T9"/>
                </a:cxn>
                <a:cxn ang="0">
                  <a:pos x="T10" y="T11"/>
                </a:cxn>
              </a:cxnLst>
              <a:rect l="0" t="0" r="r" b="b"/>
              <a:pathLst>
                <a:path w="19" h="27">
                  <a:moveTo>
                    <a:pt x="0" y="4"/>
                  </a:moveTo>
                  <a:cubicBezTo>
                    <a:pt x="0" y="4"/>
                    <a:pt x="10" y="0"/>
                    <a:pt x="19" y="4"/>
                  </a:cubicBezTo>
                  <a:cubicBezTo>
                    <a:pt x="17" y="22"/>
                    <a:pt x="17" y="22"/>
                    <a:pt x="17" y="22"/>
                  </a:cubicBezTo>
                  <a:cubicBezTo>
                    <a:pt x="8" y="27"/>
                    <a:pt x="8" y="27"/>
                    <a:pt x="8" y="27"/>
                  </a:cubicBezTo>
                  <a:cubicBezTo>
                    <a:pt x="0" y="22"/>
                    <a:pt x="0" y="22"/>
                    <a:pt x="0" y="22"/>
                  </a:cubicBezTo>
                  <a:lnTo>
                    <a:pt x="0" y="4"/>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52" name="Freeform 181"/>
            <p:cNvSpPr/>
            <p:nvPr userDrawn="1"/>
          </p:nvSpPr>
          <p:spPr bwMode="auto">
            <a:xfrm>
              <a:off x="10794067" y="1140099"/>
              <a:ext cx="48785" cy="94205"/>
            </a:xfrm>
            <a:custGeom>
              <a:avLst/>
              <a:gdLst>
                <a:gd name="T0" fmla="*/ 0 w 14"/>
                <a:gd name="T1" fmla="*/ 0 h 27"/>
                <a:gd name="T2" fmla="*/ 3 w 14"/>
                <a:gd name="T3" fmla="*/ 12 h 27"/>
                <a:gd name="T4" fmla="*/ 5 w 14"/>
                <a:gd name="T5" fmla="*/ 27 h 27"/>
                <a:gd name="T6" fmla="*/ 12 w 14"/>
                <a:gd name="T7" fmla="*/ 23 h 27"/>
                <a:gd name="T8" fmla="*/ 0 w 14"/>
                <a:gd name="T9" fmla="*/ 0 h 27"/>
              </a:gdLst>
              <a:ahLst/>
              <a:cxnLst>
                <a:cxn ang="0">
                  <a:pos x="T0" y="T1"/>
                </a:cxn>
                <a:cxn ang="0">
                  <a:pos x="T2" y="T3"/>
                </a:cxn>
                <a:cxn ang="0">
                  <a:pos x="T4" y="T5"/>
                </a:cxn>
                <a:cxn ang="0">
                  <a:pos x="T6" y="T7"/>
                </a:cxn>
                <a:cxn ang="0">
                  <a:pos x="T8" y="T9"/>
                </a:cxn>
              </a:cxnLst>
              <a:rect l="0" t="0" r="r" b="b"/>
              <a:pathLst>
                <a:path w="14" h="27">
                  <a:moveTo>
                    <a:pt x="0" y="0"/>
                  </a:moveTo>
                  <a:cubicBezTo>
                    <a:pt x="0" y="0"/>
                    <a:pt x="1" y="8"/>
                    <a:pt x="3" y="12"/>
                  </a:cubicBezTo>
                  <a:cubicBezTo>
                    <a:pt x="5" y="17"/>
                    <a:pt x="5" y="27"/>
                    <a:pt x="5" y="27"/>
                  </a:cubicBezTo>
                  <a:cubicBezTo>
                    <a:pt x="5" y="27"/>
                    <a:pt x="8" y="18"/>
                    <a:pt x="12" y="23"/>
                  </a:cubicBezTo>
                  <a:cubicBezTo>
                    <a:pt x="12" y="23"/>
                    <a:pt x="14" y="5"/>
                    <a:pt x="0" y="0"/>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53" name="Freeform 182"/>
            <p:cNvSpPr/>
            <p:nvPr userDrawn="1"/>
          </p:nvSpPr>
          <p:spPr bwMode="auto">
            <a:xfrm>
              <a:off x="10807525" y="1204024"/>
              <a:ext cx="48785" cy="72336"/>
            </a:xfrm>
            <a:custGeom>
              <a:avLst/>
              <a:gdLst>
                <a:gd name="T0" fmla="*/ 1 w 14"/>
                <a:gd name="T1" fmla="*/ 9 h 21"/>
                <a:gd name="T2" fmla="*/ 8 w 14"/>
                <a:gd name="T3" fmla="*/ 5 h 21"/>
                <a:gd name="T4" fmla="*/ 2 w 14"/>
                <a:gd name="T5" fmla="*/ 20 h 21"/>
                <a:gd name="T6" fmla="*/ 1 w 14"/>
                <a:gd name="T7" fmla="*/ 9 h 21"/>
              </a:gdLst>
              <a:ahLst/>
              <a:cxnLst>
                <a:cxn ang="0">
                  <a:pos x="T0" y="T1"/>
                </a:cxn>
                <a:cxn ang="0">
                  <a:pos x="T2" y="T3"/>
                </a:cxn>
                <a:cxn ang="0">
                  <a:pos x="T4" y="T5"/>
                </a:cxn>
                <a:cxn ang="0">
                  <a:pos x="T6" y="T7"/>
                </a:cxn>
              </a:cxnLst>
              <a:rect l="0" t="0" r="r" b="b"/>
              <a:pathLst>
                <a:path w="14" h="21">
                  <a:moveTo>
                    <a:pt x="1" y="9"/>
                  </a:moveTo>
                  <a:cubicBezTo>
                    <a:pt x="1" y="9"/>
                    <a:pt x="2" y="0"/>
                    <a:pt x="8" y="5"/>
                  </a:cubicBezTo>
                  <a:cubicBezTo>
                    <a:pt x="14" y="10"/>
                    <a:pt x="5" y="21"/>
                    <a:pt x="2" y="20"/>
                  </a:cubicBezTo>
                  <a:cubicBezTo>
                    <a:pt x="0" y="18"/>
                    <a:pt x="1" y="9"/>
                    <a:pt x="1" y="9"/>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54" name="Freeform 183"/>
            <p:cNvSpPr/>
            <p:nvPr userDrawn="1"/>
          </p:nvSpPr>
          <p:spPr bwMode="auto">
            <a:xfrm>
              <a:off x="10541733" y="1801216"/>
              <a:ext cx="622425" cy="1137188"/>
            </a:xfrm>
            <a:custGeom>
              <a:avLst/>
              <a:gdLst>
                <a:gd name="T0" fmla="*/ 41 w 178"/>
                <a:gd name="T1" fmla="*/ 7 h 326"/>
                <a:gd name="T2" fmla="*/ 106 w 178"/>
                <a:gd name="T3" fmla="*/ 0 h 326"/>
                <a:gd name="T4" fmla="*/ 114 w 178"/>
                <a:gd name="T5" fmla="*/ 24 h 326"/>
                <a:gd name="T6" fmla="*/ 150 w 178"/>
                <a:gd name="T7" fmla="*/ 154 h 326"/>
                <a:gd name="T8" fmla="*/ 156 w 178"/>
                <a:gd name="T9" fmla="*/ 291 h 326"/>
                <a:gd name="T10" fmla="*/ 175 w 178"/>
                <a:gd name="T11" fmla="*/ 317 h 326"/>
                <a:gd name="T12" fmla="*/ 137 w 178"/>
                <a:gd name="T13" fmla="*/ 301 h 326"/>
                <a:gd name="T14" fmla="*/ 124 w 178"/>
                <a:gd name="T15" fmla="*/ 160 h 326"/>
                <a:gd name="T16" fmla="*/ 81 w 178"/>
                <a:gd name="T17" fmla="*/ 62 h 326"/>
                <a:gd name="T18" fmla="*/ 75 w 178"/>
                <a:gd name="T19" fmla="*/ 60 h 326"/>
                <a:gd name="T20" fmla="*/ 38 w 178"/>
                <a:gd name="T21" fmla="*/ 174 h 326"/>
                <a:gd name="T22" fmla="*/ 76 w 178"/>
                <a:gd name="T23" fmla="*/ 288 h 326"/>
                <a:gd name="T24" fmla="*/ 30 w 178"/>
                <a:gd name="T25" fmla="*/ 308 h 326"/>
                <a:gd name="T26" fmla="*/ 55 w 178"/>
                <a:gd name="T27" fmla="*/ 283 h 326"/>
                <a:gd name="T28" fmla="*/ 8 w 178"/>
                <a:gd name="T29" fmla="*/ 179 h 326"/>
                <a:gd name="T30" fmla="*/ 41 w 178"/>
                <a:gd name="T31" fmla="*/ 28 h 326"/>
                <a:gd name="T32" fmla="*/ 41 w 178"/>
                <a:gd name="T33" fmla="*/ 7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326">
                  <a:moveTo>
                    <a:pt x="41" y="7"/>
                  </a:moveTo>
                  <a:cubicBezTo>
                    <a:pt x="41" y="7"/>
                    <a:pt x="78" y="15"/>
                    <a:pt x="106" y="0"/>
                  </a:cubicBezTo>
                  <a:cubicBezTo>
                    <a:pt x="106" y="0"/>
                    <a:pt x="112" y="18"/>
                    <a:pt x="114" y="24"/>
                  </a:cubicBezTo>
                  <a:cubicBezTo>
                    <a:pt x="124" y="59"/>
                    <a:pt x="145" y="117"/>
                    <a:pt x="150" y="154"/>
                  </a:cubicBezTo>
                  <a:cubicBezTo>
                    <a:pt x="156" y="193"/>
                    <a:pt x="156" y="291"/>
                    <a:pt x="156" y="291"/>
                  </a:cubicBezTo>
                  <a:cubicBezTo>
                    <a:pt x="178" y="312"/>
                    <a:pt x="175" y="317"/>
                    <a:pt x="175" y="317"/>
                  </a:cubicBezTo>
                  <a:cubicBezTo>
                    <a:pt x="146" y="326"/>
                    <a:pt x="137" y="301"/>
                    <a:pt x="137" y="301"/>
                  </a:cubicBezTo>
                  <a:cubicBezTo>
                    <a:pt x="137" y="301"/>
                    <a:pt x="134" y="199"/>
                    <a:pt x="124" y="160"/>
                  </a:cubicBezTo>
                  <a:cubicBezTo>
                    <a:pt x="117" y="134"/>
                    <a:pt x="95" y="99"/>
                    <a:pt x="81" y="62"/>
                  </a:cubicBezTo>
                  <a:cubicBezTo>
                    <a:pt x="80" y="59"/>
                    <a:pt x="76" y="58"/>
                    <a:pt x="75" y="60"/>
                  </a:cubicBezTo>
                  <a:cubicBezTo>
                    <a:pt x="65" y="97"/>
                    <a:pt x="41" y="156"/>
                    <a:pt x="38" y="174"/>
                  </a:cubicBezTo>
                  <a:cubicBezTo>
                    <a:pt x="35" y="190"/>
                    <a:pt x="76" y="288"/>
                    <a:pt x="76" y="288"/>
                  </a:cubicBezTo>
                  <a:cubicBezTo>
                    <a:pt x="76" y="288"/>
                    <a:pt x="52" y="316"/>
                    <a:pt x="30" y="308"/>
                  </a:cubicBezTo>
                  <a:cubicBezTo>
                    <a:pt x="30" y="308"/>
                    <a:pt x="27" y="298"/>
                    <a:pt x="55" y="283"/>
                  </a:cubicBezTo>
                  <a:cubicBezTo>
                    <a:pt x="55" y="283"/>
                    <a:pt x="21" y="213"/>
                    <a:pt x="8" y="179"/>
                  </a:cubicBezTo>
                  <a:cubicBezTo>
                    <a:pt x="0" y="159"/>
                    <a:pt x="36" y="66"/>
                    <a:pt x="41" y="28"/>
                  </a:cubicBezTo>
                  <a:cubicBezTo>
                    <a:pt x="41" y="23"/>
                    <a:pt x="41" y="7"/>
                    <a:pt x="41" y="7"/>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55" name="Freeform 184"/>
            <p:cNvSpPr/>
            <p:nvPr userDrawn="1"/>
          </p:nvSpPr>
          <p:spPr bwMode="auto">
            <a:xfrm>
              <a:off x="10745282" y="1844954"/>
              <a:ext cx="65608" cy="35327"/>
            </a:xfrm>
            <a:custGeom>
              <a:avLst/>
              <a:gdLst>
                <a:gd name="T0" fmla="*/ 0 w 19"/>
                <a:gd name="T1" fmla="*/ 0 h 10"/>
                <a:gd name="T2" fmla="*/ 1 w 19"/>
                <a:gd name="T3" fmla="*/ 8 h 10"/>
                <a:gd name="T4" fmla="*/ 19 w 19"/>
                <a:gd name="T5" fmla="*/ 8 h 10"/>
                <a:gd name="T6" fmla="*/ 19 w 19"/>
                <a:gd name="T7" fmla="*/ 0 h 10"/>
                <a:gd name="T8" fmla="*/ 0 w 19"/>
                <a:gd name="T9" fmla="*/ 0 h 10"/>
              </a:gdLst>
              <a:ahLst/>
              <a:cxnLst>
                <a:cxn ang="0">
                  <a:pos x="T0" y="T1"/>
                </a:cxn>
                <a:cxn ang="0">
                  <a:pos x="T2" y="T3"/>
                </a:cxn>
                <a:cxn ang="0">
                  <a:pos x="T4" y="T5"/>
                </a:cxn>
                <a:cxn ang="0">
                  <a:pos x="T6" y="T7"/>
                </a:cxn>
                <a:cxn ang="0">
                  <a:pos x="T8" y="T9"/>
                </a:cxn>
              </a:cxnLst>
              <a:rect l="0" t="0" r="r" b="b"/>
              <a:pathLst>
                <a:path w="19" h="10">
                  <a:moveTo>
                    <a:pt x="0" y="0"/>
                  </a:moveTo>
                  <a:cubicBezTo>
                    <a:pt x="1" y="8"/>
                    <a:pt x="1" y="8"/>
                    <a:pt x="1" y="8"/>
                  </a:cubicBezTo>
                  <a:cubicBezTo>
                    <a:pt x="1" y="8"/>
                    <a:pt x="10" y="10"/>
                    <a:pt x="19" y="8"/>
                  </a:cubicBezTo>
                  <a:cubicBezTo>
                    <a:pt x="19" y="0"/>
                    <a:pt x="19" y="0"/>
                    <a:pt x="19" y="0"/>
                  </a:cubicBezTo>
                  <a:cubicBezTo>
                    <a:pt x="19" y="0"/>
                    <a:pt x="9" y="2"/>
                    <a:pt x="0" y="0"/>
                  </a:cubicBez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56" name="Freeform 185"/>
            <p:cNvSpPr/>
            <p:nvPr userDrawn="1"/>
          </p:nvSpPr>
          <p:spPr bwMode="auto">
            <a:xfrm>
              <a:off x="10603975" y="2425323"/>
              <a:ext cx="87476" cy="142990"/>
            </a:xfrm>
            <a:custGeom>
              <a:avLst/>
              <a:gdLst>
                <a:gd name="T0" fmla="*/ 8 w 25"/>
                <a:gd name="T1" fmla="*/ 31 h 41"/>
                <a:gd name="T2" fmla="*/ 0 w 25"/>
                <a:gd name="T3" fmla="*/ 20 h 41"/>
                <a:gd name="T4" fmla="*/ 0 w 25"/>
                <a:gd name="T5" fmla="*/ 12 h 41"/>
                <a:gd name="T6" fmla="*/ 2 w 25"/>
                <a:gd name="T7" fmla="*/ 18 h 41"/>
                <a:gd name="T8" fmla="*/ 5 w 25"/>
                <a:gd name="T9" fmla="*/ 22 h 41"/>
                <a:gd name="T10" fmla="*/ 6 w 25"/>
                <a:gd name="T11" fmla="*/ 11 h 41"/>
                <a:gd name="T12" fmla="*/ 10 w 25"/>
                <a:gd name="T13" fmla="*/ 1 h 41"/>
                <a:gd name="T14" fmla="*/ 12 w 25"/>
                <a:gd name="T15" fmla="*/ 2 h 41"/>
                <a:gd name="T16" fmla="*/ 10 w 25"/>
                <a:gd name="T17" fmla="*/ 10 h 41"/>
                <a:gd name="T18" fmla="*/ 10 w 25"/>
                <a:gd name="T19" fmla="*/ 15 h 41"/>
                <a:gd name="T20" fmla="*/ 14 w 25"/>
                <a:gd name="T21" fmla="*/ 10 h 41"/>
                <a:gd name="T22" fmla="*/ 22 w 25"/>
                <a:gd name="T23" fmla="*/ 5 h 41"/>
                <a:gd name="T24" fmla="*/ 18 w 25"/>
                <a:gd name="T25" fmla="*/ 10 h 41"/>
                <a:gd name="T26" fmla="*/ 15 w 25"/>
                <a:gd name="T27" fmla="*/ 15 h 41"/>
                <a:gd name="T28" fmla="*/ 20 w 25"/>
                <a:gd name="T29" fmla="*/ 13 h 41"/>
                <a:gd name="T30" fmla="*/ 25 w 25"/>
                <a:gd name="T31" fmla="*/ 13 h 41"/>
                <a:gd name="T32" fmla="*/ 23 w 25"/>
                <a:gd name="T33" fmla="*/ 15 h 41"/>
                <a:gd name="T34" fmla="*/ 24 w 25"/>
                <a:gd name="T35" fmla="*/ 15 h 41"/>
                <a:gd name="T36" fmla="*/ 22 w 25"/>
                <a:gd name="T37" fmla="*/ 18 h 41"/>
                <a:gd name="T38" fmla="*/ 20 w 25"/>
                <a:gd name="T39" fmla="*/ 22 h 41"/>
                <a:gd name="T40" fmla="*/ 15 w 25"/>
                <a:gd name="T41" fmla="*/ 35 h 41"/>
                <a:gd name="T42" fmla="*/ 12 w 25"/>
                <a:gd name="T43" fmla="*/ 41 h 41"/>
                <a:gd name="T44" fmla="*/ 8 w 25"/>
                <a:gd name="T45"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41">
                  <a:moveTo>
                    <a:pt x="8" y="31"/>
                  </a:moveTo>
                  <a:cubicBezTo>
                    <a:pt x="0" y="20"/>
                    <a:pt x="0" y="20"/>
                    <a:pt x="0" y="20"/>
                  </a:cubicBezTo>
                  <a:cubicBezTo>
                    <a:pt x="0" y="12"/>
                    <a:pt x="0" y="12"/>
                    <a:pt x="0" y="12"/>
                  </a:cubicBezTo>
                  <a:cubicBezTo>
                    <a:pt x="0" y="12"/>
                    <a:pt x="2" y="13"/>
                    <a:pt x="2" y="18"/>
                  </a:cubicBezTo>
                  <a:cubicBezTo>
                    <a:pt x="5" y="22"/>
                    <a:pt x="5" y="22"/>
                    <a:pt x="5" y="22"/>
                  </a:cubicBezTo>
                  <a:cubicBezTo>
                    <a:pt x="6" y="11"/>
                    <a:pt x="6" y="11"/>
                    <a:pt x="6" y="11"/>
                  </a:cubicBezTo>
                  <a:cubicBezTo>
                    <a:pt x="10" y="1"/>
                    <a:pt x="10" y="1"/>
                    <a:pt x="10" y="1"/>
                  </a:cubicBezTo>
                  <a:cubicBezTo>
                    <a:pt x="10" y="1"/>
                    <a:pt x="12" y="0"/>
                    <a:pt x="12" y="2"/>
                  </a:cubicBezTo>
                  <a:cubicBezTo>
                    <a:pt x="12" y="4"/>
                    <a:pt x="10" y="10"/>
                    <a:pt x="10" y="10"/>
                  </a:cubicBezTo>
                  <a:cubicBezTo>
                    <a:pt x="10" y="15"/>
                    <a:pt x="10" y="15"/>
                    <a:pt x="10" y="15"/>
                  </a:cubicBezTo>
                  <a:cubicBezTo>
                    <a:pt x="14" y="10"/>
                    <a:pt x="14" y="10"/>
                    <a:pt x="14" y="10"/>
                  </a:cubicBezTo>
                  <a:cubicBezTo>
                    <a:pt x="22" y="5"/>
                    <a:pt x="22" y="5"/>
                    <a:pt x="22" y="5"/>
                  </a:cubicBezTo>
                  <a:cubicBezTo>
                    <a:pt x="22" y="5"/>
                    <a:pt x="23" y="8"/>
                    <a:pt x="18" y="10"/>
                  </a:cubicBezTo>
                  <a:cubicBezTo>
                    <a:pt x="15" y="11"/>
                    <a:pt x="15" y="15"/>
                    <a:pt x="15" y="15"/>
                  </a:cubicBezTo>
                  <a:cubicBezTo>
                    <a:pt x="20" y="13"/>
                    <a:pt x="20" y="13"/>
                    <a:pt x="20" y="13"/>
                  </a:cubicBezTo>
                  <a:cubicBezTo>
                    <a:pt x="20" y="13"/>
                    <a:pt x="24" y="12"/>
                    <a:pt x="25" y="13"/>
                  </a:cubicBezTo>
                  <a:cubicBezTo>
                    <a:pt x="25" y="14"/>
                    <a:pt x="23" y="15"/>
                    <a:pt x="23" y="15"/>
                  </a:cubicBezTo>
                  <a:cubicBezTo>
                    <a:pt x="23" y="15"/>
                    <a:pt x="24" y="15"/>
                    <a:pt x="24" y="15"/>
                  </a:cubicBezTo>
                  <a:cubicBezTo>
                    <a:pt x="24" y="17"/>
                    <a:pt x="22" y="18"/>
                    <a:pt x="22" y="18"/>
                  </a:cubicBezTo>
                  <a:cubicBezTo>
                    <a:pt x="20" y="22"/>
                    <a:pt x="20" y="22"/>
                    <a:pt x="20" y="22"/>
                  </a:cubicBezTo>
                  <a:cubicBezTo>
                    <a:pt x="20" y="22"/>
                    <a:pt x="21" y="32"/>
                    <a:pt x="15" y="35"/>
                  </a:cubicBezTo>
                  <a:cubicBezTo>
                    <a:pt x="14" y="35"/>
                    <a:pt x="12" y="41"/>
                    <a:pt x="12" y="41"/>
                  </a:cubicBezTo>
                  <a:lnTo>
                    <a:pt x="8" y="31"/>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57" name="Freeform 186"/>
            <p:cNvSpPr/>
            <p:nvPr userDrawn="1"/>
          </p:nvSpPr>
          <p:spPr bwMode="auto">
            <a:xfrm>
              <a:off x="10460986" y="2536350"/>
              <a:ext cx="227102" cy="496258"/>
            </a:xfrm>
            <a:custGeom>
              <a:avLst/>
              <a:gdLst>
                <a:gd name="T0" fmla="*/ 10 w 65"/>
                <a:gd name="T1" fmla="*/ 110 h 142"/>
                <a:gd name="T2" fmla="*/ 41 w 65"/>
                <a:gd name="T3" fmla="*/ 71 h 142"/>
                <a:gd name="T4" fmla="*/ 48 w 65"/>
                <a:gd name="T5" fmla="*/ 1 h 142"/>
                <a:gd name="T6" fmla="*/ 61 w 65"/>
                <a:gd name="T7" fmla="*/ 0 h 142"/>
                <a:gd name="T8" fmla="*/ 61 w 65"/>
                <a:gd name="T9" fmla="*/ 74 h 142"/>
                <a:gd name="T10" fmla="*/ 23 w 65"/>
                <a:gd name="T11" fmla="*/ 142 h 142"/>
                <a:gd name="T12" fmla="*/ 10 w 65"/>
                <a:gd name="T13" fmla="*/ 110 h 142"/>
              </a:gdLst>
              <a:ahLst/>
              <a:cxnLst>
                <a:cxn ang="0">
                  <a:pos x="T0" y="T1"/>
                </a:cxn>
                <a:cxn ang="0">
                  <a:pos x="T2" y="T3"/>
                </a:cxn>
                <a:cxn ang="0">
                  <a:pos x="T4" y="T5"/>
                </a:cxn>
                <a:cxn ang="0">
                  <a:pos x="T6" y="T7"/>
                </a:cxn>
                <a:cxn ang="0">
                  <a:pos x="T8" y="T9"/>
                </a:cxn>
                <a:cxn ang="0">
                  <a:pos x="T10" y="T11"/>
                </a:cxn>
                <a:cxn ang="0">
                  <a:pos x="T12" y="T13"/>
                </a:cxn>
              </a:cxnLst>
              <a:rect l="0" t="0" r="r" b="b"/>
              <a:pathLst>
                <a:path w="65" h="142">
                  <a:moveTo>
                    <a:pt x="10" y="110"/>
                  </a:moveTo>
                  <a:cubicBezTo>
                    <a:pt x="41" y="71"/>
                    <a:pt x="41" y="71"/>
                    <a:pt x="41" y="71"/>
                  </a:cubicBezTo>
                  <a:cubicBezTo>
                    <a:pt x="48" y="1"/>
                    <a:pt x="48" y="1"/>
                    <a:pt x="48" y="1"/>
                  </a:cubicBezTo>
                  <a:cubicBezTo>
                    <a:pt x="61" y="0"/>
                    <a:pt x="61" y="0"/>
                    <a:pt x="61" y="0"/>
                  </a:cubicBezTo>
                  <a:cubicBezTo>
                    <a:pt x="61" y="0"/>
                    <a:pt x="65" y="56"/>
                    <a:pt x="61" y="74"/>
                  </a:cubicBezTo>
                  <a:cubicBezTo>
                    <a:pt x="56" y="93"/>
                    <a:pt x="23" y="142"/>
                    <a:pt x="23" y="142"/>
                  </a:cubicBezTo>
                  <a:cubicBezTo>
                    <a:pt x="23" y="142"/>
                    <a:pt x="0" y="130"/>
                    <a:pt x="10" y="1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58" name="Freeform 187"/>
            <p:cNvSpPr/>
            <p:nvPr userDrawn="1"/>
          </p:nvSpPr>
          <p:spPr bwMode="auto">
            <a:xfrm>
              <a:off x="10570330" y="4191665"/>
              <a:ext cx="90840" cy="129532"/>
            </a:xfrm>
            <a:custGeom>
              <a:avLst/>
              <a:gdLst>
                <a:gd name="T0" fmla="*/ 2 w 26"/>
                <a:gd name="T1" fmla="*/ 26 h 37"/>
                <a:gd name="T2" fmla="*/ 0 w 26"/>
                <a:gd name="T3" fmla="*/ 12 h 37"/>
                <a:gd name="T4" fmla="*/ 4 w 26"/>
                <a:gd name="T5" fmla="*/ 5 h 37"/>
                <a:gd name="T6" fmla="*/ 3 w 26"/>
                <a:gd name="T7" fmla="*/ 11 h 37"/>
                <a:gd name="T8" fmla="*/ 4 w 26"/>
                <a:gd name="T9" fmla="*/ 16 h 37"/>
                <a:gd name="T10" fmla="*/ 10 w 26"/>
                <a:gd name="T11" fmla="*/ 7 h 37"/>
                <a:gd name="T12" fmla="*/ 17 w 26"/>
                <a:gd name="T13" fmla="*/ 0 h 37"/>
                <a:gd name="T14" fmla="*/ 18 w 26"/>
                <a:gd name="T15" fmla="*/ 2 h 37"/>
                <a:gd name="T16" fmla="*/ 13 w 26"/>
                <a:gd name="T17" fmla="*/ 8 h 37"/>
                <a:gd name="T18" fmla="*/ 11 w 26"/>
                <a:gd name="T19" fmla="*/ 12 h 37"/>
                <a:gd name="T20" fmla="*/ 17 w 26"/>
                <a:gd name="T21" fmla="*/ 9 h 37"/>
                <a:gd name="T22" fmla="*/ 26 w 26"/>
                <a:gd name="T23" fmla="*/ 9 h 37"/>
                <a:gd name="T24" fmla="*/ 20 w 26"/>
                <a:gd name="T25" fmla="*/ 11 h 37"/>
                <a:gd name="T26" fmla="*/ 15 w 26"/>
                <a:gd name="T27" fmla="*/ 15 h 37"/>
                <a:gd name="T28" fmla="*/ 21 w 26"/>
                <a:gd name="T29" fmla="*/ 15 h 37"/>
                <a:gd name="T30" fmla="*/ 25 w 26"/>
                <a:gd name="T31" fmla="*/ 17 h 37"/>
                <a:gd name="T32" fmla="*/ 23 w 26"/>
                <a:gd name="T33" fmla="*/ 18 h 37"/>
                <a:gd name="T34" fmla="*/ 24 w 26"/>
                <a:gd name="T35" fmla="*/ 19 h 37"/>
                <a:gd name="T36" fmla="*/ 20 w 26"/>
                <a:gd name="T37" fmla="*/ 20 h 37"/>
                <a:gd name="T38" fmla="*/ 17 w 26"/>
                <a:gd name="T39" fmla="*/ 23 h 37"/>
                <a:gd name="T40" fmla="*/ 7 w 26"/>
                <a:gd name="T41" fmla="*/ 32 h 37"/>
                <a:gd name="T42" fmla="*/ 1 w 26"/>
                <a:gd name="T43" fmla="*/ 37 h 37"/>
                <a:gd name="T44" fmla="*/ 2 w 26"/>
                <a:gd name="T45"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37">
                  <a:moveTo>
                    <a:pt x="2" y="26"/>
                  </a:moveTo>
                  <a:cubicBezTo>
                    <a:pt x="0" y="12"/>
                    <a:pt x="0" y="12"/>
                    <a:pt x="0" y="12"/>
                  </a:cubicBezTo>
                  <a:cubicBezTo>
                    <a:pt x="4" y="5"/>
                    <a:pt x="4" y="5"/>
                    <a:pt x="4" y="5"/>
                  </a:cubicBezTo>
                  <a:cubicBezTo>
                    <a:pt x="4" y="5"/>
                    <a:pt x="5" y="7"/>
                    <a:pt x="3" y="11"/>
                  </a:cubicBezTo>
                  <a:cubicBezTo>
                    <a:pt x="4" y="16"/>
                    <a:pt x="4" y="16"/>
                    <a:pt x="4" y="16"/>
                  </a:cubicBezTo>
                  <a:cubicBezTo>
                    <a:pt x="10" y="7"/>
                    <a:pt x="10" y="7"/>
                    <a:pt x="10" y="7"/>
                  </a:cubicBezTo>
                  <a:cubicBezTo>
                    <a:pt x="17" y="0"/>
                    <a:pt x="17" y="0"/>
                    <a:pt x="17" y="0"/>
                  </a:cubicBezTo>
                  <a:cubicBezTo>
                    <a:pt x="17" y="0"/>
                    <a:pt x="19" y="0"/>
                    <a:pt x="18" y="2"/>
                  </a:cubicBezTo>
                  <a:cubicBezTo>
                    <a:pt x="18" y="3"/>
                    <a:pt x="13" y="8"/>
                    <a:pt x="13" y="8"/>
                  </a:cubicBezTo>
                  <a:cubicBezTo>
                    <a:pt x="11" y="12"/>
                    <a:pt x="11" y="12"/>
                    <a:pt x="11" y="12"/>
                  </a:cubicBezTo>
                  <a:cubicBezTo>
                    <a:pt x="17" y="9"/>
                    <a:pt x="17" y="9"/>
                    <a:pt x="17" y="9"/>
                  </a:cubicBezTo>
                  <a:cubicBezTo>
                    <a:pt x="26" y="9"/>
                    <a:pt x="26" y="9"/>
                    <a:pt x="26" y="9"/>
                  </a:cubicBezTo>
                  <a:cubicBezTo>
                    <a:pt x="26" y="9"/>
                    <a:pt x="26" y="12"/>
                    <a:pt x="20" y="11"/>
                  </a:cubicBezTo>
                  <a:cubicBezTo>
                    <a:pt x="18" y="11"/>
                    <a:pt x="15" y="15"/>
                    <a:pt x="15" y="15"/>
                  </a:cubicBezTo>
                  <a:cubicBezTo>
                    <a:pt x="21" y="15"/>
                    <a:pt x="21" y="15"/>
                    <a:pt x="21" y="15"/>
                  </a:cubicBezTo>
                  <a:cubicBezTo>
                    <a:pt x="21" y="15"/>
                    <a:pt x="25" y="16"/>
                    <a:pt x="25" y="17"/>
                  </a:cubicBezTo>
                  <a:cubicBezTo>
                    <a:pt x="25" y="18"/>
                    <a:pt x="23" y="18"/>
                    <a:pt x="23" y="18"/>
                  </a:cubicBezTo>
                  <a:cubicBezTo>
                    <a:pt x="23" y="18"/>
                    <a:pt x="24" y="18"/>
                    <a:pt x="24" y="19"/>
                  </a:cubicBezTo>
                  <a:cubicBezTo>
                    <a:pt x="23" y="20"/>
                    <a:pt x="20" y="20"/>
                    <a:pt x="20" y="20"/>
                  </a:cubicBezTo>
                  <a:cubicBezTo>
                    <a:pt x="17" y="23"/>
                    <a:pt x="17" y="23"/>
                    <a:pt x="17" y="23"/>
                  </a:cubicBezTo>
                  <a:cubicBezTo>
                    <a:pt x="17" y="23"/>
                    <a:pt x="13" y="33"/>
                    <a:pt x="7" y="32"/>
                  </a:cubicBezTo>
                  <a:cubicBezTo>
                    <a:pt x="5" y="32"/>
                    <a:pt x="1" y="37"/>
                    <a:pt x="1" y="37"/>
                  </a:cubicBezTo>
                  <a:lnTo>
                    <a:pt x="2" y="26"/>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59" name="Freeform 188"/>
            <p:cNvSpPr/>
            <p:nvPr userDrawn="1"/>
          </p:nvSpPr>
          <p:spPr bwMode="auto">
            <a:xfrm>
              <a:off x="10852945" y="4191665"/>
              <a:ext cx="90840" cy="129532"/>
            </a:xfrm>
            <a:custGeom>
              <a:avLst/>
              <a:gdLst>
                <a:gd name="T0" fmla="*/ 24 w 26"/>
                <a:gd name="T1" fmla="*/ 26 h 37"/>
                <a:gd name="T2" fmla="*/ 26 w 26"/>
                <a:gd name="T3" fmla="*/ 12 h 37"/>
                <a:gd name="T4" fmla="*/ 22 w 26"/>
                <a:gd name="T5" fmla="*/ 5 h 37"/>
                <a:gd name="T6" fmla="*/ 23 w 26"/>
                <a:gd name="T7" fmla="*/ 11 h 37"/>
                <a:gd name="T8" fmla="*/ 22 w 26"/>
                <a:gd name="T9" fmla="*/ 16 h 37"/>
                <a:gd name="T10" fmla="*/ 16 w 26"/>
                <a:gd name="T11" fmla="*/ 7 h 37"/>
                <a:gd name="T12" fmla="*/ 9 w 26"/>
                <a:gd name="T13" fmla="*/ 0 h 37"/>
                <a:gd name="T14" fmla="*/ 7 w 26"/>
                <a:gd name="T15" fmla="*/ 2 h 37"/>
                <a:gd name="T16" fmla="*/ 12 w 26"/>
                <a:gd name="T17" fmla="*/ 8 h 37"/>
                <a:gd name="T18" fmla="*/ 15 w 26"/>
                <a:gd name="T19" fmla="*/ 12 h 37"/>
                <a:gd name="T20" fmla="*/ 9 w 26"/>
                <a:gd name="T21" fmla="*/ 9 h 37"/>
                <a:gd name="T22" fmla="*/ 0 w 26"/>
                <a:gd name="T23" fmla="*/ 9 h 37"/>
                <a:gd name="T24" fmla="*/ 5 w 26"/>
                <a:gd name="T25" fmla="*/ 11 h 37"/>
                <a:gd name="T26" fmla="*/ 10 w 26"/>
                <a:gd name="T27" fmla="*/ 15 h 37"/>
                <a:gd name="T28" fmla="*/ 5 w 26"/>
                <a:gd name="T29" fmla="*/ 15 h 37"/>
                <a:gd name="T30" fmla="*/ 1 w 26"/>
                <a:gd name="T31" fmla="*/ 17 h 37"/>
                <a:gd name="T32" fmla="*/ 3 w 26"/>
                <a:gd name="T33" fmla="*/ 18 h 37"/>
                <a:gd name="T34" fmla="*/ 2 w 26"/>
                <a:gd name="T35" fmla="*/ 19 h 37"/>
                <a:gd name="T36" fmla="*/ 5 w 26"/>
                <a:gd name="T37" fmla="*/ 20 h 37"/>
                <a:gd name="T38" fmla="*/ 9 w 26"/>
                <a:gd name="T39" fmla="*/ 23 h 37"/>
                <a:gd name="T40" fmla="*/ 19 w 26"/>
                <a:gd name="T41" fmla="*/ 32 h 37"/>
                <a:gd name="T42" fmla="*/ 24 w 26"/>
                <a:gd name="T43" fmla="*/ 37 h 37"/>
                <a:gd name="T44" fmla="*/ 24 w 26"/>
                <a:gd name="T45"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37">
                  <a:moveTo>
                    <a:pt x="24" y="26"/>
                  </a:moveTo>
                  <a:cubicBezTo>
                    <a:pt x="26" y="12"/>
                    <a:pt x="26" y="12"/>
                    <a:pt x="26" y="12"/>
                  </a:cubicBezTo>
                  <a:cubicBezTo>
                    <a:pt x="22" y="5"/>
                    <a:pt x="22" y="5"/>
                    <a:pt x="22" y="5"/>
                  </a:cubicBezTo>
                  <a:cubicBezTo>
                    <a:pt x="22" y="5"/>
                    <a:pt x="21" y="7"/>
                    <a:pt x="23" y="11"/>
                  </a:cubicBezTo>
                  <a:cubicBezTo>
                    <a:pt x="22" y="16"/>
                    <a:pt x="22" y="16"/>
                    <a:pt x="22" y="16"/>
                  </a:cubicBezTo>
                  <a:cubicBezTo>
                    <a:pt x="16" y="7"/>
                    <a:pt x="16" y="7"/>
                    <a:pt x="16" y="7"/>
                  </a:cubicBezTo>
                  <a:cubicBezTo>
                    <a:pt x="9" y="0"/>
                    <a:pt x="9" y="0"/>
                    <a:pt x="9" y="0"/>
                  </a:cubicBezTo>
                  <a:cubicBezTo>
                    <a:pt x="9" y="0"/>
                    <a:pt x="7" y="0"/>
                    <a:pt x="7" y="2"/>
                  </a:cubicBezTo>
                  <a:cubicBezTo>
                    <a:pt x="8" y="3"/>
                    <a:pt x="12" y="8"/>
                    <a:pt x="12" y="8"/>
                  </a:cubicBezTo>
                  <a:cubicBezTo>
                    <a:pt x="15" y="12"/>
                    <a:pt x="15" y="12"/>
                    <a:pt x="15" y="12"/>
                  </a:cubicBezTo>
                  <a:cubicBezTo>
                    <a:pt x="9" y="9"/>
                    <a:pt x="9" y="9"/>
                    <a:pt x="9" y="9"/>
                  </a:cubicBezTo>
                  <a:cubicBezTo>
                    <a:pt x="0" y="9"/>
                    <a:pt x="0" y="9"/>
                    <a:pt x="0" y="9"/>
                  </a:cubicBezTo>
                  <a:cubicBezTo>
                    <a:pt x="0" y="9"/>
                    <a:pt x="0" y="12"/>
                    <a:pt x="5" y="11"/>
                  </a:cubicBezTo>
                  <a:cubicBezTo>
                    <a:pt x="8" y="11"/>
                    <a:pt x="10" y="15"/>
                    <a:pt x="10" y="15"/>
                  </a:cubicBezTo>
                  <a:cubicBezTo>
                    <a:pt x="5" y="15"/>
                    <a:pt x="5" y="15"/>
                    <a:pt x="5" y="15"/>
                  </a:cubicBezTo>
                  <a:cubicBezTo>
                    <a:pt x="5" y="15"/>
                    <a:pt x="1" y="16"/>
                    <a:pt x="1" y="17"/>
                  </a:cubicBezTo>
                  <a:cubicBezTo>
                    <a:pt x="1" y="18"/>
                    <a:pt x="3" y="18"/>
                    <a:pt x="3" y="18"/>
                  </a:cubicBezTo>
                  <a:cubicBezTo>
                    <a:pt x="3" y="18"/>
                    <a:pt x="2" y="18"/>
                    <a:pt x="2" y="19"/>
                  </a:cubicBezTo>
                  <a:cubicBezTo>
                    <a:pt x="3" y="20"/>
                    <a:pt x="5" y="20"/>
                    <a:pt x="5" y="20"/>
                  </a:cubicBezTo>
                  <a:cubicBezTo>
                    <a:pt x="9" y="23"/>
                    <a:pt x="9" y="23"/>
                    <a:pt x="9" y="23"/>
                  </a:cubicBezTo>
                  <a:cubicBezTo>
                    <a:pt x="9" y="23"/>
                    <a:pt x="12" y="33"/>
                    <a:pt x="19" y="32"/>
                  </a:cubicBezTo>
                  <a:cubicBezTo>
                    <a:pt x="20" y="32"/>
                    <a:pt x="24" y="37"/>
                    <a:pt x="24" y="37"/>
                  </a:cubicBezTo>
                  <a:lnTo>
                    <a:pt x="24" y="26"/>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60" name="Freeform 189"/>
            <p:cNvSpPr/>
            <p:nvPr userDrawn="1"/>
          </p:nvSpPr>
          <p:spPr bwMode="auto">
            <a:xfrm>
              <a:off x="10915188" y="4267366"/>
              <a:ext cx="60560" cy="97569"/>
            </a:xfrm>
            <a:custGeom>
              <a:avLst/>
              <a:gdLst>
                <a:gd name="T0" fmla="*/ 8 w 17"/>
                <a:gd name="T1" fmla="*/ 28 h 28"/>
                <a:gd name="T2" fmla="*/ 0 w 17"/>
                <a:gd name="T3" fmla="*/ 15 h 28"/>
                <a:gd name="T4" fmla="*/ 6 w 17"/>
                <a:gd name="T5" fmla="*/ 2 h 28"/>
                <a:gd name="T6" fmla="*/ 17 w 17"/>
                <a:gd name="T7" fmla="*/ 10 h 28"/>
                <a:gd name="T8" fmla="*/ 8 w 17"/>
                <a:gd name="T9" fmla="*/ 28 h 28"/>
              </a:gdLst>
              <a:ahLst/>
              <a:cxnLst>
                <a:cxn ang="0">
                  <a:pos x="T0" y="T1"/>
                </a:cxn>
                <a:cxn ang="0">
                  <a:pos x="T2" y="T3"/>
                </a:cxn>
                <a:cxn ang="0">
                  <a:pos x="T4" y="T5"/>
                </a:cxn>
                <a:cxn ang="0">
                  <a:pos x="T6" y="T7"/>
                </a:cxn>
                <a:cxn ang="0">
                  <a:pos x="T8" y="T9"/>
                </a:cxn>
              </a:cxnLst>
              <a:rect l="0" t="0" r="r" b="b"/>
              <a:pathLst>
                <a:path w="17" h="28">
                  <a:moveTo>
                    <a:pt x="8" y="28"/>
                  </a:moveTo>
                  <a:cubicBezTo>
                    <a:pt x="0" y="15"/>
                    <a:pt x="0" y="15"/>
                    <a:pt x="0" y="15"/>
                  </a:cubicBezTo>
                  <a:cubicBezTo>
                    <a:pt x="0" y="15"/>
                    <a:pt x="0" y="0"/>
                    <a:pt x="6" y="2"/>
                  </a:cubicBezTo>
                  <a:cubicBezTo>
                    <a:pt x="17" y="10"/>
                    <a:pt x="17" y="10"/>
                    <a:pt x="17" y="10"/>
                  </a:cubicBezTo>
                  <a:lnTo>
                    <a:pt x="8"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61" name="Freeform 190"/>
            <p:cNvSpPr/>
            <p:nvPr userDrawn="1"/>
          </p:nvSpPr>
          <p:spPr bwMode="auto">
            <a:xfrm>
              <a:off x="10518181" y="4264001"/>
              <a:ext cx="82430" cy="112710"/>
            </a:xfrm>
            <a:custGeom>
              <a:avLst/>
              <a:gdLst>
                <a:gd name="T0" fmla="*/ 16 w 24"/>
                <a:gd name="T1" fmla="*/ 0 h 32"/>
                <a:gd name="T2" fmla="*/ 22 w 24"/>
                <a:gd name="T3" fmla="*/ 7 h 32"/>
                <a:gd name="T4" fmla="*/ 22 w 24"/>
                <a:gd name="T5" fmla="*/ 19 h 32"/>
                <a:gd name="T6" fmla="*/ 0 w 24"/>
                <a:gd name="T7" fmla="*/ 32 h 32"/>
                <a:gd name="T8" fmla="*/ 16 w 24"/>
                <a:gd name="T9" fmla="*/ 0 h 32"/>
              </a:gdLst>
              <a:ahLst/>
              <a:cxnLst>
                <a:cxn ang="0">
                  <a:pos x="T0" y="T1"/>
                </a:cxn>
                <a:cxn ang="0">
                  <a:pos x="T2" y="T3"/>
                </a:cxn>
                <a:cxn ang="0">
                  <a:pos x="T4" y="T5"/>
                </a:cxn>
                <a:cxn ang="0">
                  <a:pos x="T6" y="T7"/>
                </a:cxn>
                <a:cxn ang="0">
                  <a:pos x="T8" y="T9"/>
                </a:cxn>
              </a:cxnLst>
              <a:rect l="0" t="0" r="r" b="b"/>
              <a:pathLst>
                <a:path w="24" h="32">
                  <a:moveTo>
                    <a:pt x="16" y="0"/>
                  </a:moveTo>
                  <a:cubicBezTo>
                    <a:pt x="16" y="0"/>
                    <a:pt x="20" y="1"/>
                    <a:pt x="22" y="7"/>
                  </a:cubicBezTo>
                  <a:cubicBezTo>
                    <a:pt x="24" y="13"/>
                    <a:pt x="22" y="19"/>
                    <a:pt x="22" y="19"/>
                  </a:cubicBezTo>
                  <a:cubicBezTo>
                    <a:pt x="0" y="32"/>
                    <a:pt x="0" y="32"/>
                    <a:pt x="0" y="32"/>
                  </a:cubicBez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62" name="Freeform 191"/>
            <p:cNvSpPr/>
            <p:nvPr userDrawn="1"/>
          </p:nvSpPr>
          <p:spPr bwMode="auto">
            <a:xfrm>
              <a:off x="11280231" y="4048676"/>
              <a:ext cx="85794" cy="142990"/>
            </a:xfrm>
            <a:custGeom>
              <a:avLst/>
              <a:gdLst>
                <a:gd name="T0" fmla="*/ 8 w 25"/>
                <a:gd name="T1" fmla="*/ 31 h 41"/>
                <a:gd name="T2" fmla="*/ 0 w 25"/>
                <a:gd name="T3" fmla="*/ 20 h 41"/>
                <a:gd name="T4" fmla="*/ 1 w 25"/>
                <a:gd name="T5" fmla="*/ 12 h 41"/>
                <a:gd name="T6" fmla="*/ 2 w 25"/>
                <a:gd name="T7" fmla="*/ 18 h 41"/>
                <a:gd name="T8" fmla="*/ 6 w 25"/>
                <a:gd name="T9" fmla="*/ 21 h 41"/>
                <a:gd name="T10" fmla="*/ 6 w 25"/>
                <a:gd name="T11" fmla="*/ 11 h 41"/>
                <a:gd name="T12" fmla="*/ 10 w 25"/>
                <a:gd name="T13" fmla="*/ 1 h 41"/>
                <a:gd name="T14" fmla="*/ 12 w 25"/>
                <a:gd name="T15" fmla="*/ 2 h 41"/>
                <a:gd name="T16" fmla="*/ 10 w 25"/>
                <a:gd name="T17" fmla="*/ 10 h 41"/>
                <a:gd name="T18" fmla="*/ 10 w 25"/>
                <a:gd name="T19" fmla="*/ 14 h 41"/>
                <a:gd name="T20" fmla="*/ 14 w 25"/>
                <a:gd name="T21" fmla="*/ 9 h 41"/>
                <a:gd name="T22" fmla="*/ 22 w 25"/>
                <a:gd name="T23" fmla="*/ 5 h 41"/>
                <a:gd name="T24" fmla="*/ 18 w 25"/>
                <a:gd name="T25" fmla="*/ 10 h 41"/>
                <a:gd name="T26" fmla="*/ 15 w 25"/>
                <a:gd name="T27" fmla="*/ 15 h 41"/>
                <a:gd name="T28" fmla="*/ 20 w 25"/>
                <a:gd name="T29" fmla="*/ 12 h 41"/>
                <a:gd name="T30" fmla="*/ 25 w 25"/>
                <a:gd name="T31" fmla="*/ 12 h 41"/>
                <a:gd name="T32" fmla="*/ 23 w 25"/>
                <a:gd name="T33" fmla="*/ 14 h 41"/>
                <a:gd name="T34" fmla="*/ 24 w 25"/>
                <a:gd name="T35" fmla="*/ 15 h 41"/>
                <a:gd name="T36" fmla="*/ 22 w 25"/>
                <a:gd name="T37" fmla="*/ 17 h 41"/>
                <a:gd name="T38" fmla="*/ 20 w 25"/>
                <a:gd name="T39" fmla="*/ 21 h 41"/>
                <a:gd name="T40" fmla="*/ 16 w 25"/>
                <a:gd name="T41" fmla="*/ 34 h 41"/>
                <a:gd name="T42" fmla="*/ 13 w 25"/>
                <a:gd name="T43" fmla="*/ 41 h 41"/>
                <a:gd name="T44" fmla="*/ 8 w 25"/>
                <a:gd name="T45"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41">
                  <a:moveTo>
                    <a:pt x="8" y="31"/>
                  </a:moveTo>
                  <a:cubicBezTo>
                    <a:pt x="0" y="20"/>
                    <a:pt x="0" y="20"/>
                    <a:pt x="0" y="20"/>
                  </a:cubicBezTo>
                  <a:cubicBezTo>
                    <a:pt x="1" y="12"/>
                    <a:pt x="1" y="12"/>
                    <a:pt x="1" y="12"/>
                  </a:cubicBezTo>
                  <a:cubicBezTo>
                    <a:pt x="1" y="12"/>
                    <a:pt x="2" y="13"/>
                    <a:pt x="2" y="18"/>
                  </a:cubicBezTo>
                  <a:cubicBezTo>
                    <a:pt x="6" y="21"/>
                    <a:pt x="6" y="21"/>
                    <a:pt x="6" y="21"/>
                  </a:cubicBezTo>
                  <a:cubicBezTo>
                    <a:pt x="6" y="11"/>
                    <a:pt x="6" y="11"/>
                    <a:pt x="6" y="11"/>
                  </a:cubicBezTo>
                  <a:cubicBezTo>
                    <a:pt x="10" y="1"/>
                    <a:pt x="10" y="1"/>
                    <a:pt x="10" y="1"/>
                  </a:cubicBezTo>
                  <a:cubicBezTo>
                    <a:pt x="10" y="1"/>
                    <a:pt x="11" y="0"/>
                    <a:pt x="12" y="2"/>
                  </a:cubicBezTo>
                  <a:cubicBezTo>
                    <a:pt x="12" y="4"/>
                    <a:pt x="10" y="10"/>
                    <a:pt x="10" y="10"/>
                  </a:cubicBezTo>
                  <a:cubicBezTo>
                    <a:pt x="10" y="14"/>
                    <a:pt x="10" y="14"/>
                    <a:pt x="10" y="14"/>
                  </a:cubicBezTo>
                  <a:cubicBezTo>
                    <a:pt x="14" y="9"/>
                    <a:pt x="14" y="9"/>
                    <a:pt x="14" y="9"/>
                  </a:cubicBezTo>
                  <a:cubicBezTo>
                    <a:pt x="22" y="5"/>
                    <a:pt x="22" y="5"/>
                    <a:pt x="22" y="5"/>
                  </a:cubicBezTo>
                  <a:cubicBezTo>
                    <a:pt x="22" y="5"/>
                    <a:pt x="23" y="7"/>
                    <a:pt x="18" y="10"/>
                  </a:cubicBezTo>
                  <a:cubicBezTo>
                    <a:pt x="16" y="11"/>
                    <a:pt x="15" y="15"/>
                    <a:pt x="15" y="15"/>
                  </a:cubicBezTo>
                  <a:cubicBezTo>
                    <a:pt x="20" y="12"/>
                    <a:pt x="20" y="12"/>
                    <a:pt x="20" y="12"/>
                  </a:cubicBezTo>
                  <a:cubicBezTo>
                    <a:pt x="20" y="12"/>
                    <a:pt x="24" y="11"/>
                    <a:pt x="25" y="12"/>
                  </a:cubicBezTo>
                  <a:cubicBezTo>
                    <a:pt x="25" y="13"/>
                    <a:pt x="23" y="14"/>
                    <a:pt x="23" y="14"/>
                  </a:cubicBezTo>
                  <a:cubicBezTo>
                    <a:pt x="23" y="14"/>
                    <a:pt x="25" y="14"/>
                    <a:pt x="24" y="15"/>
                  </a:cubicBezTo>
                  <a:cubicBezTo>
                    <a:pt x="24" y="16"/>
                    <a:pt x="22" y="17"/>
                    <a:pt x="22" y="17"/>
                  </a:cubicBezTo>
                  <a:cubicBezTo>
                    <a:pt x="20" y="21"/>
                    <a:pt x="20" y="21"/>
                    <a:pt x="20" y="21"/>
                  </a:cubicBezTo>
                  <a:cubicBezTo>
                    <a:pt x="20" y="21"/>
                    <a:pt x="22" y="32"/>
                    <a:pt x="16" y="34"/>
                  </a:cubicBezTo>
                  <a:cubicBezTo>
                    <a:pt x="14" y="35"/>
                    <a:pt x="13" y="41"/>
                    <a:pt x="13" y="41"/>
                  </a:cubicBezTo>
                  <a:lnTo>
                    <a:pt x="8" y="31"/>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63" name="Freeform 192"/>
            <p:cNvSpPr/>
            <p:nvPr userDrawn="1"/>
          </p:nvSpPr>
          <p:spPr bwMode="auto">
            <a:xfrm>
              <a:off x="11290325" y="4159703"/>
              <a:ext cx="171587" cy="484482"/>
            </a:xfrm>
            <a:custGeom>
              <a:avLst/>
              <a:gdLst>
                <a:gd name="T0" fmla="*/ 10 w 49"/>
                <a:gd name="T1" fmla="*/ 139 h 139"/>
                <a:gd name="T2" fmla="*/ 2 w 49"/>
                <a:gd name="T3" fmla="*/ 117 h 139"/>
                <a:gd name="T4" fmla="*/ 24 w 49"/>
                <a:gd name="T5" fmla="*/ 62 h 139"/>
                <a:gd name="T6" fmla="*/ 4 w 49"/>
                <a:gd name="T7" fmla="*/ 2 h 139"/>
                <a:gd name="T8" fmla="*/ 17 w 49"/>
                <a:gd name="T9" fmla="*/ 2 h 139"/>
                <a:gd name="T10" fmla="*/ 44 w 49"/>
                <a:gd name="T11" fmla="*/ 57 h 139"/>
                <a:gd name="T12" fmla="*/ 10 w 49"/>
                <a:gd name="T13" fmla="*/ 139 h 139"/>
              </a:gdLst>
              <a:ahLst/>
              <a:cxnLst>
                <a:cxn ang="0">
                  <a:pos x="T0" y="T1"/>
                </a:cxn>
                <a:cxn ang="0">
                  <a:pos x="T2" y="T3"/>
                </a:cxn>
                <a:cxn ang="0">
                  <a:pos x="T4" y="T5"/>
                </a:cxn>
                <a:cxn ang="0">
                  <a:pos x="T6" y="T7"/>
                </a:cxn>
                <a:cxn ang="0">
                  <a:pos x="T8" y="T9"/>
                </a:cxn>
                <a:cxn ang="0">
                  <a:pos x="T10" y="T11"/>
                </a:cxn>
                <a:cxn ang="0">
                  <a:pos x="T12" y="T13"/>
                </a:cxn>
              </a:cxnLst>
              <a:rect l="0" t="0" r="r" b="b"/>
              <a:pathLst>
                <a:path w="49" h="139">
                  <a:moveTo>
                    <a:pt x="10" y="139"/>
                  </a:moveTo>
                  <a:cubicBezTo>
                    <a:pt x="10" y="139"/>
                    <a:pt x="3" y="135"/>
                    <a:pt x="2" y="117"/>
                  </a:cubicBezTo>
                  <a:cubicBezTo>
                    <a:pt x="0" y="100"/>
                    <a:pt x="24" y="62"/>
                    <a:pt x="24" y="62"/>
                  </a:cubicBezTo>
                  <a:cubicBezTo>
                    <a:pt x="4" y="2"/>
                    <a:pt x="4" y="2"/>
                    <a:pt x="4" y="2"/>
                  </a:cubicBezTo>
                  <a:cubicBezTo>
                    <a:pt x="6" y="0"/>
                    <a:pt x="17" y="2"/>
                    <a:pt x="17" y="2"/>
                  </a:cubicBezTo>
                  <a:cubicBezTo>
                    <a:pt x="17" y="2"/>
                    <a:pt x="40" y="35"/>
                    <a:pt x="44" y="57"/>
                  </a:cubicBezTo>
                  <a:cubicBezTo>
                    <a:pt x="49" y="79"/>
                    <a:pt x="26" y="128"/>
                    <a:pt x="10" y="1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64" name="Freeform 193"/>
            <p:cNvSpPr/>
            <p:nvPr userDrawn="1"/>
          </p:nvSpPr>
          <p:spPr bwMode="auto">
            <a:xfrm>
              <a:off x="10185100" y="-453"/>
              <a:ext cx="1014385" cy="454202"/>
            </a:xfrm>
            <a:custGeom>
              <a:avLst/>
              <a:gdLst>
                <a:gd name="T0" fmla="*/ 170 w 290"/>
                <a:gd name="T1" fmla="*/ 0 h 130"/>
                <a:gd name="T2" fmla="*/ 120 w 290"/>
                <a:gd name="T3" fmla="*/ 0 h 130"/>
                <a:gd name="T4" fmla="*/ 0 w 290"/>
                <a:gd name="T5" fmla="*/ 0 h 130"/>
                <a:gd name="T6" fmla="*/ 14 w 290"/>
                <a:gd name="T7" fmla="*/ 24 h 130"/>
                <a:gd name="T8" fmla="*/ 95 w 290"/>
                <a:gd name="T9" fmla="*/ 130 h 130"/>
                <a:gd name="T10" fmla="*/ 144 w 290"/>
                <a:gd name="T11" fmla="*/ 130 h 130"/>
                <a:gd name="T12" fmla="*/ 146 w 290"/>
                <a:gd name="T13" fmla="*/ 130 h 130"/>
                <a:gd name="T14" fmla="*/ 195 w 290"/>
                <a:gd name="T15" fmla="*/ 130 h 130"/>
                <a:gd name="T16" fmla="*/ 276 w 290"/>
                <a:gd name="T17" fmla="*/ 24 h 130"/>
                <a:gd name="T18" fmla="*/ 290 w 290"/>
                <a:gd name="T19" fmla="*/ 0 h 130"/>
                <a:gd name="T20" fmla="*/ 170 w 290"/>
                <a:gd name="T2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130">
                  <a:moveTo>
                    <a:pt x="170" y="0"/>
                  </a:moveTo>
                  <a:cubicBezTo>
                    <a:pt x="120" y="0"/>
                    <a:pt x="120" y="0"/>
                    <a:pt x="120" y="0"/>
                  </a:cubicBezTo>
                  <a:cubicBezTo>
                    <a:pt x="0" y="0"/>
                    <a:pt x="0" y="0"/>
                    <a:pt x="0" y="0"/>
                  </a:cubicBezTo>
                  <a:cubicBezTo>
                    <a:pt x="14" y="24"/>
                    <a:pt x="14" y="24"/>
                    <a:pt x="14" y="24"/>
                  </a:cubicBezTo>
                  <a:cubicBezTo>
                    <a:pt x="99" y="64"/>
                    <a:pt x="95" y="130"/>
                    <a:pt x="95" y="130"/>
                  </a:cubicBezTo>
                  <a:cubicBezTo>
                    <a:pt x="144" y="130"/>
                    <a:pt x="144" y="130"/>
                    <a:pt x="144" y="130"/>
                  </a:cubicBezTo>
                  <a:cubicBezTo>
                    <a:pt x="146" y="130"/>
                    <a:pt x="146" y="130"/>
                    <a:pt x="146" y="130"/>
                  </a:cubicBezTo>
                  <a:cubicBezTo>
                    <a:pt x="195" y="130"/>
                    <a:pt x="195" y="130"/>
                    <a:pt x="195" y="130"/>
                  </a:cubicBezTo>
                  <a:cubicBezTo>
                    <a:pt x="195" y="130"/>
                    <a:pt x="191" y="64"/>
                    <a:pt x="276" y="24"/>
                  </a:cubicBezTo>
                  <a:cubicBezTo>
                    <a:pt x="290" y="0"/>
                    <a:pt x="290" y="0"/>
                    <a:pt x="290" y="0"/>
                  </a:cubicBezTo>
                  <a:lnTo>
                    <a:pt x="170" y="0"/>
                  </a:ln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65" name="Freeform 194"/>
            <p:cNvSpPr/>
            <p:nvPr userDrawn="1"/>
          </p:nvSpPr>
          <p:spPr bwMode="auto">
            <a:xfrm>
              <a:off x="10185100" y="-453"/>
              <a:ext cx="1014385" cy="84112"/>
            </a:xfrm>
            <a:custGeom>
              <a:avLst/>
              <a:gdLst>
                <a:gd name="T0" fmla="*/ 0 w 603"/>
                <a:gd name="T1" fmla="*/ 0 h 50"/>
                <a:gd name="T2" fmla="*/ 29 w 603"/>
                <a:gd name="T3" fmla="*/ 50 h 50"/>
                <a:gd name="T4" fmla="*/ 574 w 603"/>
                <a:gd name="T5" fmla="*/ 50 h 50"/>
                <a:gd name="T6" fmla="*/ 603 w 603"/>
                <a:gd name="T7" fmla="*/ 0 h 50"/>
                <a:gd name="T8" fmla="*/ 0 w 603"/>
                <a:gd name="T9" fmla="*/ 0 h 50"/>
              </a:gdLst>
              <a:ahLst/>
              <a:cxnLst>
                <a:cxn ang="0">
                  <a:pos x="T0" y="T1"/>
                </a:cxn>
                <a:cxn ang="0">
                  <a:pos x="T2" y="T3"/>
                </a:cxn>
                <a:cxn ang="0">
                  <a:pos x="T4" y="T5"/>
                </a:cxn>
                <a:cxn ang="0">
                  <a:pos x="T6" y="T7"/>
                </a:cxn>
                <a:cxn ang="0">
                  <a:pos x="T8" y="T9"/>
                </a:cxn>
              </a:cxnLst>
              <a:rect l="0" t="0" r="r" b="b"/>
              <a:pathLst>
                <a:path w="603" h="50">
                  <a:moveTo>
                    <a:pt x="0" y="0"/>
                  </a:moveTo>
                  <a:lnTo>
                    <a:pt x="29" y="50"/>
                  </a:lnTo>
                  <a:lnTo>
                    <a:pt x="574" y="50"/>
                  </a:lnTo>
                  <a:lnTo>
                    <a:pt x="603" y="0"/>
                  </a:lnTo>
                  <a:lnTo>
                    <a:pt x="0" y="0"/>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66" name="Freeform 195"/>
            <p:cNvSpPr/>
            <p:nvPr userDrawn="1"/>
          </p:nvSpPr>
          <p:spPr bwMode="auto">
            <a:xfrm>
              <a:off x="5710367" y="2506070"/>
              <a:ext cx="553454" cy="550090"/>
            </a:xfrm>
            <a:custGeom>
              <a:avLst/>
              <a:gdLst>
                <a:gd name="T0" fmla="*/ 158 w 158"/>
                <a:gd name="T1" fmla="*/ 150 h 158"/>
                <a:gd name="T2" fmla="*/ 150 w 158"/>
                <a:gd name="T3" fmla="*/ 158 h 158"/>
                <a:gd name="T4" fmla="*/ 8 w 158"/>
                <a:gd name="T5" fmla="*/ 158 h 158"/>
                <a:gd name="T6" fmla="*/ 0 w 158"/>
                <a:gd name="T7" fmla="*/ 150 h 158"/>
                <a:gd name="T8" fmla="*/ 0 w 158"/>
                <a:gd name="T9" fmla="*/ 8 h 158"/>
                <a:gd name="T10" fmla="*/ 8 w 158"/>
                <a:gd name="T11" fmla="*/ 0 h 158"/>
                <a:gd name="T12" fmla="*/ 150 w 158"/>
                <a:gd name="T13" fmla="*/ 0 h 158"/>
                <a:gd name="T14" fmla="*/ 158 w 158"/>
                <a:gd name="T15" fmla="*/ 8 h 158"/>
                <a:gd name="T16" fmla="*/ 158 w 158"/>
                <a:gd name="T17" fmla="*/ 15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58">
                  <a:moveTo>
                    <a:pt x="158" y="150"/>
                  </a:moveTo>
                  <a:cubicBezTo>
                    <a:pt x="158" y="155"/>
                    <a:pt x="155" y="158"/>
                    <a:pt x="150" y="158"/>
                  </a:cubicBezTo>
                  <a:cubicBezTo>
                    <a:pt x="8" y="158"/>
                    <a:pt x="8" y="158"/>
                    <a:pt x="8" y="158"/>
                  </a:cubicBezTo>
                  <a:cubicBezTo>
                    <a:pt x="4" y="158"/>
                    <a:pt x="0" y="155"/>
                    <a:pt x="0" y="150"/>
                  </a:cubicBezTo>
                  <a:cubicBezTo>
                    <a:pt x="0" y="8"/>
                    <a:pt x="0" y="8"/>
                    <a:pt x="0" y="8"/>
                  </a:cubicBezTo>
                  <a:cubicBezTo>
                    <a:pt x="0" y="4"/>
                    <a:pt x="4" y="0"/>
                    <a:pt x="8" y="0"/>
                  </a:cubicBezTo>
                  <a:cubicBezTo>
                    <a:pt x="150" y="0"/>
                    <a:pt x="150" y="0"/>
                    <a:pt x="150" y="0"/>
                  </a:cubicBezTo>
                  <a:cubicBezTo>
                    <a:pt x="155" y="0"/>
                    <a:pt x="158" y="4"/>
                    <a:pt x="158" y="8"/>
                  </a:cubicBezTo>
                  <a:lnTo>
                    <a:pt x="158" y="150"/>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67" name="Freeform 196"/>
            <p:cNvSpPr/>
            <p:nvPr userDrawn="1"/>
          </p:nvSpPr>
          <p:spPr bwMode="auto">
            <a:xfrm>
              <a:off x="5722142" y="2506070"/>
              <a:ext cx="529903" cy="529903"/>
            </a:xfrm>
            <a:custGeom>
              <a:avLst/>
              <a:gdLst>
                <a:gd name="T0" fmla="*/ 152 w 152"/>
                <a:gd name="T1" fmla="*/ 145 h 152"/>
                <a:gd name="T2" fmla="*/ 145 w 152"/>
                <a:gd name="T3" fmla="*/ 152 h 152"/>
                <a:gd name="T4" fmla="*/ 8 w 152"/>
                <a:gd name="T5" fmla="*/ 152 h 152"/>
                <a:gd name="T6" fmla="*/ 0 w 152"/>
                <a:gd name="T7" fmla="*/ 145 h 152"/>
                <a:gd name="T8" fmla="*/ 0 w 152"/>
                <a:gd name="T9" fmla="*/ 8 h 152"/>
                <a:gd name="T10" fmla="*/ 8 w 152"/>
                <a:gd name="T11" fmla="*/ 0 h 152"/>
                <a:gd name="T12" fmla="*/ 145 w 152"/>
                <a:gd name="T13" fmla="*/ 0 h 152"/>
                <a:gd name="T14" fmla="*/ 152 w 152"/>
                <a:gd name="T15" fmla="*/ 8 h 152"/>
                <a:gd name="T16" fmla="*/ 152 w 152"/>
                <a:gd name="T17" fmla="*/ 14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2">
                  <a:moveTo>
                    <a:pt x="152" y="145"/>
                  </a:moveTo>
                  <a:cubicBezTo>
                    <a:pt x="152" y="149"/>
                    <a:pt x="149" y="152"/>
                    <a:pt x="145" y="152"/>
                  </a:cubicBezTo>
                  <a:cubicBezTo>
                    <a:pt x="8" y="152"/>
                    <a:pt x="8" y="152"/>
                    <a:pt x="8" y="152"/>
                  </a:cubicBezTo>
                  <a:cubicBezTo>
                    <a:pt x="4" y="152"/>
                    <a:pt x="0" y="149"/>
                    <a:pt x="0" y="145"/>
                  </a:cubicBezTo>
                  <a:cubicBezTo>
                    <a:pt x="0" y="8"/>
                    <a:pt x="0" y="8"/>
                    <a:pt x="0" y="8"/>
                  </a:cubicBezTo>
                  <a:cubicBezTo>
                    <a:pt x="0" y="4"/>
                    <a:pt x="4" y="0"/>
                    <a:pt x="8" y="0"/>
                  </a:cubicBezTo>
                  <a:cubicBezTo>
                    <a:pt x="145" y="0"/>
                    <a:pt x="145" y="0"/>
                    <a:pt x="145" y="0"/>
                  </a:cubicBezTo>
                  <a:cubicBezTo>
                    <a:pt x="149" y="0"/>
                    <a:pt x="152" y="4"/>
                    <a:pt x="152" y="8"/>
                  </a:cubicBezTo>
                  <a:lnTo>
                    <a:pt x="152" y="145"/>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68" name="Rectangle 197"/>
            <p:cNvSpPr>
              <a:spLocks noChangeArrowheads="1"/>
            </p:cNvSpPr>
            <p:nvPr userDrawn="1"/>
          </p:nvSpPr>
          <p:spPr bwMode="auto">
            <a:xfrm>
              <a:off x="5920646" y="2633919"/>
              <a:ext cx="136261" cy="2943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69" name="Rectangle 198"/>
            <p:cNvSpPr>
              <a:spLocks noChangeArrowheads="1"/>
            </p:cNvSpPr>
            <p:nvPr userDrawn="1"/>
          </p:nvSpPr>
          <p:spPr bwMode="auto">
            <a:xfrm>
              <a:off x="5920646" y="2633919"/>
              <a:ext cx="136261" cy="139626"/>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70" name="Rectangle 199"/>
            <p:cNvSpPr>
              <a:spLocks noChangeArrowheads="1"/>
            </p:cNvSpPr>
            <p:nvPr userDrawn="1"/>
          </p:nvSpPr>
          <p:spPr bwMode="auto">
            <a:xfrm>
              <a:off x="5920646" y="2928310"/>
              <a:ext cx="136261" cy="20187"/>
            </a:xfrm>
            <a:prstGeom prst="rect">
              <a:avLst/>
            </a:prstGeom>
            <a:solidFill>
              <a:srgbClr val="A6A8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971" name="Freeform 200"/>
            <p:cNvSpPr/>
            <p:nvPr userDrawn="1"/>
          </p:nvSpPr>
          <p:spPr bwMode="auto">
            <a:xfrm>
              <a:off x="6018215" y="2665882"/>
              <a:ext cx="77383" cy="844480"/>
            </a:xfrm>
            <a:custGeom>
              <a:avLst/>
              <a:gdLst>
                <a:gd name="T0" fmla="*/ 18 w 22"/>
                <a:gd name="T1" fmla="*/ 242 h 242"/>
                <a:gd name="T2" fmla="*/ 18 w 22"/>
                <a:gd name="T3" fmla="*/ 242 h 242"/>
                <a:gd name="T4" fmla="*/ 13 w 22"/>
                <a:gd name="T5" fmla="*/ 238 h 242"/>
                <a:gd name="T6" fmla="*/ 0 w 22"/>
                <a:gd name="T7" fmla="*/ 4 h 242"/>
                <a:gd name="T8" fmla="*/ 4 w 22"/>
                <a:gd name="T9" fmla="*/ 0 h 242"/>
                <a:gd name="T10" fmla="*/ 8 w 22"/>
                <a:gd name="T11" fmla="*/ 4 h 242"/>
                <a:gd name="T12" fmla="*/ 21 w 22"/>
                <a:gd name="T13" fmla="*/ 238 h 242"/>
                <a:gd name="T14" fmla="*/ 18 w 22"/>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42">
                  <a:moveTo>
                    <a:pt x="18" y="242"/>
                  </a:moveTo>
                  <a:cubicBezTo>
                    <a:pt x="18" y="242"/>
                    <a:pt x="18" y="242"/>
                    <a:pt x="18" y="242"/>
                  </a:cubicBezTo>
                  <a:cubicBezTo>
                    <a:pt x="15" y="242"/>
                    <a:pt x="14" y="240"/>
                    <a:pt x="13" y="238"/>
                  </a:cubicBezTo>
                  <a:cubicBezTo>
                    <a:pt x="0" y="4"/>
                    <a:pt x="0" y="4"/>
                    <a:pt x="0" y="4"/>
                  </a:cubicBezTo>
                  <a:cubicBezTo>
                    <a:pt x="0" y="2"/>
                    <a:pt x="2" y="0"/>
                    <a:pt x="4" y="0"/>
                  </a:cubicBezTo>
                  <a:cubicBezTo>
                    <a:pt x="6" y="0"/>
                    <a:pt x="8" y="1"/>
                    <a:pt x="8" y="4"/>
                  </a:cubicBezTo>
                  <a:cubicBezTo>
                    <a:pt x="21" y="238"/>
                    <a:pt x="21" y="238"/>
                    <a:pt x="21" y="238"/>
                  </a:cubicBezTo>
                  <a:cubicBezTo>
                    <a:pt x="22" y="240"/>
                    <a:pt x="20" y="242"/>
                    <a:pt x="18" y="242"/>
                  </a:cubicBezTo>
                  <a:close/>
                </a:path>
              </a:pathLst>
            </a:custGeom>
            <a:solidFill>
              <a:srgbClr val="936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72" name="Freeform 201"/>
            <p:cNvSpPr/>
            <p:nvPr userDrawn="1"/>
          </p:nvSpPr>
          <p:spPr bwMode="auto">
            <a:xfrm>
              <a:off x="6056907" y="3409428"/>
              <a:ext cx="77383" cy="174952"/>
            </a:xfrm>
            <a:custGeom>
              <a:avLst/>
              <a:gdLst>
                <a:gd name="T0" fmla="*/ 8 w 22"/>
                <a:gd name="T1" fmla="*/ 45 h 50"/>
                <a:gd name="T2" fmla="*/ 0 w 22"/>
                <a:gd name="T3" fmla="*/ 33 h 50"/>
                <a:gd name="T4" fmla="*/ 0 w 22"/>
                <a:gd name="T5" fmla="*/ 13 h 50"/>
                <a:gd name="T6" fmla="*/ 5 w 22"/>
                <a:gd name="T7" fmla="*/ 22 h 50"/>
                <a:gd name="T8" fmla="*/ 8 w 22"/>
                <a:gd name="T9" fmla="*/ 6 h 50"/>
                <a:gd name="T10" fmla="*/ 13 w 22"/>
                <a:gd name="T11" fmla="*/ 6 h 50"/>
                <a:gd name="T12" fmla="*/ 20 w 22"/>
                <a:gd name="T13" fmla="*/ 18 h 50"/>
                <a:gd name="T14" fmla="*/ 20 w 22"/>
                <a:gd name="T15" fmla="*/ 43 h 50"/>
                <a:gd name="T16" fmla="*/ 8 w 22"/>
                <a:gd name="T17"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0">
                  <a:moveTo>
                    <a:pt x="8" y="45"/>
                  </a:moveTo>
                  <a:cubicBezTo>
                    <a:pt x="0" y="33"/>
                    <a:pt x="0" y="33"/>
                    <a:pt x="0" y="33"/>
                  </a:cubicBezTo>
                  <a:cubicBezTo>
                    <a:pt x="0" y="33"/>
                    <a:pt x="2" y="20"/>
                    <a:pt x="0" y="13"/>
                  </a:cubicBezTo>
                  <a:cubicBezTo>
                    <a:pt x="0" y="13"/>
                    <a:pt x="4" y="15"/>
                    <a:pt x="5" y="22"/>
                  </a:cubicBezTo>
                  <a:cubicBezTo>
                    <a:pt x="8" y="6"/>
                    <a:pt x="8" y="6"/>
                    <a:pt x="8" y="6"/>
                  </a:cubicBezTo>
                  <a:cubicBezTo>
                    <a:pt x="8" y="6"/>
                    <a:pt x="12" y="0"/>
                    <a:pt x="13" y="6"/>
                  </a:cubicBezTo>
                  <a:cubicBezTo>
                    <a:pt x="14" y="12"/>
                    <a:pt x="17" y="15"/>
                    <a:pt x="20" y="18"/>
                  </a:cubicBezTo>
                  <a:cubicBezTo>
                    <a:pt x="22" y="21"/>
                    <a:pt x="18" y="36"/>
                    <a:pt x="20" y="43"/>
                  </a:cubicBezTo>
                  <a:cubicBezTo>
                    <a:pt x="22" y="50"/>
                    <a:pt x="8" y="45"/>
                    <a:pt x="8" y="45"/>
                  </a:cubicBez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73" name="Freeform 202"/>
            <p:cNvSpPr/>
            <p:nvPr userDrawn="1"/>
          </p:nvSpPr>
          <p:spPr bwMode="auto">
            <a:xfrm>
              <a:off x="5521958" y="4201758"/>
              <a:ext cx="90840" cy="129532"/>
            </a:xfrm>
            <a:custGeom>
              <a:avLst/>
              <a:gdLst>
                <a:gd name="T0" fmla="*/ 24 w 26"/>
                <a:gd name="T1" fmla="*/ 26 h 37"/>
                <a:gd name="T2" fmla="*/ 26 w 26"/>
                <a:gd name="T3" fmla="*/ 12 h 37"/>
                <a:gd name="T4" fmla="*/ 22 w 26"/>
                <a:gd name="T5" fmla="*/ 5 h 37"/>
                <a:gd name="T6" fmla="*/ 23 w 26"/>
                <a:gd name="T7" fmla="*/ 11 h 37"/>
                <a:gd name="T8" fmla="*/ 22 w 26"/>
                <a:gd name="T9" fmla="*/ 16 h 37"/>
                <a:gd name="T10" fmla="*/ 16 w 26"/>
                <a:gd name="T11" fmla="*/ 7 h 37"/>
                <a:gd name="T12" fmla="*/ 9 w 26"/>
                <a:gd name="T13" fmla="*/ 0 h 37"/>
                <a:gd name="T14" fmla="*/ 8 w 26"/>
                <a:gd name="T15" fmla="*/ 2 h 37"/>
                <a:gd name="T16" fmla="*/ 13 w 26"/>
                <a:gd name="T17" fmla="*/ 8 h 37"/>
                <a:gd name="T18" fmla="*/ 15 w 26"/>
                <a:gd name="T19" fmla="*/ 12 h 37"/>
                <a:gd name="T20" fmla="*/ 9 w 26"/>
                <a:gd name="T21" fmla="*/ 9 h 37"/>
                <a:gd name="T22" fmla="*/ 0 w 26"/>
                <a:gd name="T23" fmla="*/ 9 h 37"/>
                <a:gd name="T24" fmla="*/ 6 w 26"/>
                <a:gd name="T25" fmla="*/ 11 h 37"/>
                <a:gd name="T26" fmla="*/ 11 w 26"/>
                <a:gd name="T27" fmla="*/ 15 h 37"/>
                <a:gd name="T28" fmla="*/ 5 w 26"/>
                <a:gd name="T29" fmla="*/ 15 h 37"/>
                <a:gd name="T30" fmla="*/ 1 w 26"/>
                <a:gd name="T31" fmla="*/ 17 h 37"/>
                <a:gd name="T32" fmla="*/ 3 w 26"/>
                <a:gd name="T33" fmla="*/ 18 h 37"/>
                <a:gd name="T34" fmla="*/ 2 w 26"/>
                <a:gd name="T35" fmla="*/ 19 h 37"/>
                <a:gd name="T36" fmla="*/ 6 w 26"/>
                <a:gd name="T37" fmla="*/ 20 h 37"/>
                <a:gd name="T38" fmla="*/ 9 w 26"/>
                <a:gd name="T39" fmla="*/ 23 h 37"/>
                <a:gd name="T40" fmla="*/ 19 w 26"/>
                <a:gd name="T41" fmla="*/ 32 h 37"/>
                <a:gd name="T42" fmla="*/ 25 w 26"/>
                <a:gd name="T43" fmla="*/ 37 h 37"/>
                <a:gd name="T44" fmla="*/ 24 w 26"/>
                <a:gd name="T45"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37">
                  <a:moveTo>
                    <a:pt x="24" y="26"/>
                  </a:moveTo>
                  <a:cubicBezTo>
                    <a:pt x="26" y="12"/>
                    <a:pt x="26" y="12"/>
                    <a:pt x="26" y="12"/>
                  </a:cubicBezTo>
                  <a:cubicBezTo>
                    <a:pt x="22" y="5"/>
                    <a:pt x="22" y="5"/>
                    <a:pt x="22" y="5"/>
                  </a:cubicBezTo>
                  <a:cubicBezTo>
                    <a:pt x="22" y="5"/>
                    <a:pt x="21" y="7"/>
                    <a:pt x="23" y="11"/>
                  </a:cubicBezTo>
                  <a:cubicBezTo>
                    <a:pt x="22" y="16"/>
                    <a:pt x="22" y="16"/>
                    <a:pt x="22" y="16"/>
                  </a:cubicBezTo>
                  <a:cubicBezTo>
                    <a:pt x="16" y="7"/>
                    <a:pt x="16" y="7"/>
                    <a:pt x="16" y="7"/>
                  </a:cubicBezTo>
                  <a:cubicBezTo>
                    <a:pt x="9" y="0"/>
                    <a:pt x="9" y="0"/>
                    <a:pt x="9" y="0"/>
                  </a:cubicBezTo>
                  <a:cubicBezTo>
                    <a:pt x="9" y="0"/>
                    <a:pt x="7" y="0"/>
                    <a:pt x="8" y="2"/>
                  </a:cubicBezTo>
                  <a:cubicBezTo>
                    <a:pt x="8" y="4"/>
                    <a:pt x="13" y="8"/>
                    <a:pt x="13" y="8"/>
                  </a:cubicBezTo>
                  <a:cubicBezTo>
                    <a:pt x="15" y="12"/>
                    <a:pt x="15" y="12"/>
                    <a:pt x="15" y="12"/>
                  </a:cubicBezTo>
                  <a:cubicBezTo>
                    <a:pt x="9" y="9"/>
                    <a:pt x="9" y="9"/>
                    <a:pt x="9" y="9"/>
                  </a:cubicBezTo>
                  <a:cubicBezTo>
                    <a:pt x="0" y="9"/>
                    <a:pt x="0" y="9"/>
                    <a:pt x="0" y="9"/>
                  </a:cubicBezTo>
                  <a:cubicBezTo>
                    <a:pt x="0" y="9"/>
                    <a:pt x="0" y="12"/>
                    <a:pt x="6" y="11"/>
                  </a:cubicBezTo>
                  <a:cubicBezTo>
                    <a:pt x="8" y="11"/>
                    <a:pt x="11" y="15"/>
                    <a:pt x="11" y="15"/>
                  </a:cubicBezTo>
                  <a:cubicBezTo>
                    <a:pt x="5" y="15"/>
                    <a:pt x="5" y="15"/>
                    <a:pt x="5" y="15"/>
                  </a:cubicBezTo>
                  <a:cubicBezTo>
                    <a:pt x="5" y="15"/>
                    <a:pt x="1" y="16"/>
                    <a:pt x="1" y="17"/>
                  </a:cubicBezTo>
                  <a:cubicBezTo>
                    <a:pt x="1" y="18"/>
                    <a:pt x="3" y="18"/>
                    <a:pt x="3" y="18"/>
                  </a:cubicBezTo>
                  <a:cubicBezTo>
                    <a:pt x="3" y="18"/>
                    <a:pt x="2" y="18"/>
                    <a:pt x="2" y="19"/>
                  </a:cubicBezTo>
                  <a:cubicBezTo>
                    <a:pt x="3" y="20"/>
                    <a:pt x="6" y="20"/>
                    <a:pt x="6" y="20"/>
                  </a:cubicBezTo>
                  <a:cubicBezTo>
                    <a:pt x="9" y="23"/>
                    <a:pt x="9" y="23"/>
                    <a:pt x="9" y="23"/>
                  </a:cubicBezTo>
                  <a:cubicBezTo>
                    <a:pt x="9" y="23"/>
                    <a:pt x="13" y="33"/>
                    <a:pt x="19" y="32"/>
                  </a:cubicBezTo>
                  <a:cubicBezTo>
                    <a:pt x="21" y="32"/>
                    <a:pt x="25" y="37"/>
                    <a:pt x="25" y="37"/>
                  </a:cubicBezTo>
                  <a:lnTo>
                    <a:pt x="24" y="26"/>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74" name="Freeform 203"/>
            <p:cNvSpPr/>
            <p:nvPr userDrawn="1"/>
          </p:nvSpPr>
          <p:spPr bwMode="auto">
            <a:xfrm>
              <a:off x="5791114" y="3902321"/>
              <a:ext cx="287662" cy="331400"/>
            </a:xfrm>
            <a:custGeom>
              <a:avLst/>
              <a:gdLst>
                <a:gd name="T0" fmla="*/ 52 w 82"/>
                <a:gd name="T1" fmla="*/ 95 h 95"/>
                <a:gd name="T2" fmla="*/ 39 w 82"/>
                <a:gd name="T3" fmla="*/ 72 h 95"/>
                <a:gd name="T4" fmla="*/ 8 w 82"/>
                <a:gd name="T5" fmla="*/ 46 h 95"/>
                <a:gd name="T6" fmla="*/ 40 w 82"/>
                <a:gd name="T7" fmla="*/ 3 h 95"/>
                <a:gd name="T8" fmla="*/ 70 w 82"/>
                <a:gd name="T9" fmla="*/ 40 h 95"/>
                <a:gd name="T10" fmla="*/ 70 w 82"/>
                <a:gd name="T11" fmla="*/ 59 h 95"/>
                <a:gd name="T12" fmla="*/ 82 w 82"/>
                <a:gd name="T13" fmla="*/ 90 h 95"/>
                <a:gd name="T14" fmla="*/ 52 w 82"/>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95">
                  <a:moveTo>
                    <a:pt x="52" y="95"/>
                  </a:moveTo>
                  <a:cubicBezTo>
                    <a:pt x="50" y="91"/>
                    <a:pt x="48" y="75"/>
                    <a:pt x="39" y="72"/>
                  </a:cubicBezTo>
                  <a:cubicBezTo>
                    <a:pt x="29" y="68"/>
                    <a:pt x="16" y="72"/>
                    <a:pt x="8" y="46"/>
                  </a:cubicBezTo>
                  <a:cubicBezTo>
                    <a:pt x="0" y="20"/>
                    <a:pt x="29" y="0"/>
                    <a:pt x="40" y="3"/>
                  </a:cubicBezTo>
                  <a:cubicBezTo>
                    <a:pt x="52" y="7"/>
                    <a:pt x="70" y="28"/>
                    <a:pt x="70" y="40"/>
                  </a:cubicBezTo>
                  <a:cubicBezTo>
                    <a:pt x="70" y="52"/>
                    <a:pt x="70" y="59"/>
                    <a:pt x="70" y="59"/>
                  </a:cubicBezTo>
                  <a:cubicBezTo>
                    <a:pt x="82" y="90"/>
                    <a:pt x="82" y="90"/>
                    <a:pt x="82" y="90"/>
                  </a:cubicBezTo>
                  <a:lnTo>
                    <a:pt x="52" y="95"/>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75" name="Freeform 204"/>
            <p:cNvSpPr/>
            <p:nvPr userDrawn="1"/>
          </p:nvSpPr>
          <p:spPr bwMode="auto">
            <a:xfrm>
              <a:off x="5577471" y="3542324"/>
              <a:ext cx="654388" cy="1179244"/>
            </a:xfrm>
            <a:custGeom>
              <a:avLst/>
              <a:gdLst>
                <a:gd name="T0" fmla="*/ 86 w 187"/>
                <a:gd name="T1" fmla="*/ 205 h 338"/>
                <a:gd name="T2" fmla="*/ 148 w 187"/>
                <a:gd name="T3" fmla="*/ 159 h 338"/>
                <a:gd name="T4" fmla="*/ 158 w 187"/>
                <a:gd name="T5" fmla="*/ 81 h 338"/>
                <a:gd name="T6" fmla="*/ 143 w 187"/>
                <a:gd name="T7" fmla="*/ 6 h 338"/>
                <a:gd name="T8" fmla="*/ 156 w 187"/>
                <a:gd name="T9" fmla="*/ 0 h 338"/>
                <a:gd name="T10" fmla="*/ 180 w 187"/>
                <a:gd name="T11" fmla="*/ 77 h 338"/>
                <a:gd name="T12" fmla="*/ 180 w 187"/>
                <a:gd name="T13" fmla="*/ 181 h 338"/>
                <a:gd name="T14" fmla="*/ 174 w 187"/>
                <a:gd name="T15" fmla="*/ 338 h 338"/>
                <a:gd name="T16" fmla="*/ 108 w 187"/>
                <a:gd name="T17" fmla="*/ 338 h 338"/>
                <a:gd name="T18" fmla="*/ 94 w 187"/>
                <a:gd name="T19" fmla="*/ 257 h 338"/>
                <a:gd name="T20" fmla="*/ 44 w 187"/>
                <a:gd name="T21" fmla="*/ 290 h 338"/>
                <a:gd name="T22" fmla="*/ 0 w 187"/>
                <a:gd name="T23" fmla="*/ 222 h 338"/>
                <a:gd name="T24" fmla="*/ 10 w 187"/>
                <a:gd name="T25" fmla="*/ 215 h 338"/>
                <a:gd name="T26" fmla="*/ 42 w 187"/>
                <a:gd name="T27" fmla="*/ 260 h 338"/>
                <a:gd name="T28" fmla="*/ 86 w 187"/>
                <a:gd name="T29" fmla="*/ 205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338">
                  <a:moveTo>
                    <a:pt x="86" y="205"/>
                  </a:moveTo>
                  <a:cubicBezTo>
                    <a:pt x="86" y="205"/>
                    <a:pt x="142" y="177"/>
                    <a:pt x="148" y="159"/>
                  </a:cubicBezTo>
                  <a:cubicBezTo>
                    <a:pt x="153" y="142"/>
                    <a:pt x="158" y="81"/>
                    <a:pt x="158" y="81"/>
                  </a:cubicBezTo>
                  <a:cubicBezTo>
                    <a:pt x="143" y="6"/>
                    <a:pt x="143" y="6"/>
                    <a:pt x="143" y="6"/>
                  </a:cubicBezTo>
                  <a:cubicBezTo>
                    <a:pt x="145" y="0"/>
                    <a:pt x="156" y="0"/>
                    <a:pt x="156" y="0"/>
                  </a:cubicBezTo>
                  <a:cubicBezTo>
                    <a:pt x="156" y="0"/>
                    <a:pt x="177" y="57"/>
                    <a:pt x="180" y="77"/>
                  </a:cubicBezTo>
                  <a:cubicBezTo>
                    <a:pt x="184" y="102"/>
                    <a:pt x="180" y="181"/>
                    <a:pt x="180" y="181"/>
                  </a:cubicBezTo>
                  <a:cubicBezTo>
                    <a:pt x="180" y="181"/>
                    <a:pt x="187" y="285"/>
                    <a:pt x="174" y="338"/>
                  </a:cubicBezTo>
                  <a:cubicBezTo>
                    <a:pt x="108" y="338"/>
                    <a:pt x="108" y="338"/>
                    <a:pt x="108" y="338"/>
                  </a:cubicBezTo>
                  <a:cubicBezTo>
                    <a:pt x="108" y="338"/>
                    <a:pt x="111" y="277"/>
                    <a:pt x="94" y="257"/>
                  </a:cubicBezTo>
                  <a:cubicBezTo>
                    <a:pt x="94" y="257"/>
                    <a:pt x="61" y="294"/>
                    <a:pt x="44" y="290"/>
                  </a:cubicBezTo>
                  <a:cubicBezTo>
                    <a:pt x="23" y="285"/>
                    <a:pt x="0" y="222"/>
                    <a:pt x="0" y="222"/>
                  </a:cubicBezTo>
                  <a:cubicBezTo>
                    <a:pt x="10" y="215"/>
                    <a:pt x="10" y="215"/>
                    <a:pt x="10" y="215"/>
                  </a:cubicBezTo>
                  <a:cubicBezTo>
                    <a:pt x="42" y="260"/>
                    <a:pt x="42" y="260"/>
                    <a:pt x="42" y="260"/>
                  </a:cubicBezTo>
                  <a:lnTo>
                    <a:pt x="86" y="20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76" name="Freeform 205"/>
            <p:cNvSpPr/>
            <p:nvPr userDrawn="1"/>
          </p:nvSpPr>
          <p:spPr bwMode="auto">
            <a:xfrm>
              <a:off x="5917281" y="4637456"/>
              <a:ext cx="343175" cy="1291953"/>
            </a:xfrm>
            <a:custGeom>
              <a:avLst/>
              <a:gdLst>
                <a:gd name="T0" fmla="*/ 11 w 98"/>
                <a:gd name="T1" fmla="*/ 24 h 370"/>
                <a:gd name="T2" fmla="*/ 21 w 98"/>
                <a:gd name="T3" fmla="*/ 341 h 370"/>
                <a:gd name="T4" fmla="*/ 15 w 98"/>
                <a:gd name="T5" fmla="*/ 370 h 370"/>
                <a:gd name="T6" fmla="*/ 42 w 98"/>
                <a:gd name="T7" fmla="*/ 370 h 370"/>
                <a:gd name="T8" fmla="*/ 44 w 98"/>
                <a:gd name="T9" fmla="*/ 344 h 370"/>
                <a:gd name="T10" fmla="*/ 46 w 98"/>
                <a:gd name="T11" fmla="*/ 96 h 370"/>
                <a:gd name="T12" fmla="*/ 50 w 98"/>
                <a:gd name="T13" fmla="*/ 341 h 370"/>
                <a:gd name="T14" fmla="*/ 56 w 98"/>
                <a:gd name="T15" fmla="*/ 370 h 370"/>
                <a:gd name="T16" fmla="*/ 84 w 98"/>
                <a:gd name="T17" fmla="*/ 370 h 370"/>
                <a:gd name="T18" fmla="*/ 75 w 98"/>
                <a:gd name="T19" fmla="*/ 344 h 370"/>
                <a:gd name="T20" fmla="*/ 77 w 98"/>
                <a:gd name="T21" fmla="*/ 24 h 370"/>
                <a:gd name="T22" fmla="*/ 11 w 98"/>
                <a:gd name="T23" fmla="*/ 2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70">
                  <a:moveTo>
                    <a:pt x="11" y="24"/>
                  </a:moveTo>
                  <a:cubicBezTo>
                    <a:pt x="11" y="24"/>
                    <a:pt x="0" y="161"/>
                    <a:pt x="21" y="341"/>
                  </a:cubicBezTo>
                  <a:cubicBezTo>
                    <a:pt x="15" y="370"/>
                    <a:pt x="15" y="370"/>
                    <a:pt x="15" y="370"/>
                  </a:cubicBezTo>
                  <a:cubicBezTo>
                    <a:pt x="42" y="370"/>
                    <a:pt x="42" y="370"/>
                    <a:pt x="42" y="370"/>
                  </a:cubicBezTo>
                  <a:cubicBezTo>
                    <a:pt x="44" y="344"/>
                    <a:pt x="44" y="344"/>
                    <a:pt x="44" y="344"/>
                  </a:cubicBezTo>
                  <a:cubicBezTo>
                    <a:pt x="44" y="344"/>
                    <a:pt x="30" y="96"/>
                    <a:pt x="46" y="96"/>
                  </a:cubicBezTo>
                  <a:cubicBezTo>
                    <a:pt x="62" y="96"/>
                    <a:pt x="50" y="341"/>
                    <a:pt x="50" y="341"/>
                  </a:cubicBezTo>
                  <a:cubicBezTo>
                    <a:pt x="56" y="370"/>
                    <a:pt x="56" y="370"/>
                    <a:pt x="56" y="370"/>
                  </a:cubicBezTo>
                  <a:cubicBezTo>
                    <a:pt x="84" y="370"/>
                    <a:pt x="84" y="370"/>
                    <a:pt x="84" y="370"/>
                  </a:cubicBezTo>
                  <a:cubicBezTo>
                    <a:pt x="75" y="344"/>
                    <a:pt x="75" y="344"/>
                    <a:pt x="75" y="344"/>
                  </a:cubicBezTo>
                  <a:cubicBezTo>
                    <a:pt x="75" y="344"/>
                    <a:pt x="98" y="150"/>
                    <a:pt x="77" y="24"/>
                  </a:cubicBezTo>
                  <a:cubicBezTo>
                    <a:pt x="77" y="24"/>
                    <a:pt x="43" y="0"/>
                    <a:pt x="11" y="24"/>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77" name="Freeform 206"/>
            <p:cNvSpPr/>
            <p:nvPr userDrawn="1"/>
          </p:nvSpPr>
          <p:spPr bwMode="auto">
            <a:xfrm>
              <a:off x="5945880" y="4131104"/>
              <a:ext cx="107663" cy="90840"/>
            </a:xfrm>
            <a:custGeom>
              <a:avLst/>
              <a:gdLst>
                <a:gd name="T0" fmla="*/ 0 w 31"/>
                <a:gd name="T1" fmla="*/ 26 h 26"/>
                <a:gd name="T2" fmla="*/ 31 w 31"/>
                <a:gd name="T3" fmla="*/ 5 h 26"/>
                <a:gd name="T4" fmla="*/ 0 w 31"/>
                <a:gd name="T5" fmla="*/ 26 h 26"/>
              </a:gdLst>
              <a:ahLst/>
              <a:cxnLst>
                <a:cxn ang="0">
                  <a:pos x="T0" y="T1"/>
                </a:cxn>
                <a:cxn ang="0">
                  <a:pos x="T2" y="T3"/>
                </a:cxn>
                <a:cxn ang="0">
                  <a:pos x="T4" y="T5"/>
                </a:cxn>
              </a:cxnLst>
              <a:rect l="0" t="0" r="r" b="b"/>
              <a:pathLst>
                <a:path w="31" h="26">
                  <a:moveTo>
                    <a:pt x="0" y="26"/>
                  </a:moveTo>
                  <a:cubicBezTo>
                    <a:pt x="0" y="26"/>
                    <a:pt x="5" y="0"/>
                    <a:pt x="31" y="5"/>
                  </a:cubicBezTo>
                  <a:cubicBezTo>
                    <a:pt x="31" y="5"/>
                    <a:pt x="28" y="21"/>
                    <a:pt x="0" y="26"/>
                  </a:cubicBez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78" name="Freeform 207"/>
            <p:cNvSpPr/>
            <p:nvPr userDrawn="1"/>
          </p:nvSpPr>
          <p:spPr bwMode="auto">
            <a:xfrm>
              <a:off x="5777657" y="3880453"/>
              <a:ext cx="250653" cy="292708"/>
            </a:xfrm>
            <a:custGeom>
              <a:avLst/>
              <a:gdLst>
                <a:gd name="T0" fmla="*/ 59 w 72"/>
                <a:gd name="T1" fmla="*/ 27 h 84"/>
                <a:gd name="T2" fmla="*/ 54 w 72"/>
                <a:gd name="T3" fmla="*/ 27 h 84"/>
                <a:gd name="T4" fmla="*/ 66 w 72"/>
                <a:gd name="T5" fmla="*/ 43 h 84"/>
                <a:gd name="T6" fmla="*/ 66 w 72"/>
                <a:gd name="T7" fmla="*/ 65 h 84"/>
                <a:gd name="T8" fmla="*/ 48 w 72"/>
                <a:gd name="T9" fmla="*/ 82 h 84"/>
                <a:gd name="T10" fmla="*/ 4 w 72"/>
                <a:gd name="T11" fmla="*/ 49 h 84"/>
                <a:gd name="T12" fmla="*/ 48 w 72"/>
                <a:gd name="T13" fmla="*/ 4 h 84"/>
                <a:gd name="T14" fmla="*/ 59 w 72"/>
                <a:gd name="T15" fmla="*/ 27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4">
                  <a:moveTo>
                    <a:pt x="59" y="27"/>
                  </a:moveTo>
                  <a:cubicBezTo>
                    <a:pt x="59" y="27"/>
                    <a:pt x="54" y="23"/>
                    <a:pt x="54" y="27"/>
                  </a:cubicBezTo>
                  <a:cubicBezTo>
                    <a:pt x="54" y="30"/>
                    <a:pt x="59" y="40"/>
                    <a:pt x="66" y="43"/>
                  </a:cubicBezTo>
                  <a:cubicBezTo>
                    <a:pt x="66" y="43"/>
                    <a:pt x="72" y="58"/>
                    <a:pt x="66" y="65"/>
                  </a:cubicBezTo>
                  <a:cubicBezTo>
                    <a:pt x="60" y="71"/>
                    <a:pt x="48" y="82"/>
                    <a:pt x="48" y="82"/>
                  </a:cubicBezTo>
                  <a:cubicBezTo>
                    <a:pt x="48" y="82"/>
                    <a:pt x="9" y="84"/>
                    <a:pt x="4" y="49"/>
                  </a:cubicBezTo>
                  <a:cubicBezTo>
                    <a:pt x="0" y="15"/>
                    <a:pt x="43" y="0"/>
                    <a:pt x="48" y="4"/>
                  </a:cubicBezTo>
                  <a:cubicBezTo>
                    <a:pt x="48" y="4"/>
                    <a:pt x="52" y="10"/>
                    <a:pt x="59" y="27"/>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8" name="副标题 2"/>
          <p:cNvSpPr>
            <a:spLocks noGrp="1"/>
          </p:cNvSpPr>
          <p:nvPr>
            <p:ph type="subTitle" idx="1"/>
          </p:nvPr>
        </p:nvSpPr>
        <p:spPr>
          <a:xfrm>
            <a:off x="707917" y="2913170"/>
            <a:ext cx="5426373" cy="558799"/>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49" name="标题 1"/>
          <p:cNvSpPr>
            <a:spLocks noGrp="1"/>
          </p:cNvSpPr>
          <p:nvPr>
            <p:ph type="ctrTitle"/>
          </p:nvPr>
        </p:nvSpPr>
        <p:spPr>
          <a:xfrm>
            <a:off x="707917" y="1561107"/>
            <a:ext cx="5426373" cy="1352063"/>
          </a:xfr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150" name="文本占位符 13"/>
          <p:cNvSpPr>
            <a:spLocks noGrp="1"/>
          </p:cNvSpPr>
          <p:nvPr>
            <p:ph type="body" sz="quarter" idx="10" hasCustomPrompt="1"/>
          </p:nvPr>
        </p:nvSpPr>
        <p:spPr>
          <a:xfrm>
            <a:off x="707917" y="4179941"/>
            <a:ext cx="5426373"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51" name="文本占位符 13"/>
          <p:cNvSpPr>
            <a:spLocks noGrp="1"/>
          </p:cNvSpPr>
          <p:nvPr>
            <p:ph type="body" sz="quarter" idx="11" hasCustomPrompt="1"/>
          </p:nvPr>
        </p:nvSpPr>
        <p:spPr>
          <a:xfrm>
            <a:off x="707917" y="4476212"/>
            <a:ext cx="5426373"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节标题">
    <p:spTree>
      <p:nvGrpSpPr>
        <p:cNvPr id="1" name=""/>
        <p:cNvGrpSpPr/>
        <p:nvPr/>
      </p:nvGrpSpPr>
      <p:grpSpPr>
        <a:xfrm>
          <a:off x="0" y="0"/>
          <a:ext cx="0" cy="0"/>
          <a:chOff x="0" y="0"/>
          <a:chExt cx="0" cy="0"/>
        </a:xfrm>
      </p:grpSpPr>
      <p:sp>
        <p:nvSpPr>
          <p:cNvPr id="214" name="矩形 213"/>
          <p:cNvSpPr/>
          <p:nvPr userDrawn="1"/>
        </p:nvSpPr>
        <p:spPr>
          <a:xfrm>
            <a:off x="0" y="2396381"/>
            <a:ext cx="12192000" cy="6727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p:cNvSpPr>
            <a:spLocks noGrp="1"/>
          </p:cNvSpPr>
          <p:nvPr>
            <p:ph type="title"/>
          </p:nvPr>
        </p:nvSpPr>
        <p:spPr>
          <a:xfrm>
            <a:off x="675698" y="2076904"/>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8" name="文本占位符 2"/>
          <p:cNvSpPr>
            <a:spLocks noGrp="1"/>
          </p:cNvSpPr>
          <p:nvPr>
            <p:ph type="body" idx="1"/>
          </p:nvPr>
        </p:nvSpPr>
        <p:spPr>
          <a:xfrm>
            <a:off x="676814" y="3191329"/>
            <a:ext cx="5419185" cy="1015623"/>
          </a:xfrm>
        </p:spPr>
        <p:txBody>
          <a:bodyPr anchor="t">
            <a:normAutofit/>
          </a:bodyPr>
          <a:lstStyle>
            <a:lvl1pPr marL="0" indent="0" algn="l">
              <a:lnSpc>
                <a:spcPct val="100000"/>
              </a:lnSpc>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日期占位符 2"/>
          <p:cNvSpPr>
            <a:spLocks noGrp="1"/>
          </p:cNvSpPr>
          <p:nvPr>
            <p:ph type="dt" sz="half" idx="10"/>
          </p:nvPr>
        </p:nvSpPr>
        <p:spPr>
          <a:xfrm>
            <a:off x="5401732" y="6240463"/>
            <a:ext cx="1388536" cy="206381"/>
          </a:xfrm>
        </p:spPr>
        <p:txBody>
          <a:bodyPr/>
          <a:lstStyle/>
          <a:p>
            <a:fld id="{6489D9C7-5DC6-4263-87FF-7C99F6FB63C3}" type="datetime1">
              <a:rPr lang="zh-CN" altLang="en-US" smtClean="0"/>
              <a:t>2022/8/31</a:t>
            </a:fld>
            <a:endParaRPr lang="zh-CN" altLang="en-US"/>
          </a:p>
        </p:txBody>
      </p:sp>
      <p:sp>
        <p:nvSpPr>
          <p:cNvPr id="11" name="页脚占位符 3"/>
          <p:cNvSpPr>
            <a:spLocks noGrp="1"/>
          </p:cNvSpPr>
          <p:nvPr>
            <p:ph type="ftr" sz="quarter" idx="11"/>
          </p:nvPr>
        </p:nvSpPr>
        <p:spPr>
          <a:xfrm>
            <a:off x="669924" y="6240463"/>
            <a:ext cx="4140201" cy="206381"/>
          </a:xfrm>
        </p:spPr>
        <p:txBody>
          <a:bodyPr/>
          <a:lstStyle/>
          <a:p>
            <a:r>
              <a:rPr lang="en-US" altLang="zh-CN"/>
              <a:t>www.islide.cc</a:t>
            </a:r>
            <a:endParaRPr lang="zh-CN" altLang="en-US" dirty="0"/>
          </a:p>
        </p:txBody>
      </p:sp>
      <p:sp>
        <p:nvSpPr>
          <p:cNvPr id="12" name="灯片编号占位符 4"/>
          <p:cNvSpPr>
            <a:spLocks noGrp="1"/>
          </p:cNvSpPr>
          <p:nvPr>
            <p:ph type="sldNum" sz="quarter" idx="12"/>
          </p:nvPr>
        </p:nvSpPr>
        <p:spPr>
          <a:xfrm>
            <a:off x="8610599" y="6240463"/>
            <a:ext cx="2909888" cy="206381"/>
          </a:xfrm>
        </p:spPr>
        <p:txBody>
          <a:bodyPr/>
          <a:lstStyle/>
          <a:p>
            <a:fld id="{5DD3DB80-B894-403A-B48E-6FDC1A72010E}" type="slidenum">
              <a:rPr lang="zh-CN" altLang="en-US" smtClean="0"/>
              <a:t>‹#›</a:t>
            </a:fld>
            <a:endParaRPr lang="zh-CN" altLang="en-US"/>
          </a:p>
        </p:txBody>
      </p:sp>
      <p:sp>
        <p:nvSpPr>
          <p:cNvPr id="13" name="标题 5"/>
          <p:cNvSpPr>
            <a:spLocks noGrp="1"/>
          </p:cNvSpPr>
          <p:nvPr>
            <p:ph type="title"/>
          </p:nvPr>
        </p:nvSpPr>
        <p:spPr>
          <a:xfrm>
            <a:off x="669924" y="1"/>
            <a:ext cx="10850563" cy="1028699"/>
          </a:xfrm>
        </p:spPr>
        <p:txBody>
          <a:bodyPr/>
          <a:lstStyle>
            <a:lvl1pPr>
              <a:defRPr/>
            </a:lvl1pPr>
          </a:lstStyle>
          <a:p>
            <a:r>
              <a:rPr lang="en-US" altLang="zh-CN" dirty="0"/>
              <a:t>Click to edit Master title style</a:t>
            </a:r>
            <a:endParaRPr lang="zh-CN" altLang="en-US" dirty="0"/>
          </a:p>
        </p:txBody>
      </p:sp>
      <p:sp>
        <p:nvSpPr>
          <p:cNvPr id="14"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a:prstGeom prst="rect">
            <a:avLst/>
          </a:prstGeom>
        </p:spPr>
        <p:txBody>
          <a:bodyPr/>
          <a:lstStyle>
            <a:lvl1pPr>
              <a:defRPr/>
            </a:lvl1pPr>
          </a:lstStyle>
          <a:p>
            <a:r>
              <a:rPr lang="en-US" altLang="zh-CN" dirty="0"/>
              <a:t>Click to edit Master title style</a:t>
            </a:r>
            <a:endParaRPr lang="zh-CN" altLang="en-US" dirty="0"/>
          </a:p>
        </p:txBody>
      </p:sp>
      <p:sp>
        <p:nvSpPr>
          <p:cNvPr id="3" name="日期占位符 2"/>
          <p:cNvSpPr>
            <a:spLocks noGrp="1"/>
          </p:cNvSpPr>
          <p:nvPr>
            <p:ph type="dt" sz="half" idx="10"/>
          </p:nvPr>
        </p:nvSpPr>
        <p:spPr/>
        <p:txBody>
          <a:bodyPr/>
          <a:lstStyle/>
          <a:p>
            <a:fld id="{6489D9C7-5DC6-4263-87FF-7C99F6FB63C3}" type="datetime1">
              <a:rPr lang="zh-CN" altLang="en-US" smtClean="0"/>
              <a:t>2022/8/31</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81" name="组合 80"/>
          <p:cNvGrpSpPr/>
          <p:nvPr userDrawn="1"/>
        </p:nvGrpSpPr>
        <p:grpSpPr>
          <a:xfrm flipH="1">
            <a:off x="0" y="-453"/>
            <a:ext cx="12192000" cy="6858453"/>
            <a:chOff x="1" y="-453"/>
            <a:chExt cx="12192000" cy="6858453"/>
          </a:xfrm>
        </p:grpSpPr>
        <p:sp>
          <p:nvSpPr>
            <p:cNvPr id="82" name="Rectangle 67"/>
            <p:cNvSpPr>
              <a:spLocks noChangeArrowheads="1"/>
            </p:cNvSpPr>
            <p:nvPr userDrawn="1"/>
          </p:nvSpPr>
          <p:spPr bwMode="auto">
            <a:xfrm>
              <a:off x="1" y="5922680"/>
              <a:ext cx="12192000" cy="9353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 name="任意多边形: 形状 82"/>
            <p:cNvSpPr/>
            <p:nvPr userDrawn="1"/>
          </p:nvSpPr>
          <p:spPr bwMode="auto">
            <a:xfrm>
              <a:off x="4930028" y="5929408"/>
              <a:ext cx="1281644" cy="928592"/>
            </a:xfrm>
            <a:custGeom>
              <a:avLst/>
              <a:gdLst>
                <a:gd name="connsiteX0" fmla="*/ 951375 w 1281644"/>
                <a:gd name="connsiteY0" fmla="*/ 0 h 928592"/>
                <a:gd name="connsiteX1" fmla="*/ 1281644 w 1281644"/>
                <a:gd name="connsiteY1" fmla="*/ 0 h 928592"/>
                <a:gd name="connsiteX2" fmla="*/ 892255 w 1281644"/>
                <a:gd name="connsiteY2" fmla="*/ 928592 h 928592"/>
                <a:gd name="connsiteX3" fmla="*/ 0 w 1281644"/>
                <a:gd name="connsiteY3" fmla="*/ 928592 h 928592"/>
              </a:gdLst>
              <a:ahLst/>
              <a:cxnLst>
                <a:cxn ang="0">
                  <a:pos x="connsiteX0" y="connsiteY0"/>
                </a:cxn>
                <a:cxn ang="0">
                  <a:pos x="connsiteX1" y="connsiteY1"/>
                </a:cxn>
                <a:cxn ang="0">
                  <a:pos x="connsiteX2" y="connsiteY2"/>
                </a:cxn>
                <a:cxn ang="0">
                  <a:pos x="connsiteX3" y="connsiteY3"/>
                </a:cxn>
              </a:cxnLst>
              <a:rect l="l" t="t" r="r" b="b"/>
              <a:pathLst>
                <a:path w="1281644" h="928592">
                  <a:moveTo>
                    <a:pt x="951375" y="0"/>
                  </a:moveTo>
                  <a:lnTo>
                    <a:pt x="1281644" y="0"/>
                  </a:lnTo>
                  <a:lnTo>
                    <a:pt x="892255" y="928592"/>
                  </a:lnTo>
                  <a:lnTo>
                    <a:pt x="0" y="928592"/>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p>
          </p:txBody>
        </p:sp>
        <p:sp>
          <p:nvSpPr>
            <p:cNvPr id="84" name="Freeform 69"/>
            <p:cNvSpPr/>
            <p:nvPr userDrawn="1"/>
          </p:nvSpPr>
          <p:spPr bwMode="auto">
            <a:xfrm>
              <a:off x="6847555" y="5922680"/>
              <a:ext cx="2124657" cy="935320"/>
            </a:xfrm>
            <a:custGeom>
              <a:avLst/>
              <a:gdLst>
                <a:gd name="T0" fmla="*/ 609 w 1263"/>
                <a:gd name="T1" fmla="*/ 6 h 556"/>
                <a:gd name="T2" fmla="*/ 0 w 1263"/>
                <a:gd name="T3" fmla="*/ 556 h 556"/>
                <a:gd name="T4" fmla="*/ 935 w 1263"/>
                <a:gd name="T5" fmla="*/ 556 h 556"/>
                <a:gd name="T6" fmla="*/ 1263 w 1263"/>
                <a:gd name="T7" fmla="*/ 25 h 556"/>
                <a:gd name="T8" fmla="*/ 1124 w 1263"/>
                <a:gd name="T9" fmla="*/ 0 h 556"/>
                <a:gd name="T10" fmla="*/ 1008 w 1263"/>
                <a:gd name="T11" fmla="*/ 155 h 556"/>
                <a:gd name="T12" fmla="*/ 987 w 1263"/>
                <a:gd name="T13" fmla="*/ 2 h 556"/>
                <a:gd name="T14" fmla="*/ 756 w 1263"/>
                <a:gd name="T15" fmla="*/ 16 h 556"/>
                <a:gd name="T16" fmla="*/ 602 w 1263"/>
                <a:gd name="T17" fmla="*/ 172 h 556"/>
                <a:gd name="T18" fmla="*/ 658 w 1263"/>
                <a:gd name="T19" fmla="*/ 4 h 556"/>
                <a:gd name="T20" fmla="*/ 609 w 1263"/>
                <a:gd name="T21" fmla="*/ 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3" h="556">
                  <a:moveTo>
                    <a:pt x="609" y="6"/>
                  </a:moveTo>
                  <a:lnTo>
                    <a:pt x="0" y="556"/>
                  </a:lnTo>
                  <a:lnTo>
                    <a:pt x="935" y="556"/>
                  </a:lnTo>
                  <a:lnTo>
                    <a:pt x="1263" y="25"/>
                  </a:lnTo>
                  <a:lnTo>
                    <a:pt x="1124" y="0"/>
                  </a:lnTo>
                  <a:lnTo>
                    <a:pt x="1008" y="155"/>
                  </a:lnTo>
                  <a:lnTo>
                    <a:pt x="987" y="2"/>
                  </a:lnTo>
                  <a:lnTo>
                    <a:pt x="756" y="16"/>
                  </a:lnTo>
                  <a:lnTo>
                    <a:pt x="602" y="172"/>
                  </a:lnTo>
                  <a:lnTo>
                    <a:pt x="658" y="4"/>
                  </a:lnTo>
                  <a:lnTo>
                    <a:pt x="609" y="6"/>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70"/>
            <p:cNvSpPr/>
            <p:nvPr userDrawn="1"/>
          </p:nvSpPr>
          <p:spPr bwMode="auto">
            <a:xfrm>
              <a:off x="8615578" y="5919316"/>
              <a:ext cx="1140552" cy="938684"/>
            </a:xfrm>
            <a:custGeom>
              <a:avLst/>
              <a:gdLst>
                <a:gd name="T0" fmla="*/ 678 w 678"/>
                <a:gd name="T1" fmla="*/ 6 h 558"/>
                <a:gd name="T2" fmla="*/ 553 w 678"/>
                <a:gd name="T3" fmla="*/ 558 h 558"/>
                <a:gd name="T4" fmla="*/ 0 w 678"/>
                <a:gd name="T5" fmla="*/ 558 h 558"/>
                <a:gd name="T6" fmla="*/ 297 w 678"/>
                <a:gd name="T7" fmla="*/ 31 h 558"/>
                <a:gd name="T8" fmla="*/ 434 w 678"/>
                <a:gd name="T9" fmla="*/ 0 h 558"/>
                <a:gd name="T10" fmla="*/ 316 w 678"/>
                <a:gd name="T11" fmla="*/ 438 h 558"/>
                <a:gd name="T12" fmla="*/ 567 w 678"/>
                <a:gd name="T13" fmla="*/ 39 h 558"/>
                <a:gd name="T14" fmla="*/ 678 w 678"/>
                <a:gd name="T15" fmla="*/ 6 h 5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558">
                  <a:moveTo>
                    <a:pt x="678" y="6"/>
                  </a:moveTo>
                  <a:lnTo>
                    <a:pt x="553" y="558"/>
                  </a:lnTo>
                  <a:lnTo>
                    <a:pt x="0" y="558"/>
                  </a:lnTo>
                  <a:lnTo>
                    <a:pt x="297" y="31"/>
                  </a:lnTo>
                  <a:lnTo>
                    <a:pt x="434" y="0"/>
                  </a:lnTo>
                  <a:lnTo>
                    <a:pt x="316" y="438"/>
                  </a:lnTo>
                  <a:lnTo>
                    <a:pt x="567" y="39"/>
                  </a:lnTo>
                  <a:lnTo>
                    <a:pt x="678" y="6"/>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71"/>
            <p:cNvSpPr/>
            <p:nvPr userDrawn="1"/>
          </p:nvSpPr>
          <p:spPr bwMode="auto">
            <a:xfrm>
              <a:off x="9685477" y="5904175"/>
              <a:ext cx="765415" cy="953825"/>
            </a:xfrm>
            <a:custGeom>
              <a:avLst/>
              <a:gdLst>
                <a:gd name="T0" fmla="*/ 108 w 455"/>
                <a:gd name="T1" fmla="*/ 0 h 567"/>
                <a:gd name="T2" fmla="*/ 0 w 455"/>
                <a:gd name="T3" fmla="*/ 567 h 567"/>
                <a:gd name="T4" fmla="*/ 455 w 455"/>
                <a:gd name="T5" fmla="*/ 567 h 567"/>
                <a:gd name="T6" fmla="*/ 401 w 455"/>
                <a:gd name="T7" fmla="*/ 56 h 567"/>
                <a:gd name="T8" fmla="*/ 297 w 455"/>
                <a:gd name="T9" fmla="*/ 11 h 567"/>
                <a:gd name="T10" fmla="*/ 281 w 455"/>
                <a:gd name="T11" fmla="*/ 455 h 567"/>
                <a:gd name="T12" fmla="*/ 193 w 455"/>
                <a:gd name="T13" fmla="*/ 54 h 567"/>
                <a:gd name="T14" fmla="*/ 108 w 455"/>
                <a:gd name="T15" fmla="*/ 0 h 5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5" h="567">
                  <a:moveTo>
                    <a:pt x="108" y="0"/>
                  </a:moveTo>
                  <a:lnTo>
                    <a:pt x="0" y="567"/>
                  </a:lnTo>
                  <a:lnTo>
                    <a:pt x="455" y="567"/>
                  </a:lnTo>
                  <a:lnTo>
                    <a:pt x="401" y="56"/>
                  </a:lnTo>
                  <a:lnTo>
                    <a:pt x="297" y="11"/>
                  </a:lnTo>
                  <a:lnTo>
                    <a:pt x="281" y="455"/>
                  </a:lnTo>
                  <a:lnTo>
                    <a:pt x="193" y="54"/>
                  </a:lnTo>
                  <a:lnTo>
                    <a:pt x="108" y="0"/>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72"/>
            <p:cNvSpPr/>
            <p:nvPr userDrawn="1"/>
          </p:nvSpPr>
          <p:spPr bwMode="auto">
            <a:xfrm>
              <a:off x="10482854" y="5926044"/>
              <a:ext cx="928591" cy="931956"/>
            </a:xfrm>
            <a:custGeom>
              <a:avLst/>
              <a:gdLst>
                <a:gd name="T0" fmla="*/ 0 w 552"/>
                <a:gd name="T1" fmla="*/ 39 h 554"/>
                <a:gd name="T2" fmla="*/ 52 w 552"/>
                <a:gd name="T3" fmla="*/ 554 h 554"/>
                <a:gd name="T4" fmla="*/ 552 w 552"/>
                <a:gd name="T5" fmla="*/ 554 h 554"/>
                <a:gd name="T6" fmla="*/ 355 w 552"/>
                <a:gd name="T7" fmla="*/ 33 h 554"/>
                <a:gd name="T8" fmla="*/ 255 w 552"/>
                <a:gd name="T9" fmla="*/ 0 h 554"/>
                <a:gd name="T10" fmla="*/ 257 w 552"/>
                <a:gd name="T11" fmla="*/ 492 h 554"/>
                <a:gd name="T12" fmla="*/ 75 w 552"/>
                <a:gd name="T13" fmla="*/ 0 h 554"/>
                <a:gd name="T14" fmla="*/ 0 w 552"/>
                <a:gd name="T15" fmla="*/ 39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554">
                  <a:moveTo>
                    <a:pt x="0" y="39"/>
                  </a:moveTo>
                  <a:lnTo>
                    <a:pt x="52" y="554"/>
                  </a:lnTo>
                  <a:lnTo>
                    <a:pt x="552" y="554"/>
                  </a:lnTo>
                  <a:lnTo>
                    <a:pt x="355" y="33"/>
                  </a:lnTo>
                  <a:lnTo>
                    <a:pt x="255" y="0"/>
                  </a:lnTo>
                  <a:lnTo>
                    <a:pt x="257" y="492"/>
                  </a:lnTo>
                  <a:lnTo>
                    <a:pt x="75" y="0"/>
                  </a:lnTo>
                  <a:lnTo>
                    <a:pt x="0" y="39"/>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73"/>
            <p:cNvSpPr/>
            <p:nvPr userDrawn="1"/>
          </p:nvSpPr>
          <p:spPr bwMode="auto">
            <a:xfrm>
              <a:off x="11359296" y="5922680"/>
              <a:ext cx="832705" cy="935320"/>
            </a:xfrm>
            <a:custGeom>
              <a:avLst/>
              <a:gdLst>
                <a:gd name="T0" fmla="*/ 0 w 495"/>
                <a:gd name="T1" fmla="*/ 0 h 556"/>
                <a:gd name="T2" fmla="*/ 214 w 495"/>
                <a:gd name="T3" fmla="*/ 556 h 556"/>
                <a:gd name="T4" fmla="*/ 495 w 495"/>
                <a:gd name="T5" fmla="*/ 556 h 556"/>
                <a:gd name="T6" fmla="*/ 495 w 495"/>
                <a:gd name="T7" fmla="*/ 228 h 556"/>
                <a:gd name="T8" fmla="*/ 445 w 495"/>
                <a:gd name="T9" fmla="*/ 10 h 556"/>
                <a:gd name="T10" fmla="*/ 343 w 495"/>
                <a:gd name="T11" fmla="*/ 4 h 556"/>
                <a:gd name="T12" fmla="*/ 403 w 495"/>
                <a:gd name="T13" fmla="*/ 321 h 556"/>
                <a:gd name="T14" fmla="*/ 343 w 495"/>
                <a:gd name="T15" fmla="*/ 473 h 556"/>
                <a:gd name="T16" fmla="*/ 88 w 495"/>
                <a:gd name="T17" fmla="*/ 4 h 556"/>
                <a:gd name="T18" fmla="*/ 0 w 495"/>
                <a:gd name="T19" fmla="*/ 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5" h="556">
                  <a:moveTo>
                    <a:pt x="0" y="0"/>
                  </a:moveTo>
                  <a:lnTo>
                    <a:pt x="214" y="556"/>
                  </a:lnTo>
                  <a:lnTo>
                    <a:pt x="495" y="556"/>
                  </a:lnTo>
                  <a:lnTo>
                    <a:pt x="495" y="228"/>
                  </a:lnTo>
                  <a:lnTo>
                    <a:pt x="445" y="10"/>
                  </a:lnTo>
                  <a:lnTo>
                    <a:pt x="343" y="4"/>
                  </a:lnTo>
                  <a:lnTo>
                    <a:pt x="403" y="321"/>
                  </a:lnTo>
                  <a:lnTo>
                    <a:pt x="343" y="473"/>
                  </a:lnTo>
                  <a:lnTo>
                    <a:pt x="88" y="4"/>
                  </a:lnTo>
                  <a:lnTo>
                    <a:pt x="0" y="0"/>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74"/>
            <p:cNvSpPr/>
            <p:nvPr userDrawn="1"/>
          </p:nvSpPr>
          <p:spPr bwMode="auto">
            <a:xfrm>
              <a:off x="9059687" y="4403626"/>
              <a:ext cx="674575" cy="684668"/>
            </a:xfrm>
            <a:custGeom>
              <a:avLst/>
              <a:gdLst>
                <a:gd name="T0" fmla="*/ 62 w 193"/>
                <a:gd name="T1" fmla="*/ 46 h 196"/>
                <a:gd name="T2" fmla="*/ 142 w 193"/>
                <a:gd name="T3" fmla="*/ 10 h 196"/>
                <a:gd name="T4" fmla="*/ 193 w 193"/>
                <a:gd name="T5" fmla="*/ 152 h 196"/>
                <a:gd name="T6" fmla="*/ 154 w 193"/>
                <a:gd name="T7" fmla="*/ 176 h 196"/>
                <a:gd name="T8" fmla="*/ 119 w 193"/>
                <a:gd name="T9" fmla="*/ 172 h 196"/>
                <a:gd name="T10" fmla="*/ 70 w 193"/>
                <a:gd name="T11" fmla="*/ 95 h 196"/>
                <a:gd name="T12" fmla="*/ 60 w 193"/>
                <a:gd name="T13" fmla="*/ 152 h 196"/>
                <a:gd name="T14" fmla="*/ 15 w 193"/>
                <a:gd name="T15" fmla="*/ 196 h 196"/>
                <a:gd name="T16" fmla="*/ 0 w 193"/>
                <a:gd name="T17" fmla="*/ 192 h 196"/>
                <a:gd name="T18" fmla="*/ 38 w 193"/>
                <a:gd name="T19" fmla="*/ 135 h 196"/>
                <a:gd name="T20" fmla="*/ 62 w 193"/>
                <a:gd name="T21" fmla="*/ 4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96">
                  <a:moveTo>
                    <a:pt x="62" y="46"/>
                  </a:moveTo>
                  <a:cubicBezTo>
                    <a:pt x="62" y="46"/>
                    <a:pt x="122" y="0"/>
                    <a:pt x="142" y="10"/>
                  </a:cubicBezTo>
                  <a:cubicBezTo>
                    <a:pt x="162" y="21"/>
                    <a:pt x="192" y="108"/>
                    <a:pt x="193" y="152"/>
                  </a:cubicBezTo>
                  <a:cubicBezTo>
                    <a:pt x="154" y="176"/>
                    <a:pt x="154" y="176"/>
                    <a:pt x="154" y="176"/>
                  </a:cubicBezTo>
                  <a:cubicBezTo>
                    <a:pt x="119" y="172"/>
                    <a:pt x="119" y="172"/>
                    <a:pt x="119" y="172"/>
                  </a:cubicBezTo>
                  <a:cubicBezTo>
                    <a:pt x="119" y="172"/>
                    <a:pt x="92" y="113"/>
                    <a:pt x="70" y="95"/>
                  </a:cubicBezTo>
                  <a:cubicBezTo>
                    <a:pt x="60" y="152"/>
                    <a:pt x="60" y="152"/>
                    <a:pt x="60" y="152"/>
                  </a:cubicBezTo>
                  <a:cubicBezTo>
                    <a:pt x="15" y="196"/>
                    <a:pt x="15" y="196"/>
                    <a:pt x="15" y="196"/>
                  </a:cubicBezTo>
                  <a:cubicBezTo>
                    <a:pt x="0" y="192"/>
                    <a:pt x="0" y="192"/>
                    <a:pt x="0" y="192"/>
                  </a:cubicBezTo>
                  <a:cubicBezTo>
                    <a:pt x="38" y="135"/>
                    <a:pt x="38" y="135"/>
                    <a:pt x="38" y="135"/>
                  </a:cubicBezTo>
                  <a:cubicBezTo>
                    <a:pt x="38" y="135"/>
                    <a:pt x="39" y="63"/>
                    <a:pt x="62" y="46"/>
                  </a:cubicBez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75"/>
            <p:cNvSpPr/>
            <p:nvPr userDrawn="1"/>
          </p:nvSpPr>
          <p:spPr bwMode="auto">
            <a:xfrm>
              <a:off x="9276695" y="4410355"/>
              <a:ext cx="132897" cy="181681"/>
            </a:xfrm>
            <a:custGeom>
              <a:avLst/>
              <a:gdLst>
                <a:gd name="T0" fmla="*/ 37 w 79"/>
                <a:gd name="T1" fmla="*/ 0 h 108"/>
                <a:gd name="T2" fmla="*/ 79 w 79"/>
                <a:gd name="T3" fmla="*/ 46 h 108"/>
                <a:gd name="T4" fmla="*/ 58 w 79"/>
                <a:gd name="T5" fmla="*/ 108 h 108"/>
                <a:gd name="T6" fmla="*/ 0 w 79"/>
                <a:gd name="T7" fmla="*/ 81 h 108"/>
                <a:gd name="T8" fmla="*/ 37 w 79"/>
                <a:gd name="T9" fmla="*/ 0 h 108"/>
              </a:gdLst>
              <a:ahLst/>
              <a:cxnLst>
                <a:cxn ang="0">
                  <a:pos x="T0" y="T1"/>
                </a:cxn>
                <a:cxn ang="0">
                  <a:pos x="T2" y="T3"/>
                </a:cxn>
                <a:cxn ang="0">
                  <a:pos x="T4" y="T5"/>
                </a:cxn>
                <a:cxn ang="0">
                  <a:pos x="T6" y="T7"/>
                </a:cxn>
                <a:cxn ang="0">
                  <a:pos x="T8" y="T9"/>
                </a:cxn>
              </a:cxnLst>
              <a:rect l="0" t="0" r="r" b="b"/>
              <a:pathLst>
                <a:path w="79" h="108">
                  <a:moveTo>
                    <a:pt x="37" y="0"/>
                  </a:moveTo>
                  <a:lnTo>
                    <a:pt x="79" y="46"/>
                  </a:lnTo>
                  <a:lnTo>
                    <a:pt x="58" y="108"/>
                  </a:lnTo>
                  <a:lnTo>
                    <a:pt x="0" y="81"/>
                  </a:lnTo>
                  <a:lnTo>
                    <a:pt x="37" y="0"/>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76"/>
            <p:cNvSpPr/>
            <p:nvPr userDrawn="1"/>
          </p:nvSpPr>
          <p:spPr bwMode="auto">
            <a:xfrm>
              <a:off x="9335573" y="4585306"/>
              <a:ext cx="109345" cy="425605"/>
            </a:xfrm>
            <a:custGeom>
              <a:avLst/>
              <a:gdLst>
                <a:gd name="T0" fmla="*/ 36 w 65"/>
                <a:gd name="T1" fmla="*/ 0 h 253"/>
                <a:gd name="T2" fmla="*/ 25 w 65"/>
                <a:gd name="T3" fmla="*/ 38 h 253"/>
                <a:gd name="T4" fmla="*/ 65 w 65"/>
                <a:gd name="T5" fmla="*/ 220 h 253"/>
                <a:gd name="T6" fmla="*/ 42 w 65"/>
                <a:gd name="T7" fmla="*/ 253 h 253"/>
                <a:gd name="T8" fmla="*/ 15 w 65"/>
                <a:gd name="T9" fmla="*/ 214 h 253"/>
                <a:gd name="T10" fmla="*/ 11 w 65"/>
                <a:gd name="T11" fmla="*/ 38 h 253"/>
                <a:gd name="T12" fmla="*/ 0 w 65"/>
                <a:gd name="T13" fmla="*/ 13 h 253"/>
                <a:gd name="T14" fmla="*/ 36 w 65"/>
                <a:gd name="T15" fmla="*/ 0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53">
                  <a:moveTo>
                    <a:pt x="36" y="0"/>
                  </a:moveTo>
                  <a:lnTo>
                    <a:pt x="25" y="38"/>
                  </a:lnTo>
                  <a:lnTo>
                    <a:pt x="65" y="220"/>
                  </a:lnTo>
                  <a:lnTo>
                    <a:pt x="42" y="253"/>
                  </a:lnTo>
                  <a:lnTo>
                    <a:pt x="15" y="214"/>
                  </a:lnTo>
                  <a:lnTo>
                    <a:pt x="11" y="38"/>
                  </a:lnTo>
                  <a:lnTo>
                    <a:pt x="0" y="13"/>
                  </a:lnTo>
                  <a:lnTo>
                    <a:pt x="36" y="0"/>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77"/>
            <p:cNvSpPr/>
            <p:nvPr userDrawn="1"/>
          </p:nvSpPr>
          <p:spPr bwMode="auto">
            <a:xfrm>
              <a:off x="9290153" y="4452411"/>
              <a:ext cx="158130" cy="188410"/>
            </a:xfrm>
            <a:custGeom>
              <a:avLst/>
              <a:gdLst>
                <a:gd name="T0" fmla="*/ 46 w 94"/>
                <a:gd name="T1" fmla="*/ 85 h 112"/>
                <a:gd name="T2" fmla="*/ 73 w 94"/>
                <a:gd name="T3" fmla="*/ 98 h 112"/>
                <a:gd name="T4" fmla="*/ 94 w 94"/>
                <a:gd name="T5" fmla="*/ 5 h 112"/>
                <a:gd name="T6" fmla="*/ 56 w 94"/>
                <a:gd name="T7" fmla="*/ 0 h 112"/>
                <a:gd name="T8" fmla="*/ 44 w 94"/>
                <a:gd name="T9" fmla="*/ 79 h 112"/>
                <a:gd name="T10" fmla="*/ 0 w 94"/>
                <a:gd name="T11" fmla="*/ 44 h 112"/>
                <a:gd name="T12" fmla="*/ 23 w 94"/>
                <a:gd name="T13" fmla="*/ 112 h 112"/>
                <a:gd name="T14" fmla="*/ 46 w 94"/>
                <a:gd name="T15" fmla="*/ 85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12">
                  <a:moveTo>
                    <a:pt x="46" y="85"/>
                  </a:moveTo>
                  <a:lnTo>
                    <a:pt x="73" y="98"/>
                  </a:lnTo>
                  <a:lnTo>
                    <a:pt x="94" y="5"/>
                  </a:lnTo>
                  <a:lnTo>
                    <a:pt x="56" y="0"/>
                  </a:lnTo>
                  <a:lnTo>
                    <a:pt x="44" y="79"/>
                  </a:lnTo>
                  <a:lnTo>
                    <a:pt x="0" y="44"/>
                  </a:lnTo>
                  <a:lnTo>
                    <a:pt x="23" y="112"/>
                  </a:lnTo>
                  <a:lnTo>
                    <a:pt x="46" y="8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78"/>
            <p:cNvSpPr/>
            <p:nvPr userDrawn="1"/>
          </p:nvSpPr>
          <p:spPr bwMode="auto">
            <a:xfrm>
              <a:off x="9160621" y="4299327"/>
              <a:ext cx="235512" cy="296073"/>
            </a:xfrm>
            <a:custGeom>
              <a:avLst/>
              <a:gdLst>
                <a:gd name="T0" fmla="*/ 42 w 67"/>
                <a:gd name="T1" fmla="*/ 84 h 85"/>
                <a:gd name="T2" fmla="*/ 62 w 67"/>
                <a:gd name="T3" fmla="*/ 38 h 85"/>
                <a:gd name="T4" fmla="*/ 19 w 67"/>
                <a:gd name="T5" fmla="*/ 14 h 85"/>
                <a:gd name="T6" fmla="*/ 9 w 67"/>
                <a:gd name="T7" fmla="*/ 59 h 85"/>
                <a:gd name="T8" fmla="*/ 42 w 67"/>
                <a:gd name="T9" fmla="*/ 84 h 85"/>
              </a:gdLst>
              <a:ahLst/>
              <a:cxnLst>
                <a:cxn ang="0">
                  <a:pos x="T0" y="T1"/>
                </a:cxn>
                <a:cxn ang="0">
                  <a:pos x="T2" y="T3"/>
                </a:cxn>
                <a:cxn ang="0">
                  <a:pos x="T4" y="T5"/>
                </a:cxn>
                <a:cxn ang="0">
                  <a:pos x="T6" y="T7"/>
                </a:cxn>
                <a:cxn ang="0">
                  <a:pos x="T8" y="T9"/>
                </a:cxn>
              </a:cxnLst>
              <a:rect l="0" t="0" r="r" b="b"/>
              <a:pathLst>
                <a:path w="67" h="85">
                  <a:moveTo>
                    <a:pt x="42" y="84"/>
                  </a:moveTo>
                  <a:cubicBezTo>
                    <a:pt x="53" y="82"/>
                    <a:pt x="67" y="56"/>
                    <a:pt x="62" y="38"/>
                  </a:cubicBezTo>
                  <a:cubicBezTo>
                    <a:pt x="57" y="19"/>
                    <a:pt x="44" y="0"/>
                    <a:pt x="19" y="14"/>
                  </a:cubicBezTo>
                  <a:cubicBezTo>
                    <a:pt x="0" y="24"/>
                    <a:pt x="5" y="48"/>
                    <a:pt x="9" y="59"/>
                  </a:cubicBezTo>
                  <a:cubicBezTo>
                    <a:pt x="14" y="70"/>
                    <a:pt x="28" y="85"/>
                    <a:pt x="42" y="84"/>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79"/>
            <p:cNvSpPr/>
            <p:nvPr userDrawn="1"/>
          </p:nvSpPr>
          <p:spPr bwMode="auto">
            <a:xfrm>
              <a:off x="9143799" y="4312785"/>
              <a:ext cx="247288" cy="191774"/>
            </a:xfrm>
            <a:custGeom>
              <a:avLst/>
              <a:gdLst>
                <a:gd name="T0" fmla="*/ 9 w 71"/>
                <a:gd name="T1" fmla="*/ 41 h 55"/>
                <a:gd name="T2" fmla="*/ 27 w 71"/>
                <a:gd name="T3" fmla="*/ 44 h 55"/>
                <a:gd name="T4" fmla="*/ 46 w 71"/>
                <a:gd name="T5" fmla="*/ 28 h 55"/>
                <a:gd name="T6" fmla="*/ 54 w 71"/>
                <a:gd name="T7" fmla="*/ 46 h 55"/>
                <a:gd name="T8" fmla="*/ 61 w 71"/>
                <a:gd name="T9" fmla="*/ 37 h 55"/>
                <a:gd name="T10" fmla="*/ 66 w 71"/>
                <a:gd name="T11" fmla="*/ 55 h 55"/>
                <a:gd name="T12" fmla="*/ 69 w 71"/>
                <a:gd name="T13" fmla="*/ 40 h 55"/>
                <a:gd name="T14" fmla="*/ 41 w 71"/>
                <a:gd name="T15" fmla="*/ 2 h 55"/>
                <a:gd name="T16" fmla="*/ 9 w 71"/>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5">
                  <a:moveTo>
                    <a:pt x="9" y="41"/>
                  </a:moveTo>
                  <a:cubicBezTo>
                    <a:pt x="9" y="41"/>
                    <a:pt x="17" y="48"/>
                    <a:pt x="27" y="44"/>
                  </a:cubicBezTo>
                  <a:cubicBezTo>
                    <a:pt x="37" y="39"/>
                    <a:pt x="46" y="28"/>
                    <a:pt x="46" y="28"/>
                  </a:cubicBezTo>
                  <a:cubicBezTo>
                    <a:pt x="46" y="28"/>
                    <a:pt x="47" y="40"/>
                    <a:pt x="54" y="46"/>
                  </a:cubicBezTo>
                  <a:cubicBezTo>
                    <a:pt x="54" y="46"/>
                    <a:pt x="56" y="32"/>
                    <a:pt x="61" y="37"/>
                  </a:cubicBezTo>
                  <a:cubicBezTo>
                    <a:pt x="65" y="42"/>
                    <a:pt x="66" y="55"/>
                    <a:pt x="66" y="55"/>
                  </a:cubicBezTo>
                  <a:cubicBezTo>
                    <a:pt x="66" y="55"/>
                    <a:pt x="71" y="47"/>
                    <a:pt x="69" y="40"/>
                  </a:cubicBezTo>
                  <a:cubicBezTo>
                    <a:pt x="67" y="34"/>
                    <a:pt x="69" y="0"/>
                    <a:pt x="41" y="2"/>
                  </a:cubicBezTo>
                  <a:cubicBezTo>
                    <a:pt x="14" y="3"/>
                    <a:pt x="0" y="20"/>
                    <a:pt x="9" y="41"/>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80"/>
            <p:cNvSpPr/>
            <p:nvPr userDrawn="1"/>
          </p:nvSpPr>
          <p:spPr bwMode="auto">
            <a:xfrm>
              <a:off x="9063052" y="4935210"/>
              <a:ext cx="706537" cy="1068217"/>
            </a:xfrm>
            <a:custGeom>
              <a:avLst/>
              <a:gdLst>
                <a:gd name="T0" fmla="*/ 192 w 202"/>
                <a:gd name="T1" fmla="*/ 0 h 306"/>
                <a:gd name="T2" fmla="*/ 180 w 202"/>
                <a:gd name="T3" fmla="*/ 91 h 306"/>
                <a:gd name="T4" fmla="*/ 153 w 202"/>
                <a:gd name="T5" fmla="*/ 156 h 306"/>
                <a:gd name="T6" fmla="*/ 198 w 202"/>
                <a:gd name="T7" fmla="*/ 285 h 306"/>
                <a:gd name="T8" fmla="*/ 145 w 202"/>
                <a:gd name="T9" fmla="*/ 301 h 306"/>
                <a:gd name="T10" fmla="*/ 165 w 202"/>
                <a:gd name="T11" fmla="*/ 275 h 306"/>
                <a:gd name="T12" fmla="*/ 113 w 202"/>
                <a:gd name="T13" fmla="*/ 159 h 306"/>
                <a:gd name="T14" fmla="*/ 124 w 202"/>
                <a:gd name="T15" fmla="*/ 87 h 306"/>
                <a:gd name="T16" fmla="*/ 49 w 202"/>
                <a:gd name="T17" fmla="*/ 139 h 306"/>
                <a:gd name="T18" fmla="*/ 81 w 202"/>
                <a:gd name="T19" fmla="*/ 282 h 306"/>
                <a:gd name="T20" fmla="*/ 15 w 202"/>
                <a:gd name="T21" fmla="*/ 297 h 306"/>
                <a:gd name="T22" fmla="*/ 52 w 202"/>
                <a:gd name="T23" fmla="*/ 268 h 306"/>
                <a:gd name="T24" fmla="*/ 10 w 202"/>
                <a:gd name="T25" fmla="*/ 130 h 306"/>
                <a:gd name="T26" fmla="*/ 118 w 202"/>
                <a:gd name="T27" fmla="*/ 33 h 306"/>
                <a:gd name="T28" fmla="*/ 118 w 202"/>
                <a:gd name="T29" fmla="*/ 20 h 306"/>
                <a:gd name="T30" fmla="*/ 192 w 202"/>
                <a:gd name="T31"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 h="306">
                  <a:moveTo>
                    <a:pt x="192" y="0"/>
                  </a:moveTo>
                  <a:cubicBezTo>
                    <a:pt x="192" y="0"/>
                    <a:pt x="202" y="41"/>
                    <a:pt x="180" y="91"/>
                  </a:cubicBezTo>
                  <a:cubicBezTo>
                    <a:pt x="158" y="141"/>
                    <a:pt x="152" y="139"/>
                    <a:pt x="153" y="156"/>
                  </a:cubicBezTo>
                  <a:cubicBezTo>
                    <a:pt x="153" y="188"/>
                    <a:pt x="198" y="285"/>
                    <a:pt x="198" y="285"/>
                  </a:cubicBezTo>
                  <a:cubicBezTo>
                    <a:pt x="198" y="285"/>
                    <a:pt x="165" y="303"/>
                    <a:pt x="145" y="301"/>
                  </a:cubicBezTo>
                  <a:cubicBezTo>
                    <a:pt x="145" y="301"/>
                    <a:pt x="140" y="295"/>
                    <a:pt x="165" y="275"/>
                  </a:cubicBezTo>
                  <a:cubicBezTo>
                    <a:pt x="165" y="275"/>
                    <a:pt x="116" y="191"/>
                    <a:pt x="113" y="159"/>
                  </a:cubicBezTo>
                  <a:cubicBezTo>
                    <a:pt x="112" y="142"/>
                    <a:pt x="124" y="87"/>
                    <a:pt x="124" y="87"/>
                  </a:cubicBezTo>
                  <a:cubicBezTo>
                    <a:pt x="124" y="87"/>
                    <a:pt x="58" y="117"/>
                    <a:pt x="49" y="139"/>
                  </a:cubicBezTo>
                  <a:cubicBezTo>
                    <a:pt x="34" y="172"/>
                    <a:pt x="81" y="282"/>
                    <a:pt x="81" y="282"/>
                  </a:cubicBezTo>
                  <a:cubicBezTo>
                    <a:pt x="81" y="282"/>
                    <a:pt x="38" y="306"/>
                    <a:pt x="15" y="297"/>
                  </a:cubicBezTo>
                  <a:cubicBezTo>
                    <a:pt x="15" y="297"/>
                    <a:pt x="19" y="285"/>
                    <a:pt x="52" y="268"/>
                  </a:cubicBezTo>
                  <a:cubicBezTo>
                    <a:pt x="52" y="268"/>
                    <a:pt x="0" y="165"/>
                    <a:pt x="10" y="130"/>
                  </a:cubicBezTo>
                  <a:cubicBezTo>
                    <a:pt x="20" y="95"/>
                    <a:pt x="115" y="40"/>
                    <a:pt x="118" y="33"/>
                  </a:cubicBezTo>
                  <a:cubicBezTo>
                    <a:pt x="120" y="29"/>
                    <a:pt x="118" y="20"/>
                    <a:pt x="118" y="20"/>
                  </a:cubicBezTo>
                  <a:cubicBezTo>
                    <a:pt x="118" y="20"/>
                    <a:pt x="166" y="18"/>
                    <a:pt x="192" y="0"/>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81"/>
            <p:cNvSpPr/>
            <p:nvPr userDrawn="1"/>
          </p:nvSpPr>
          <p:spPr bwMode="auto">
            <a:xfrm>
              <a:off x="9513889" y="4997453"/>
              <a:ext cx="58879" cy="52150"/>
            </a:xfrm>
            <a:custGeom>
              <a:avLst/>
              <a:gdLst>
                <a:gd name="T0" fmla="*/ 0 w 17"/>
                <a:gd name="T1" fmla="*/ 4 h 15"/>
                <a:gd name="T2" fmla="*/ 1 w 17"/>
                <a:gd name="T3" fmla="*/ 11 h 15"/>
                <a:gd name="T4" fmla="*/ 17 w 17"/>
                <a:gd name="T5" fmla="*/ 10 h 15"/>
                <a:gd name="T6" fmla="*/ 17 w 17"/>
                <a:gd name="T7" fmla="*/ 0 h 15"/>
                <a:gd name="T8" fmla="*/ 0 w 17"/>
                <a:gd name="T9" fmla="*/ 4 h 15"/>
              </a:gdLst>
              <a:ahLst/>
              <a:cxnLst>
                <a:cxn ang="0">
                  <a:pos x="T0" y="T1"/>
                </a:cxn>
                <a:cxn ang="0">
                  <a:pos x="T2" y="T3"/>
                </a:cxn>
                <a:cxn ang="0">
                  <a:pos x="T4" y="T5"/>
                </a:cxn>
                <a:cxn ang="0">
                  <a:pos x="T6" y="T7"/>
                </a:cxn>
                <a:cxn ang="0">
                  <a:pos x="T8" y="T9"/>
                </a:cxn>
              </a:cxnLst>
              <a:rect l="0" t="0" r="r" b="b"/>
              <a:pathLst>
                <a:path w="17" h="15">
                  <a:moveTo>
                    <a:pt x="0" y="4"/>
                  </a:moveTo>
                  <a:cubicBezTo>
                    <a:pt x="1" y="11"/>
                    <a:pt x="1" y="11"/>
                    <a:pt x="1" y="11"/>
                  </a:cubicBezTo>
                  <a:cubicBezTo>
                    <a:pt x="1" y="11"/>
                    <a:pt x="6" y="15"/>
                    <a:pt x="17" y="10"/>
                  </a:cubicBezTo>
                  <a:cubicBezTo>
                    <a:pt x="17" y="0"/>
                    <a:pt x="17" y="0"/>
                    <a:pt x="17" y="0"/>
                  </a:cubicBezTo>
                  <a:cubicBezTo>
                    <a:pt x="17" y="0"/>
                    <a:pt x="15" y="2"/>
                    <a:pt x="0" y="4"/>
                  </a:cubicBez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82"/>
            <p:cNvSpPr/>
            <p:nvPr userDrawn="1"/>
          </p:nvSpPr>
          <p:spPr bwMode="auto">
            <a:xfrm>
              <a:off x="9179126" y="5039509"/>
              <a:ext cx="149719" cy="153083"/>
            </a:xfrm>
            <a:custGeom>
              <a:avLst/>
              <a:gdLst>
                <a:gd name="T0" fmla="*/ 10 w 43"/>
                <a:gd name="T1" fmla="*/ 38 h 44"/>
                <a:gd name="T2" fmla="*/ 6 w 43"/>
                <a:gd name="T3" fmla="*/ 11 h 44"/>
                <a:gd name="T4" fmla="*/ 33 w 43"/>
                <a:gd name="T5" fmla="*/ 6 h 44"/>
                <a:gd name="T6" fmla="*/ 36 w 43"/>
                <a:gd name="T7" fmla="*/ 33 h 44"/>
                <a:gd name="T8" fmla="*/ 10 w 43"/>
                <a:gd name="T9" fmla="*/ 38 h 44"/>
              </a:gdLst>
              <a:ahLst/>
              <a:cxnLst>
                <a:cxn ang="0">
                  <a:pos x="T0" y="T1"/>
                </a:cxn>
                <a:cxn ang="0">
                  <a:pos x="T2" y="T3"/>
                </a:cxn>
                <a:cxn ang="0">
                  <a:pos x="T4" y="T5"/>
                </a:cxn>
                <a:cxn ang="0">
                  <a:pos x="T6" y="T7"/>
                </a:cxn>
                <a:cxn ang="0">
                  <a:pos x="T8" y="T9"/>
                </a:cxn>
              </a:cxnLst>
              <a:rect l="0" t="0" r="r" b="b"/>
              <a:pathLst>
                <a:path w="43" h="44">
                  <a:moveTo>
                    <a:pt x="10" y="38"/>
                  </a:moveTo>
                  <a:cubicBezTo>
                    <a:pt x="2" y="32"/>
                    <a:pt x="0" y="20"/>
                    <a:pt x="6" y="11"/>
                  </a:cubicBezTo>
                  <a:cubicBezTo>
                    <a:pt x="12" y="2"/>
                    <a:pt x="24" y="0"/>
                    <a:pt x="33" y="6"/>
                  </a:cubicBezTo>
                  <a:cubicBezTo>
                    <a:pt x="41" y="12"/>
                    <a:pt x="43" y="24"/>
                    <a:pt x="36" y="33"/>
                  </a:cubicBezTo>
                  <a:cubicBezTo>
                    <a:pt x="30" y="41"/>
                    <a:pt x="18" y="44"/>
                    <a:pt x="10" y="38"/>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83"/>
            <p:cNvSpPr/>
            <p:nvPr userDrawn="1"/>
          </p:nvSpPr>
          <p:spPr bwMode="auto">
            <a:xfrm>
              <a:off x="8709783" y="4666054"/>
              <a:ext cx="472707" cy="439063"/>
            </a:xfrm>
            <a:custGeom>
              <a:avLst/>
              <a:gdLst>
                <a:gd name="T0" fmla="*/ 96 w 135"/>
                <a:gd name="T1" fmla="*/ 18 h 126"/>
                <a:gd name="T2" fmla="*/ 18 w 135"/>
                <a:gd name="T3" fmla="*/ 31 h 126"/>
                <a:gd name="T4" fmla="*/ 31 w 135"/>
                <a:gd name="T5" fmla="*/ 109 h 126"/>
                <a:gd name="T6" fmla="*/ 89 w 135"/>
                <a:gd name="T7" fmla="*/ 121 h 126"/>
                <a:gd name="T8" fmla="*/ 103 w 135"/>
                <a:gd name="T9" fmla="*/ 126 h 126"/>
                <a:gd name="T10" fmla="*/ 135 w 135"/>
                <a:gd name="T11" fmla="*/ 80 h 126"/>
                <a:gd name="T12" fmla="*/ 126 w 135"/>
                <a:gd name="T13" fmla="*/ 69 h 126"/>
                <a:gd name="T14" fmla="*/ 96 w 135"/>
                <a:gd name="T15" fmla="*/ 18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26">
                  <a:moveTo>
                    <a:pt x="96" y="18"/>
                  </a:moveTo>
                  <a:cubicBezTo>
                    <a:pt x="71" y="0"/>
                    <a:pt x="36" y="6"/>
                    <a:pt x="18" y="31"/>
                  </a:cubicBezTo>
                  <a:cubicBezTo>
                    <a:pt x="0" y="56"/>
                    <a:pt x="6" y="91"/>
                    <a:pt x="31" y="109"/>
                  </a:cubicBezTo>
                  <a:cubicBezTo>
                    <a:pt x="50" y="123"/>
                    <a:pt x="71" y="120"/>
                    <a:pt x="89" y="121"/>
                  </a:cubicBezTo>
                  <a:cubicBezTo>
                    <a:pt x="94" y="121"/>
                    <a:pt x="103" y="126"/>
                    <a:pt x="103" y="126"/>
                  </a:cubicBezTo>
                  <a:cubicBezTo>
                    <a:pt x="135" y="80"/>
                    <a:pt x="135" y="80"/>
                    <a:pt x="135" y="80"/>
                  </a:cubicBezTo>
                  <a:cubicBezTo>
                    <a:pt x="135" y="80"/>
                    <a:pt x="128" y="74"/>
                    <a:pt x="126" y="69"/>
                  </a:cubicBezTo>
                  <a:cubicBezTo>
                    <a:pt x="120" y="52"/>
                    <a:pt x="117" y="32"/>
                    <a:pt x="96" y="18"/>
                  </a:cubicBez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84"/>
            <p:cNvSpPr/>
            <p:nvPr userDrawn="1"/>
          </p:nvSpPr>
          <p:spPr bwMode="auto">
            <a:xfrm>
              <a:off x="8724924" y="4679511"/>
              <a:ext cx="402054" cy="402054"/>
            </a:xfrm>
            <a:custGeom>
              <a:avLst/>
              <a:gdLst>
                <a:gd name="T0" fmla="*/ 28 w 115"/>
                <a:gd name="T1" fmla="*/ 99 h 115"/>
                <a:gd name="T2" fmla="*/ 16 w 115"/>
                <a:gd name="T3" fmla="*/ 28 h 115"/>
                <a:gd name="T4" fmla="*/ 87 w 115"/>
                <a:gd name="T5" fmla="*/ 16 h 115"/>
                <a:gd name="T6" fmla="*/ 98 w 115"/>
                <a:gd name="T7" fmla="*/ 87 h 115"/>
                <a:gd name="T8" fmla="*/ 28 w 115"/>
                <a:gd name="T9" fmla="*/ 99 h 115"/>
              </a:gdLst>
              <a:ahLst/>
              <a:cxnLst>
                <a:cxn ang="0">
                  <a:pos x="T0" y="T1"/>
                </a:cxn>
                <a:cxn ang="0">
                  <a:pos x="T2" y="T3"/>
                </a:cxn>
                <a:cxn ang="0">
                  <a:pos x="T4" y="T5"/>
                </a:cxn>
                <a:cxn ang="0">
                  <a:pos x="T6" y="T7"/>
                </a:cxn>
                <a:cxn ang="0">
                  <a:pos x="T8" y="T9"/>
                </a:cxn>
              </a:cxnLst>
              <a:rect l="0" t="0" r="r" b="b"/>
              <a:pathLst>
                <a:path w="115" h="115">
                  <a:moveTo>
                    <a:pt x="28" y="99"/>
                  </a:moveTo>
                  <a:cubicBezTo>
                    <a:pt x="5" y="83"/>
                    <a:pt x="0" y="51"/>
                    <a:pt x="16" y="28"/>
                  </a:cubicBezTo>
                  <a:cubicBezTo>
                    <a:pt x="32" y="5"/>
                    <a:pt x="64" y="0"/>
                    <a:pt x="87" y="16"/>
                  </a:cubicBezTo>
                  <a:cubicBezTo>
                    <a:pt x="109" y="33"/>
                    <a:pt x="115" y="64"/>
                    <a:pt x="98" y="87"/>
                  </a:cubicBezTo>
                  <a:cubicBezTo>
                    <a:pt x="82" y="110"/>
                    <a:pt x="50" y="115"/>
                    <a:pt x="28" y="99"/>
                  </a:cubicBez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85"/>
            <p:cNvSpPr/>
            <p:nvPr userDrawn="1"/>
          </p:nvSpPr>
          <p:spPr bwMode="auto">
            <a:xfrm>
              <a:off x="8952024" y="4805679"/>
              <a:ext cx="211961" cy="208597"/>
            </a:xfrm>
            <a:custGeom>
              <a:avLst/>
              <a:gdLst>
                <a:gd name="T0" fmla="*/ 10 w 61"/>
                <a:gd name="T1" fmla="*/ 28 h 60"/>
                <a:gd name="T2" fmla="*/ 2 w 61"/>
                <a:gd name="T3" fmla="*/ 17 h 60"/>
                <a:gd name="T4" fmla="*/ 0 w 61"/>
                <a:gd name="T5" fmla="*/ 15 h 60"/>
                <a:gd name="T6" fmla="*/ 4 w 61"/>
                <a:gd name="T7" fmla="*/ 14 h 60"/>
                <a:gd name="T8" fmla="*/ 12 w 61"/>
                <a:gd name="T9" fmla="*/ 14 h 60"/>
                <a:gd name="T10" fmla="*/ 10 w 61"/>
                <a:gd name="T11" fmla="*/ 15 h 60"/>
                <a:gd name="T12" fmla="*/ 18 w 61"/>
                <a:gd name="T13" fmla="*/ 5 h 60"/>
                <a:gd name="T14" fmla="*/ 21 w 61"/>
                <a:gd name="T15" fmla="*/ 0 h 60"/>
                <a:gd name="T16" fmla="*/ 21 w 61"/>
                <a:gd name="T17" fmla="*/ 6 h 60"/>
                <a:gd name="T18" fmla="*/ 22 w 61"/>
                <a:gd name="T19" fmla="*/ 10 h 60"/>
                <a:gd name="T20" fmla="*/ 23 w 61"/>
                <a:gd name="T21" fmla="*/ 13 h 60"/>
                <a:gd name="T22" fmla="*/ 25 w 61"/>
                <a:gd name="T23" fmla="*/ 17 h 60"/>
                <a:gd name="T24" fmla="*/ 27 w 61"/>
                <a:gd name="T25" fmla="*/ 21 h 60"/>
                <a:gd name="T26" fmla="*/ 31 w 61"/>
                <a:gd name="T27" fmla="*/ 28 h 60"/>
                <a:gd name="T28" fmla="*/ 37 w 61"/>
                <a:gd name="T29" fmla="*/ 34 h 60"/>
                <a:gd name="T30" fmla="*/ 39 w 61"/>
                <a:gd name="T31" fmla="*/ 37 h 60"/>
                <a:gd name="T32" fmla="*/ 42 w 61"/>
                <a:gd name="T33" fmla="*/ 40 h 60"/>
                <a:gd name="T34" fmla="*/ 48 w 61"/>
                <a:gd name="T35" fmla="*/ 46 h 60"/>
                <a:gd name="T36" fmla="*/ 61 w 61"/>
                <a:gd name="T37" fmla="*/ 56 h 60"/>
                <a:gd name="T38" fmla="*/ 59 w 61"/>
                <a:gd name="T39" fmla="*/ 60 h 60"/>
                <a:gd name="T40" fmla="*/ 46 w 61"/>
                <a:gd name="T41" fmla="*/ 49 h 60"/>
                <a:gd name="T42" fmla="*/ 39 w 61"/>
                <a:gd name="T43" fmla="*/ 43 h 60"/>
                <a:gd name="T44" fmla="*/ 36 w 61"/>
                <a:gd name="T45" fmla="*/ 40 h 60"/>
                <a:gd name="T46" fmla="*/ 33 w 61"/>
                <a:gd name="T47" fmla="*/ 37 h 60"/>
                <a:gd name="T48" fmla="*/ 28 w 61"/>
                <a:gd name="T49" fmla="*/ 30 h 60"/>
                <a:gd name="T50" fmla="*/ 23 w 61"/>
                <a:gd name="T51" fmla="*/ 23 h 60"/>
                <a:gd name="T52" fmla="*/ 21 w 61"/>
                <a:gd name="T53" fmla="*/ 19 h 60"/>
                <a:gd name="T54" fmla="*/ 20 w 61"/>
                <a:gd name="T55" fmla="*/ 15 h 60"/>
                <a:gd name="T56" fmla="*/ 18 w 61"/>
                <a:gd name="T57" fmla="*/ 11 h 60"/>
                <a:gd name="T58" fmla="*/ 17 w 61"/>
                <a:gd name="T59" fmla="*/ 6 h 60"/>
                <a:gd name="T60" fmla="*/ 21 w 61"/>
                <a:gd name="T61" fmla="*/ 7 h 60"/>
                <a:gd name="T62" fmla="*/ 14 w 61"/>
                <a:gd name="T63" fmla="*/ 17 h 60"/>
                <a:gd name="T64" fmla="*/ 13 w 61"/>
                <a:gd name="T65" fmla="*/ 18 h 60"/>
                <a:gd name="T66" fmla="*/ 12 w 61"/>
                <a:gd name="T67" fmla="*/ 18 h 60"/>
                <a:gd name="T68" fmla="*/ 4 w 61"/>
                <a:gd name="T69" fmla="*/ 18 h 60"/>
                <a:gd name="T70" fmla="*/ 6 w 61"/>
                <a:gd name="T71" fmla="*/ 15 h 60"/>
                <a:gd name="T72" fmla="*/ 10 w 61"/>
                <a:gd name="T73"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60">
                  <a:moveTo>
                    <a:pt x="10" y="28"/>
                  </a:moveTo>
                  <a:cubicBezTo>
                    <a:pt x="2" y="17"/>
                    <a:pt x="2" y="17"/>
                    <a:pt x="2" y="17"/>
                  </a:cubicBezTo>
                  <a:cubicBezTo>
                    <a:pt x="0" y="15"/>
                    <a:pt x="0" y="15"/>
                    <a:pt x="0" y="15"/>
                  </a:cubicBezTo>
                  <a:cubicBezTo>
                    <a:pt x="4" y="14"/>
                    <a:pt x="4" y="14"/>
                    <a:pt x="4" y="14"/>
                  </a:cubicBezTo>
                  <a:cubicBezTo>
                    <a:pt x="12" y="14"/>
                    <a:pt x="12" y="14"/>
                    <a:pt x="12" y="14"/>
                  </a:cubicBezTo>
                  <a:cubicBezTo>
                    <a:pt x="10" y="15"/>
                    <a:pt x="10" y="15"/>
                    <a:pt x="10" y="15"/>
                  </a:cubicBezTo>
                  <a:cubicBezTo>
                    <a:pt x="18" y="5"/>
                    <a:pt x="18" y="5"/>
                    <a:pt x="18" y="5"/>
                  </a:cubicBezTo>
                  <a:cubicBezTo>
                    <a:pt x="21" y="0"/>
                    <a:pt x="21" y="0"/>
                    <a:pt x="21" y="0"/>
                  </a:cubicBezTo>
                  <a:cubicBezTo>
                    <a:pt x="21" y="6"/>
                    <a:pt x="21" y="6"/>
                    <a:pt x="21" y="6"/>
                  </a:cubicBezTo>
                  <a:cubicBezTo>
                    <a:pt x="21" y="7"/>
                    <a:pt x="22" y="8"/>
                    <a:pt x="22" y="10"/>
                  </a:cubicBezTo>
                  <a:cubicBezTo>
                    <a:pt x="23" y="13"/>
                    <a:pt x="23" y="13"/>
                    <a:pt x="23" y="13"/>
                  </a:cubicBezTo>
                  <a:cubicBezTo>
                    <a:pt x="24" y="15"/>
                    <a:pt x="24" y="16"/>
                    <a:pt x="25" y="17"/>
                  </a:cubicBezTo>
                  <a:cubicBezTo>
                    <a:pt x="26" y="18"/>
                    <a:pt x="26" y="20"/>
                    <a:pt x="27" y="21"/>
                  </a:cubicBezTo>
                  <a:cubicBezTo>
                    <a:pt x="31" y="28"/>
                    <a:pt x="31" y="28"/>
                    <a:pt x="31" y="28"/>
                  </a:cubicBezTo>
                  <a:cubicBezTo>
                    <a:pt x="37" y="34"/>
                    <a:pt x="37" y="34"/>
                    <a:pt x="37" y="34"/>
                  </a:cubicBezTo>
                  <a:cubicBezTo>
                    <a:pt x="37" y="35"/>
                    <a:pt x="38" y="36"/>
                    <a:pt x="39" y="37"/>
                  </a:cubicBezTo>
                  <a:cubicBezTo>
                    <a:pt x="42" y="40"/>
                    <a:pt x="42" y="40"/>
                    <a:pt x="42" y="40"/>
                  </a:cubicBezTo>
                  <a:cubicBezTo>
                    <a:pt x="48" y="46"/>
                    <a:pt x="48" y="46"/>
                    <a:pt x="48" y="46"/>
                  </a:cubicBezTo>
                  <a:cubicBezTo>
                    <a:pt x="61" y="56"/>
                    <a:pt x="61" y="56"/>
                    <a:pt x="61" y="56"/>
                  </a:cubicBezTo>
                  <a:cubicBezTo>
                    <a:pt x="59" y="60"/>
                    <a:pt x="59" y="60"/>
                    <a:pt x="59" y="60"/>
                  </a:cubicBezTo>
                  <a:cubicBezTo>
                    <a:pt x="46" y="49"/>
                    <a:pt x="46" y="49"/>
                    <a:pt x="46" y="49"/>
                  </a:cubicBezTo>
                  <a:cubicBezTo>
                    <a:pt x="39" y="43"/>
                    <a:pt x="39" y="43"/>
                    <a:pt x="39" y="43"/>
                  </a:cubicBezTo>
                  <a:cubicBezTo>
                    <a:pt x="36" y="40"/>
                    <a:pt x="36" y="40"/>
                    <a:pt x="36" y="40"/>
                  </a:cubicBezTo>
                  <a:cubicBezTo>
                    <a:pt x="35" y="39"/>
                    <a:pt x="34" y="38"/>
                    <a:pt x="33" y="37"/>
                  </a:cubicBezTo>
                  <a:cubicBezTo>
                    <a:pt x="28" y="30"/>
                    <a:pt x="28" y="30"/>
                    <a:pt x="28" y="30"/>
                  </a:cubicBezTo>
                  <a:cubicBezTo>
                    <a:pt x="26" y="28"/>
                    <a:pt x="25" y="25"/>
                    <a:pt x="23" y="23"/>
                  </a:cubicBezTo>
                  <a:cubicBezTo>
                    <a:pt x="23" y="22"/>
                    <a:pt x="22" y="20"/>
                    <a:pt x="21" y="19"/>
                  </a:cubicBezTo>
                  <a:cubicBezTo>
                    <a:pt x="21" y="17"/>
                    <a:pt x="20" y="16"/>
                    <a:pt x="20" y="15"/>
                  </a:cubicBezTo>
                  <a:cubicBezTo>
                    <a:pt x="18" y="11"/>
                    <a:pt x="18" y="11"/>
                    <a:pt x="18" y="11"/>
                  </a:cubicBezTo>
                  <a:cubicBezTo>
                    <a:pt x="18" y="9"/>
                    <a:pt x="17" y="8"/>
                    <a:pt x="17" y="6"/>
                  </a:cubicBezTo>
                  <a:cubicBezTo>
                    <a:pt x="21" y="7"/>
                    <a:pt x="21" y="7"/>
                    <a:pt x="21" y="7"/>
                  </a:cubicBezTo>
                  <a:cubicBezTo>
                    <a:pt x="14" y="17"/>
                    <a:pt x="14" y="17"/>
                    <a:pt x="14" y="17"/>
                  </a:cubicBezTo>
                  <a:cubicBezTo>
                    <a:pt x="13" y="18"/>
                    <a:pt x="13" y="18"/>
                    <a:pt x="13" y="18"/>
                  </a:cubicBezTo>
                  <a:cubicBezTo>
                    <a:pt x="12" y="18"/>
                    <a:pt x="12" y="18"/>
                    <a:pt x="12" y="18"/>
                  </a:cubicBezTo>
                  <a:cubicBezTo>
                    <a:pt x="4" y="18"/>
                    <a:pt x="4" y="18"/>
                    <a:pt x="4" y="18"/>
                  </a:cubicBezTo>
                  <a:cubicBezTo>
                    <a:pt x="6" y="15"/>
                    <a:pt x="6" y="15"/>
                    <a:pt x="6" y="15"/>
                  </a:cubicBezTo>
                  <a:lnTo>
                    <a:pt x="10" y="28"/>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86"/>
            <p:cNvSpPr/>
            <p:nvPr userDrawn="1"/>
          </p:nvSpPr>
          <p:spPr bwMode="auto">
            <a:xfrm>
              <a:off x="8888100" y="4899884"/>
              <a:ext cx="238877" cy="171587"/>
            </a:xfrm>
            <a:custGeom>
              <a:avLst/>
              <a:gdLst>
                <a:gd name="T0" fmla="*/ 65 w 68"/>
                <a:gd name="T1" fmla="*/ 49 h 49"/>
                <a:gd name="T2" fmla="*/ 51 w 68"/>
                <a:gd name="T3" fmla="*/ 40 h 49"/>
                <a:gd name="T4" fmla="*/ 44 w 68"/>
                <a:gd name="T5" fmla="*/ 36 h 49"/>
                <a:gd name="T6" fmla="*/ 36 w 68"/>
                <a:gd name="T7" fmla="*/ 33 h 49"/>
                <a:gd name="T8" fmla="*/ 32 w 68"/>
                <a:gd name="T9" fmla="*/ 31 h 49"/>
                <a:gd name="T10" fmla="*/ 29 w 68"/>
                <a:gd name="T11" fmla="*/ 30 h 49"/>
                <a:gd name="T12" fmla="*/ 21 w 68"/>
                <a:gd name="T13" fmla="*/ 28 h 49"/>
                <a:gd name="T14" fmla="*/ 16 w 68"/>
                <a:gd name="T15" fmla="*/ 27 h 49"/>
                <a:gd name="T16" fmla="*/ 12 w 68"/>
                <a:gd name="T17" fmla="*/ 27 h 49"/>
                <a:gd name="T18" fmla="*/ 8 w 68"/>
                <a:gd name="T19" fmla="*/ 27 h 49"/>
                <a:gd name="T20" fmla="*/ 4 w 68"/>
                <a:gd name="T21" fmla="*/ 27 h 49"/>
                <a:gd name="T22" fmla="*/ 0 w 68"/>
                <a:gd name="T23" fmla="*/ 28 h 49"/>
                <a:gd name="T24" fmla="*/ 2 w 68"/>
                <a:gd name="T25" fmla="*/ 24 h 49"/>
                <a:gd name="T26" fmla="*/ 9 w 68"/>
                <a:gd name="T27" fmla="*/ 15 h 49"/>
                <a:gd name="T28" fmla="*/ 9 w 68"/>
                <a:gd name="T29" fmla="*/ 17 h 49"/>
                <a:gd name="T30" fmla="*/ 3 w 68"/>
                <a:gd name="T31" fmla="*/ 5 h 49"/>
                <a:gd name="T32" fmla="*/ 3 w 68"/>
                <a:gd name="T33" fmla="*/ 5 h 49"/>
                <a:gd name="T34" fmla="*/ 1 w 68"/>
                <a:gd name="T35" fmla="*/ 0 h 49"/>
                <a:gd name="T36" fmla="*/ 5 w 68"/>
                <a:gd name="T37" fmla="*/ 2 h 49"/>
                <a:gd name="T38" fmla="*/ 26 w 68"/>
                <a:gd name="T39" fmla="*/ 11 h 49"/>
                <a:gd name="T40" fmla="*/ 4 w 68"/>
                <a:gd name="T41" fmla="*/ 5 h 49"/>
                <a:gd name="T42" fmla="*/ 6 w 68"/>
                <a:gd name="T43" fmla="*/ 3 h 49"/>
                <a:gd name="T44" fmla="*/ 6 w 68"/>
                <a:gd name="T45" fmla="*/ 3 h 49"/>
                <a:gd name="T46" fmla="*/ 13 w 68"/>
                <a:gd name="T47" fmla="*/ 15 h 49"/>
                <a:gd name="T48" fmla="*/ 13 w 68"/>
                <a:gd name="T49" fmla="*/ 16 h 49"/>
                <a:gd name="T50" fmla="*/ 13 w 68"/>
                <a:gd name="T51" fmla="*/ 17 h 49"/>
                <a:gd name="T52" fmla="*/ 6 w 68"/>
                <a:gd name="T53" fmla="*/ 27 h 49"/>
                <a:gd name="T54" fmla="*/ 4 w 68"/>
                <a:gd name="T55" fmla="*/ 23 h 49"/>
                <a:gd name="T56" fmla="*/ 8 w 68"/>
                <a:gd name="T57" fmla="*/ 23 h 49"/>
                <a:gd name="T58" fmla="*/ 13 w 68"/>
                <a:gd name="T59" fmla="*/ 23 h 49"/>
                <a:gd name="T60" fmla="*/ 17 w 68"/>
                <a:gd name="T61" fmla="*/ 23 h 49"/>
                <a:gd name="T62" fmla="*/ 21 w 68"/>
                <a:gd name="T63" fmla="*/ 24 h 49"/>
                <a:gd name="T64" fmla="*/ 30 w 68"/>
                <a:gd name="T65" fmla="*/ 26 h 49"/>
                <a:gd name="T66" fmla="*/ 34 w 68"/>
                <a:gd name="T67" fmla="*/ 27 h 49"/>
                <a:gd name="T68" fmla="*/ 38 w 68"/>
                <a:gd name="T69" fmla="*/ 29 h 49"/>
                <a:gd name="T70" fmla="*/ 46 w 68"/>
                <a:gd name="T71" fmla="*/ 33 h 49"/>
                <a:gd name="T72" fmla="*/ 53 w 68"/>
                <a:gd name="T73" fmla="*/ 37 h 49"/>
                <a:gd name="T74" fmla="*/ 68 w 68"/>
                <a:gd name="T75" fmla="*/ 46 h 49"/>
                <a:gd name="T76" fmla="*/ 65 w 68"/>
                <a:gd name="T7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49">
                  <a:moveTo>
                    <a:pt x="65" y="49"/>
                  </a:moveTo>
                  <a:cubicBezTo>
                    <a:pt x="61" y="46"/>
                    <a:pt x="56" y="43"/>
                    <a:pt x="51" y="40"/>
                  </a:cubicBezTo>
                  <a:cubicBezTo>
                    <a:pt x="49" y="39"/>
                    <a:pt x="46" y="37"/>
                    <a:pt x="44" y="36"/>
                  </a:cubicBezTo>
                  <a:cubicBezTo>
                    <a:pt x="41" y="35"/>
                    <a:pt x="39" y="34"/>
                    <a:pt x="36" y="33"/>
                  </a:cubicBezTo>
                  <a:cubicBezTo>
                    <a:pt x="35" y="32"/>
                    <a:pt x="34" y="32"/>
                    <a:pt x="32" y="31"/>
                  </a:cubicBezTo>
                  <a:cubicBezTo>
                    <a:pt x="31" y="31"/>
                    <a:pt x="30" y="30"/>
                    <a:pt x="29" y="30"/>
                  </a:cubicBezTo>
                  <a:cubicBezTo>
                    <a:pt x="26" y="29"/>
                    <a:pt x="23" y="28"/>
                    <a:pt x="21" y="28"/>
                  </a:cubicBezTo>
                  <a:cubicBezTo>
                    <a:pt x="19" y="28"/>
                    <a:pt x="18" y="28"/>
                    <a:pt x="16" y="27"/>
                  </a:cubicBezTo>
                  <a:cubicBezTo>
                    <a:pt x="15" y="27"/>
                    <a:pt x="14" y="27"/>
                    <a:pt x="12" y="27"/>
                  </a:cubicBezTo>
                  <a:cubicBezTo>
                    <a:pt x="11" y="27"/>
                    <a:pt x="10" y="27"/>
                    <a:pt x="8" y="27"/>
                  </a:cubicBezTo>
                  <a:cubicBezTo>
                    <a:pt x="4" y="27"/>
                    <a:pt x="4" y="27"/>
                    <a:pt x="4" y="27"/>
                  </a:cubicBezTo>
                  <a:cubicBezTo>
                    <a:pt x="0" y="28"/>
                    <a:pt x="0" y="28"/>
                    <a:pt x="0" y="28"/>
                  </a:cubicBezTo>
                  <a:cubicBezTo>
                    <a:pt x="2" y="24"/>
                    <a:pt x="2" y="24"/>
                    <a:pt x="2" y="24"/>
                  </a:cubicBezTo>
                  <a:cubicBezTo>
                    <a:pt x="9" y="15"/>
                    <a:pt x="9" y="15"/>
                    <a:pt x="9" y="15"/>
                  </a:cubicBezTo>
                  <a:cubicBezTo>
                    <a:pt x="9" y="17"/>
                    <a:pt x="9" y="17"/>
                    <a:pt x="9" y="17"/>
                  </a:cubicBezTo>
                  <a:cubicBezTo>
                    <a:pt x="3" y="5"/>
                    <a:pt x="3" y="5"/>
                    <a:pt x="3" y="5"/>
                  </a:cubicBezTo>
                  <a:cubicBezTo>
                    <a:pt x="3" y="5"/>
                    <a:pt x="3" y="5"/>
                    <a:pt x="3" y="5"/>
                  </a:cubicBezTo>
                  <a:cubicBezTo>
                    <a:pt x="1" y="0"/>
                    <a:pt x="1" y="0"/>
                    <a:pt x="1" y="0"/>
                  </a:cubicBezTo>
                  <a:cubicBezTo>
                    <a:pt x="5" y="2"/>
                    <a:pt x="5" y="2"/>
                    <a:pt x="5" y="2"/>
                  </a:cubicBezTo>
                  <a:cubicBezTo>
                    <a:pt x="26" y="11"/>
                    <a:pt x="26" y="11"/>
                    <a:pt x="26" y="11"/>
                  </a:cubicBezTo>
                  <a:cubicBezTo>
                    <a:pt x="4" y="5"/>
                    <a:pt x="4" y="5"/>
                    <a:pt x="4" y="5"/>
                  </a:cubicBezTo>
                  <a:cubicBezTo>
                    <a:pt x="6" y="3"/>
                    <a:pt x="6" y="3"/>
                    <a:pt x="6" y="3"/>
                  </a:cubicBezTo>
                  <a:cubicBezTo>
                    <a:pt x="6" y="3"/>
                    <a:pt x="6" y="3"/>
                    <a:pt x="6" y="3"/>
                  </a:cubicBezTo>
                  <a:cubicBezTo>
                    <a:pt x="13" y="15"/>
                    <a:pt x="13" y="15"/>
                    <a:pt x="13" y="15"/>
                  </a:cubicBezTo>
                  <a:cubicBezTo>
                    <a:pt x="13" y="16"/>
                    <a:pt x="13" y="16"/>
                    <a:pt x="13" y="16"/>
                  </a:cubicBezTo>
                  <a:cubicBezTo>
                    <a:pt x="13" y="17"/>
                    <a:pt x="13" y="17"/>
                    <a:pt x="13" y="17"/>
                  </a:cubicBezTo>
                  <a:cubicBezTo>
                    <a:pt x="6" y="27"/>
                    <a:pt x="6" y="27"/>
                    <a:pt x="6" y="27"/>
                  </a:cubicBezTo>
                  <a:cubicBezTo>
                    <a:pt x="4" y="23"/>
                    <a:pt x="4" y="23"/>
                    <a:pt x="4" y="23"/>
                  </a:cubicBezTo>
                  <a:cubicBezTo>
                    <a:pt x="8" y="23"/>
                    <a:pt x="8" y="23"/>
                    <a:pt x="8" y="23"/>
                  </a:cubicBezTo>
                  <a:cubicBezTo>
                    <a:pt x="10" y="23"/>
                    <a:pt x="11" y="23"/>
                    <a:pt x="13" y="23"/>
                  </a:cubicBezTo>
                  <a:cubicBezTo>
                    <a:pt x="14" y="23"/>
                    <a:pt x="15" y="23"/>
                    <a:pt x="17" y="23"/>
                  </a:cubicBezTo>
                  <a:cubicBezTo>
                    <a:pt x="18" y="24"/>
                    <a:pt x="20" y="24"/>
                    <a:pt x="21" y="24"/>
                  </a:cubicBezTo>
                  <a:cubicBezTo>
                    <a:pt x="24" y="25"/>
                    <a:pt x="27" y="25"/>
                    <a:pt x="30" y="26"/>
                  </a:cubicBezTo>
                  <a:cubicBezTo>
                    <a:pt x="31" y="26"/>
                    <a:pt x="32" y="27"/>
                    <a:pt x="34" y="27"/>
                  </a:cubicBezTo>
                  <a:cubicBezTo>
                    <a:pt x="35" y="28"/>
                    <a:pt x="37" y="28"/>
                    <a:pt x="38" y="29"/>
                  </a:cubicBezTo>
                  <a:cubicBezTo>
                    <a:pt x="40" y="30"/>
                    <a:pt x="43" y="31"/>
                    <a:pt x="46" y="33"/>
                  </a:cubicBezTo>
                  <a:cubicBezTo>
                    <a:pt x="48" y="34"/>
                    <a:pt x="51" y="35"/>
                    <a:pt x="53" y="37"/>
                  </a:cubicBezTo>
                  <a:cubicBezTo>
                    <a:pt x="58" y="40"/>
                    <a:pt x="63" y="43"/>
                    <a:pt x="68" y="46"/>
                  </a:cubicBezTo>
                  <a:lnTo>
                    <a:pt x="65" y="49"/>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87"/>
            <p:cNvSpPr/>
            <p:nvPr userDrawn="1"/>
          </p:nvSpPr>
          <p:spPr bwMode="auto">
            <a:xfrm>
              <a:off x="8755204" y="4721568"/>
              <a:ext cx="171587" cy="201868"/>
            </a:xfrm>
            <a:custGeom>
              <a:avLst/>
              <a:gdLst>
                <a:gd name="T0" fmla="*/ 8 w 49"/>
                <a:gd name="T1" fmla="*/ 52 h 58"/>
                <a:gd name="T2" fmla="*/ 10 w 49"/>
                <a:gd name="T3" fmla="*/ 18 h 58"/>
                <a:gd name="T4" fmla="*/ 41 w 49"/>
                <a:gd name="T5" fmla="*/ 5 h 58"/>
                <a:gd name="T6" fmla="*/ 39 w 49"/>
                <a:gd name="T7" fmla="*/ 39 h 58"/>
                <a:gd name="T8" fmla="*/ 8 w 49"/>
                <a:gd name="T9" fmla="*/ 52 h 58"/>
              </a:gdLst>
              <a:ahLst/>
              <a:cxnLst>
                <a:cxn ang="0">
                  <a:pos x="T0" y="T1"/>
                </a:cxn>
                <a:cxn ang="0">
                  <a:pos x="T2" y="T3"/>
                </a:cxn>
                <a:cxn ang="0">
                  <a:pos x="T4" y="T5"/>
                </a:cxn>
                <a:cxn ang="0">
                  <a:pos x="T6" y="T7"/>
                </a:cxn>
                <a:cxn ang="0">
                  <a:pos x="T8" y="T9"/>
                </a:cxn>
              </a:cxnLst>
              <a:rect l="0" t="0" r="r" b="b"/>
              <a:pathLst>
                <a:path w="49" h="58">
                  <a:moveTo>
                    <a:pt x="8" y="52"/>
                  </a:moveTo>
                  <a:cubicBezTo>
                    <a:pt x="0" y="46"/>
                    <a:pt x="1" y="31"/>
                    <a:pt x="10" y="18"/>
                  </a:cubicBezTo>
                  <a:cubicBezTo>
                    <a:pt x="19" y="6"/>
                    <a:pt x="33" y="0"/>
                    <a:pt x="41" y="5"/>
                  </a:cubicBezTo>
                  <a:cubicBezTo>
                    <a:pt x="49" y="11"/>
                    <a:pt x="48" y="26"/>
                    <a:pt x="39" y="39"/>
                  </a:cubicBezTo>
                  <a:cubicBezTo>
                    <a:pt x="29" y="52"/>
                    <a:pt x="16" y="58"/>
                    <a:pt x="8" y="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88"/>
            <p:cNvSpPr/>
            <p:nvPr userDrawn="1"/>
          </p:nvSpPr>
          <p:spPr bwMode="auto">
            <a:xfrm>
              <a:off x="8997445" y="4906613"/>
              <a:ext cx="87476" cy="111027"/>
            </a:xfrm>
            <a:custGeom>
              <a:avLst/>
              <a:gdLst>
                <a:gd name="T0" fmla="*/ 2 w 25"/>
                <a:gd name="T1" fmla="*/ 30 h 32"/>
                <a:gd name="T2" fmla="*/ 7 w 25"/>
                <a:gd name="T3" fmla="*/ 13 h 32"/>
                <a:gd name="T4" fmla="*/ 22 w 25"/>
                <a:gd name="T5" fmla="*/ 2 h 32"/>
                <a:gd name="T6" fmla="*/ 17 w 25"/>
                <a:gd name="T7" fmla="*/ 20 h 32"/>
                <a:gd name="T8" fmla="*/ 2 w 25"/>
                <a:gd name="T9" fmla="*/ 30 h 32"/>
              </a:gdLst>
              <a:ahLst/>
              <a:cxnLst>
                <a:cxn ang="0">
                  <a:pos x="T0" y="T1"/>
                </a:cxn>
                <a:cxn ang="0">
                  <a:pos x="T2" y="T3"/>
                </a:cxn>
                <a:cxn ang="0">
                  <a:pos x="T4" y="T5"/>
                </a:cxn>
                <a:cxn ang="0">
                  <a:pos x="T6" y="T7"/>
                </a:cxn>
                <a:cxn ang="0">
                  <a:pos x="T8" y="T9"/>
                </a:cxn>
              </a:cxnLst>
              <a:rect l="0" t="0" r="r" b="b"/>
              <a:pathLst>
                <a:path w="25" h="32">
                  <a:moveTo>
                    <a:pt x="2" y="30"/>
                  </a:moveTo>
                  <a:cubicBezTo>
                    <a:pt x="0" y="28"/>
                    <a:pt x="2" y="20"/>
                    <a:pt x="7" y="13"/>
                  </a:cubicBezTo>
                  <a:cubicBezTo>
                    <a:pt x="13" y="5"/>
                    <a:pt x="19" y="0"/>
                    <a:pt x="22" y="2"/>
                  </a:cubicBezTo>
                  <a:cubicBezTo>
                    <a:pt x="25" y="4"/>
                    <a:pt x="23" y="12"/>
                    <a:pt x="17" y="20"/>
                  </a:cubicBezTo>
                  <a:cubicBezTo>
                    <a:pt x="12" y="27"/>
                    <a:pt x="5" y="32"/>
                    <a:pt x="2" y="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89"/>
            <p:cNvSpPr/>
            <p:nvPr userDrawn="1"/>
          </p:nvSpPr>
          <p:spPr bwMode="auto">
            <a:xfrm>
              <a:off x="9049594" y="4928481"/>
              <a:ext cx="282615" cy="285979"/>
            </a:xfrm>
            <a:custGeom>
              <a:avLst/>
              <a:gdLst>
                <a:gd name="T0" fmla="*/ 76 w 81"/>
                <a:gd name="T1" fmla="*/ 27 h 82"/>
                <a:gd name="T2" fmla="*/ 78 w 81"/>
                <a:gd name="T3" fmla="*/ 40 h 82"/>
                <a:gd name="T4" fmla="*/ 52 w 81"/>
                <a:gd name="T5" fmla="*/ 77 h 82"/>
                <a:gd name="T6" fmla="*/ 39 w 81"/>
                <a:gd name="T7" fmla="*/ 79 h 82"/>
                <a:gd name="T8" fmla="*/ 5 w 81"/>
                <a:gd name="T9" fmla="*/ 55 h 82"/>
                <a:gd name="T10" fmla="*/ 3 w 81"/>
                <a:gd name="T11" fmla="*/ 42 h 82"/>
                <a:gd name="T12" fmla="*/ 29 w 81"/>
                <a:gd name="T13" fmla="*/ 5 h 82"/>
                <a:gd name="T14" fmla="*/ 42 w 81"/>
                <a:gd name="T15" fmla="*/ 3 h 82"/>
                <a:gd name="T16" fmla="*/ 76 w 81"/>
                <a:gd name="T17"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2">
                  <a:moveTo>
                    <a:pt x="76" y="27"/>
                  </a:moveTo>
                  <a:cubicBezTo>
                    <a:pt x="80" y="30"/>
                    <a:pt x="81" y="36"/>
                    <a:pt x="78" y="40"/>
                  </a:cubicBezTo>
                  <a:cubicBezTo>
                    <a:pt x="52" y="77"/>
                    <a:pt x="52" y="77"/>
                    <a:pt x="52" y="77"/>
                  </a:cubicBezTo>
                  <a:cubicBezTo>
                    <a:pt x="49" y="81"/>
                    <a:pt x="43" y="82"/>
                    <a:pt x="39" y="79"/>
                  </a:cubicBezTo>
                  <a:cubicBezTo>
                    <a:pt x="5" y="55"/>
                    <a:pt x="5" y="55"/>
                    <a:pt x="5" y="55"/>
                  </a:cubicBezTo>
                  <a:cubicBezTo>
                    <a:pt x="1" y="52"/>
                    <a:pt x="0" y="47"/>
                    <a:pt x="3" y="42"/>
                  </a:cubicBezTo>
                  <a:cubicBezTo>
                    <a:pt x="29" y="5"/>
                    <a:pt x="29" y="5"/>
                    <a:pt x="29" y="5"/>
                  </a:cubicBezTo>
                  <a:cubicBezTo>
                    <a:pt x="32" y="1"/>
                    <a:pt x="38" y="0"/>
                    <a:pt x="42" y="3"/>
                  </a:cubicBezTo>
                  <a:lnTo>
                    <a:pt x="76" y="27"/>
                  </a:lnTo>
                  <a:close/>
                </a:path>
              </a:pathLst>
            </a:custGeom>
            <a:solidFill>
              <a:srgbClr val="9294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90"/>
            <p:cNvSpPr/>
            <p:nvPr userDrawn="1"/>
          </p:nvSpPr>
          <p:spPr bwMode="auto">
            <a:xfrm>
              <a:off x="9081557" y="4965491"/>
              <a:ext cx="104298" cy="132897"/>
            </a:xfrm>
            <a:custGeom>
              <a:avLst/>
              <a:gdLst>
                <a:gd name="T0" fmla="*/ 3 w 30"/>
                <a:gd name="T1" fmla="*/ 36 h 38"/>
                <a:gd name="T2" fmla="*/ 2 w 30"/>
                <a:gd name="T3" fmla="*/ 30 h 38"/>
                <a:gd name="T4" fmla="*/ 22 w 30"/>
                <a:gd name="T5" fmla="*/ 2 h 38"/>
                <a:gd name="T6" fmla="*/ 28 w 30"/>
                <a:gd name="T7" fmla="*/ 1 h 38"/>
                <a:gd name="T8" fmla="*/ 28 w 30"/>
                <a:gd name="T9" fmla="*/ 1 h 38"/>
                <a:gd name="T10" fmla="*/ 29 w 30"/>
                <a:gd name="T11" fmla="*/ 7 h 38"/>
                <a:gd name="T12" fmla="*/ 9 w 30"/>
                <a:gd name="T13" fmla="*/ 35 h 38"/>
                <a:gd name="T14" fmla="*/ 3 w 30"/>
                <a:gd name="T15" fmla="*/ 36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8">
                  <a:moveTo>
                    <a:pt x="3" y="36"/>
                  </a:moveTo>
                  <a:cubicBezTo>
                    <a:pt x="1" y="35"/>
                    <a:pt x="0" y="32"/>
                    <a:pt x="2" y="30"/>
                  </a:cubicBezTo>
                  <a:cubicBezTo>
                    <a:pt x="22" y="2"/>
                    <a:pt x="22" y="2"/>
                    <a:pt x="22" y="2"/>
                  </a:cubicBezTo>
                  <a:cubicBezTo>
                    <a:pt x="23" y="0"/>
                    <a:pt x="26" y="0"/>
                    <a:pt x="28" y="1"/>
                  </a:cubicBezTo>
                  <a:cubicBezTo>
                    <a:pt x="28" y="1"/>
                    <a:pt x="28" y="1"/>
                    <a:pt x="28" y="1"/>
                  </a:cubicBezTo>
                  <a:cubicBezTo>
                    <a:pt x="30" y="2"/>
                    <a:pt x="30" y="5"/>
                    <a:pt x="29" y="7"/>
                  </a:cubicBezTo>
                  <a:cubicBezTo>
                    <a:pt x="9" y="35"/>
                    <a:pt x="9" y="35"/>
                    <a:pt x="9" y="35"/>
                  </a:cubicBezTo>
                  <a:cubicBezTo>
                    <a:pt x="7" y="37"/>
                    <a:pt x="5" y="38"/>
                    <a:pt x="3" y="36"/>
                  </a:cubicBez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91"/>
            <p:cNvSpPr/>
            <p:nvPr userDrawn="1"/>
          </p:nvSpPr>
          <p:spPr bwMode="auto">
            <a:xfrm>
              <a:off x="9133705" y="5000818"/>
              <a:ext cx="114392" cy="104298"/>
            </a:xfrm>
            <a:custGeom>
              <a:avLst/>
              <a:gdLst>
                <a:gd name="T0" fmla="*/ 22 w 33"/>
                <a:gd name="T1" fmla="*/ 3 h 30"/>
                <a:gd name="T2" fmla="*/ 8 w 33"/>
                <a:gd name="T3" fmla="*/ 3 h 30"/>
                <a:gd name="T4" fmla="*/ 3 w 33"/>
                <a:gd name="T5" fmla="*/ 9 h 30"/>
                <a:gd name="T6" fmla="*/ 8 w 33"/>
                <a:gd name="T7" fmla="*/ 6 h 30"/>
                <a:gd name="T8" fmla="*/ 13 w 33"/>
                <a:gd name="T9" fmla="*/ 7 h 30"/>
                <a:gd name="T10" fmla="*/ 5 w 33"/>
                <a:gd name="T11" fmla="*/ 14 h 30"/>
                <a:gd name="T12" fmla="*/ 0 w 33"/>
                <a:gd name="T13" fmla="*/ 23 h 30"/>
                <a:gd name="T14" fmla="*/ 2 w 33"/>
                <a:gd name="T15" fmla="*/ 24 h 30"/>
                <a:gd name="T16" fmla="*/ 7 w 33"/>
                <a:gd name="T17" fmla="*/ 17 h 30"/>
                <a:gd name="T18" fmla="*/ 10 w 33"/>
                <a:gd name="T19" fmla="*/ 14 h 30"/>
                <a:gd name="T20" fmla="*/ 9 w 33"/>
                <a:gd name="T21" fmla="*/ 21 h 30"/>
                <a:gd name="T22" fmla="*/ 11 w 33"/>
                <a:gd name="T23" fmla="*/ 30 h 30"/>
                <a:gd name="T24" fmla="*/ 12 w 33"/>
                <a:gd name="T25" fmla="*/ 24 h 30"/>
                <a:gd name="T26" fmla="*/ 14 w 33"/>
                <a:gd name="T27" fmla="*/ 18 h 30"/>
                <a:gd name="T28" fmla="*/ 15 w 33"/>
                <a:gd name="T29" fmla="*/ 23 h 30"/>
                <a:gd name="T30" fmla="*/ 18 w 33"/>
                <a:gd name="T31" fmla="*/ 27 h 30"/>
                <a:gd name="T32" fmla="*/ 19 w 33"/>
                <a:gd name="T33" fmla="*/ 25 h 30"/>
                <a:gd name="T34" fmla="*/ 20 w 33"/>
                <a:gd name="T35" fmla="*/ 25 h 30"/>
                <a:gd name="T36" fmla="*/ 20 w 33"/>
                <a:gd name="T37" fmla="*/ 22 h 30"/>
                <a:gd name="T38" fmla="*/ 22 w 33"/>
                <a:gd name="T39" fmla="*/ 18 h 30"/>
                <a:gd name="T40" fmla="*/ 29 w 33"/>
                <a:gd name="T41" fmla="*/ 6 h 30"/>
                <a:gd name="T42" fmla="*/ 33 w 33"/>
                <a:gd name="T43" fmla="*/ 0 h 30"/>
                <a:gd name="T44" fmla="*/ 22 w 33"/>
                <a:gd name="T45"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30">
                  <a:moveTo>
                    <a:pt x="22" y="3"/>
                  </a:moveTo>
                  <a:cubicBezTo>
                    <a:pt x="8" y="3"/>
                    <a:pt x="8" y="3"/>
                    <a:pt x="8" y="3"/>
                  </a:cubicBezTo>
                  <a:cubicBezTo>
                    <a:pt x="3" y="9"/>
                    <a:pt x="3" y="9"/>
                    <a:pt x="3" y="9"/>
                  </a:cubicBezTo>
                  <a:cubicBezTo>
                    <a:pt x="3" y="9"/>
                    <a:pt x="4" y="9"/>
                    <a:pt x="8" y="6"/>
                  </a:cubicBezTo>
                  <a:cubicBezTo>
                    <a:pt x="13" y="7"/>
                    <a:pt x="13" y="7"/>
                    <a:pt x="13" y="7"/>
                  </a:cubicBezTo>
                  <a:cubicBezTo>
                    <a:pt x="5" y="14"/>
                    <a:pt x="5" y="14"/>
                    <a:pt x="5" y="14"/>
                  </a:cubicBezTo>
                  <a:cubicBezTo>
                    <a:pt x="0" y="23"/>
                    <a:pt x="0" y="23"/>
                    <a:pt x="0" y="23"/>
                  </a:cubicBezTo>
                  <a:cubicBezTo>
                    <a:pt x="0" y="23"/>
                    <a:pt x="0" y="25"/>
                    <a:pt x="2" y="24"/>
                  </a:cubicBezTo>
                  <a:cubicBezTo>
                    <a:pt x="4" y="23"/>
                    <a:pt x="7" y="17"/>
                    <a:pt x="7" y="17"/>
                  </a:cubicBezTo>
                  <a:cubicBezTo>
                    <a:pt x="10" y="14"/>
                    <a:pt x="10" y="14"/>
                    <a:pt x="10" y="14"/>
                  </a:cubicBezTo>
                  <a:cubicBezTo>
                    <a:pt x="9" y="21"/>
                    <a:pt x="9" y="21"/>
                    <a:pt x="9" y="21"/>
                  </a:cubicBezTo>
                  <a:cubicBezTo>
                    <a:pt x="11" y="30"/>
                    <a:pt x="11" y="30"/>
                    <a:pt x="11" y="30"/>
                  </a:cubicBezTo>
                  <a:cubicBezTo>
                    <a:pt x="11" y="30"/>
                    <a:pt x="13" y="29"/>
                    <a:pt x="12" y="24"/>
                  </a:cubicBezTo>
                  <a:cubicBezTo>
                    <a:pt x="11" y="21"/>
                    <a:pt x="14" y="18"/>
                    <a:pt x="14" y="18"/>
                  </a:cubicBezTo>
                  <a:cubicBezTo>
                    <a:pt x="15" y="23"/>
                    <a:pt x="15" y="23"/>
                    <a:pt x="15" y="23"/>
                  </a:cubicBezTo>
                  <a:cubicBezTo>
                    <a:pt x="15" y="23"/>
                    <a:pt x="17" y="27"/>
                    <a:pt x="18" y="27"/>
                  </a:cubicBezTo>
                  <a:cubicBezTo>
                    <a:pt x="19" y="27"/>
                    <a:pt x="19" y="25"/>
                    <a:pt x="19" y="25"/>
                  </a:cubicBezTo>
                  <a:cubicBezTo>
                    <a:pt x="19" y="25"/>
                    <a:pt x="20" y="26"/>
                    <a:pt x="20" y="25"/>
                  </a:cubicBezTo>
                  <a:cubicBezTo>
                    <a:pt x="21" y="24"/>
                    <a:pt x="20" y="22"/>
                    <a:pt x="20" y="22"/>
                  </a:cubicBezTo>
                  <a:cubicBezTo>
                    <a:pt x="22" y="18"/>
                    <a:pt x="22" y="18"/>
                    <a:pt x="22" y="18"/>
                  </a:cubicBezTo>
                  <a:cubicBezTo>
                    <a:pt x="22" y="18"/>
                    <a:pt x="31" y="12"/>
                    <a:pt x="29" y="6"/>
                  </a:cubicBezTo>
                  <a:cubicBezTo>
                    <a:pt x="29" y="5"/>
                    <a:pt x="33" y="0"/>
                    <a:pt x="33" y="0"/>
                  </a:cubicBezTo>
                  <a:lnTo>
                    <a:pt x="22" y="3"/>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92"/>
            <p:cNvSpPr/>
            <p:nvPr userDrawn="1"/>
          </p:nvSpPr>
          <p:spPr bwMode="auto">
            <a:xfrm>
              <a:off x="9202677" y="4406990"/>
              <a:ext cx="388596" cy="639247"/>
            </a:xfrm>
            <a:custGeom>
              <a:avLst/>
              <a:gdLst>
                <a:gd name="T0" fmla="*/ 0 w 111"/>
                <a:gd name="T1" fmla="*/ 172 h 183"/>
                <a:gd name="T2" fmla="*/ 61 w 111"/>
                <a:gd name="T3" fmla="*/ 106 h 183"/>
                <a:gd name="T4" fmla="*/ 75 w 111"/>
                <a:gd name="T5" fmla="*/ 23 h 183"/>
                <a:gd name="T6" fmla="*/ 109 w 111"/>
                <a:gd name="T7" fmla="*/ 24 h 183"/>
                <a:gd name="T8" fmla="*/ 84 w 111"/>
                <a:gd name="T9" fmla="*/ 122 h 183"/>
                <a:gd name="T10" fmla="*/ 11 w 111"/>
                <a:gd name="T11" fmla="*/ 183 h 183"/>
                <a:gd name="T12" fmla="*/ 0 w 111"/>
                <a:gd name="T13" fmla="*/ 172 h 183"/>
              </a:gdLst>
              <a:ahLst/>
              <a:cxnLst>
                <a:cxn ang="0">
                  <a:pos x="T0" y="T1"/>
                </a:cxn>
                <a:cxn ang="0">
                  <a:pos x="T2" y="T3"/>
                </a:cxn>
                <a:cxn ang="0">
                  <a:pos x="T4" y="T5"/>
                </a:cxn>
                <a:cxn ang="0">
                  <a:pos x="T6" y="T7"/>
                </a:cxn>
                <a:cxn ang="0">
                  <a:pos x="T8" y="T9"/>
                </a:cxn>
                <a:cxn ang="0">
                  <a:pos x="T10" y="T11"/>
                </a:cxn>
                <a:cxn ang="0">
                  <a:pos x="T12" y="T13"/>
                </a:cxn>
              </a:cxnLst>
              <a:rect l="0" t="0" r="r" b="b"/>
              <a:pathLst>
                <a:path w="111" h="183">
                  <a:moveTo>
                    <a:pt x="0" y="172"/>
                  </a:moveTo>
                  <a:cubicBezTo>
                    <a:pt x="61" y="106"/>
                    <a:pt x="61" y="106"/>
                    <a:pt x="61" y="106"/>
                  </a:cubicBezTo>
                  <a:cubicBezTo>
                    <a:pt x="75" y="23"/>
                    <a:pt x="75" y="23"/>
                    <a:pt x="75" y="23"/>
                  </a:cubicBezTo>
                  <a:cubicBezTo>
                    <a:pt x="75" y="23"/>
                    <a:pt x="107" y="0"/>
                    <a:pt x="109" y="24"/>
                  </a:cubicBezTo>
                  <a:cubicBezTo>
                    <a:pt x="111" y="48"/>
                    <a:pt x="84" y="122"/>
                    <a:pt x="84" y="122"/>
                  </a:cubicBezTo>
                  <a:cubicBezTo>
                    <a:pt x="11" y="183"/>
                    <a:pt x="11" y="183"/>
                    <a:pt x="11" y="183"/>
                  </a:cubicBezTo>
                  <a:lnTo>
                    <a:pt x="0" y="1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93"/>
            <p:cNvSpPr/>
            <p:nvPr userDrawn="1"/>
          </p:nvSpPr>
          <p:spPr bwMode="auto">
            <a:xfrm>
              <a:off x="8807353" y="5175770"/>
              <a:ext cx="119439" cy="100934"/>
            </a:xfrm>
            <a:custGeom>
              <a:avLst/>
              <a:gdLst>
                <a:gd name="T0" fmla="*/ 11 w 34"/>
                <a:gd name="T1" fmla="*/ 2 h 29"/>
                <a:gd name="T2" fmla="*/ 24 w 34"/>
                <a:gd name="T3" fmla="*/ 2 h 29"/>
                <a:gd name="T4" fmla="*/ 30 w 34"/>
                <a:gd name="T5" fmla="*/ 7 h 29"/>
                <a:gd name="T6" fmla="*/ 25 w 34"/>
                <a:gd name="T7" fmla="*/ 5 h 29"/>
                <a:gd name="T8" fmla="*/ 20 w 34"/>
                <a:gd name="T9" fmla="*/ 6 h 29"/>
                <a:gd name="T10" fmla="*/ 28 w 34"/>
                <a:gd name="T11" fmla="*/ 13 h 29"/>
                <a:gd name="T12" fmla="*/ 34 w 34"/>
                <a:gd name="T13" fmla="*/ 21 h 29"/>
                <a:gd name="T14" fmla="*/ 32 w 34"/>
                <a:gd name="T15" fmla="*/ 22 h 29"/>
                <a:gd name="T16" fmla="*/ 27 w 34"/>
                <a:gd name="T17" fmla="*/ 16 h 29"/>
                <a:gd name="T18" fmla="*/ 23 w 34"/>
                <a:gd name="T19" fmla="*/ 13 h 29"/>
                <a:gd name="T20" fmla="*/ 25 w 34"/>
                <a:gd name="T21" fmla="*/ 19 h 29"/>
                <a:gd name="T22" fmla="*/ 24 w 34"/>
                <a:gd name="T23" fmla="*/ 29 h 29"/>
                <a:gd name="T24" fmla="*/ 22 w 34"/>
                <a:gd name="T25" fmla="*/ 23 h 29"/>
                <a:gd name="T26" fmla="*/ 19 w 34"/>
                <a:gd name="T27" fmla="*/ 17 h 29"/>
                <a:gd name="T28" fmla="*/ 19 w 34"/>
                <a:gd name="T29" fmla="*/ 23 h 29"/>
                <a:gd name="T30" fmla="*/ 16 w 34"/>
                <a:gd name="T31" fmla="*/ 26 h 29"/>
                <a:gd name="T32" fmla="*/ 15 w 34"/>
                <a:gd name="T33" fmla="*/ 24 h 29"/>
                <a:gd name="T34" fmla="*/ 14 w 34"/>
                <a:gd name="T35" fmla="*/ 25 h 29"/>
                <a:gd name="T36" fmla="*/ 14 w 34"/>
                <a:gd name="T37" fmla="*/ 21 h 29"/>
                <a:gd name="T38" fmla="*/ 11 w 34"/>
                <a:gd name="T39" fmla="*/ 18 h 29"/>
                <a:gd name="T40" fmla="*/ 4 w 34"/>
                <a:gd name="T41" fmla="*/ 7 h 29"/>
                <a:gd name="T42" fmla="*/ 0 w 34"/>
                <a:gd name="T43" fmla="*/ 0 h 29"/>
                <a:gd name="T44" fmla="*/ 11 w 34"/>
                <a:gd name="T45"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29">
                  <a:moveTo>
                    <a:pt x="11" y="2"/>
                  </a:moveTo>
                  <a:cubicBezTo>
                    <a:pt x="24" y="2"/>
                    <a:pt x="24" y="2"/>
                    <a:pt x="24" y="2"/>
                  </a:cubicBezTo>
                  <a:cubicBezTo>
                    <a:pt x="30" y="7"/>
                    <a:pt x="30" y="7"/>
                    <a:pt x="30" y="7"/>
                  </a:cubicBezTo>
                  <a:cubicBezTo>
                    <a:pt x="30" y="7"/>
                    <a:pt x="29" y="8"/>
                    <a:pt x="25" y="5"/>
                  </a:cubicBezTo>
                  <a:cubicBezTo>
                    <a:pt x="20" y="6"/>
                    <a:pt x="20" y="6"/>
                    <a:pt x="20" y="6"/>
                  </a:cubicBezTo>
                  <a:cubicBezTo>
                    <a:pt x="28" y="13"/>
                    <a:pt x="28" y="13"/>
                    <a:pt x="28" y="13"/>
                  </a:cubicBezTo>
                  <a:cubicBezTo>
                    <a:pt x="34" y="21"/>
                    <a:pt x="34" y="21"/>
                    <a:pt x="34" y="21"/>
                  </a:cubicBezTo>
                  <a:cubicBezTo>
                    <a:pt x="34" y="21"/>
                    <a:pt x="34" y="23"/>
                    <a:pt x="32" y="22"/>
                  </a:cubicBezTo>
                  <a:cubicBezTo>
                    <a:pt x="30" y="21"/>
                    <a:pt x="27" y="16"/>
                    <a:pt x="27" y="16"/>
                  </a:cubicBezTo>
                  <a:cubicBezTo>
                    <a:pt x="23" y="13"/>
                    <a:pt x="23" y="13"/>
                    <a:pt x="23" y="13"/>
                  </a:cubicBezTo>
                  <a:cubicBezTo>
                    <a:pt x="25" y="19"/>
                    <a:pt x="25" y="19"/>
                    <a:pt x="25" y="19"/>
                  </a:cubicBezTo>
                  <a:cubicBezTo>
                    <a:pt x="24" y="29"/>
                    <a:pt x="24" y="29"/>
                    <a:pt x="24" y="29"/>
                  </a:cubicBezTo>
                  <a:cubicBezTo>
                    <a:pt x="24" y="29"/>
                    <a:pt x="21" y="28"/>
                    <a:pt x="22" y="23"/>
                  </a:cubicBezTo>
                  <a:cubicBezTo>
                    <a:pt x="23" y="20"/>
                    <a:pt x="19" y="17"/>
                    <a:pt x="19" y="17"/>
                  </a:cubicBezTo>
                  <a:cubicBezTo>
                    <a:pt x="19" y="23"/>
                    <a:pt x="19" y="23"/>
                    <a:pt x="19" y="23"/>
                  </a:cubicBezTo>
                  <a:cubicBezTo>
                    <a:pt x="19" y="23"/>
                    <a:pt x="17" y="27"/>
                    <a:pt x="16" y="26"/>
                  </a:cubicBezTo>
                  <a:cubicBezTo>
                    <a:pt x="15" y="26"/>
                    <a:pt x="15" y="24"/>
                    <a:pt x="15" y="24"/>
                  </a:cubicBezTo>
                  <a:cubicBezTo>
                    <a:pt x="15" y="24"/>
                    <a:pt x="15" y="25"/>
                    <a:pt x="14" y="25"/>
                  </a:cubicBezTo>
                  <a:cubicBezTo>
                    <a:pt x="13" y="24"/>
                    <a:pt x="14" y="21"/>
                    <a:pt x="14" y="21"/>
                  </a:cubicBezTo>
                  <a:cubicBezTo>
                    <a:pt x="11" y="18"/>
                    <a:pt x="11" y="18"/>
                    <a:pt x="11" y="18"/>
                  </a:cubicBezTo>
                  <a:cubicBezTo>
                    <a:pt x="11" y="18"/>
                    <a:pt x="2" y="13"/>
                    <a:pt x="4" y="7"/>
                  </a:cubicBezTo>
                  <a:cubicBezTo>
                    <a:pt x="4" y="5"/>
                    <a:pt x="0" y="0"/>
                    <a:pt x="0" y="0"/>
                  </a:cubicBezTo>
                  <a:lnTo>
                    <a:pt x="11" y="2"/>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94"/>
            <p:cNvSpPr/>
            <p:nvPr userDrawn="1"/>
          </p:nvSpPr>
          <p:spPr bwMode="auto">
            <a:xfrm>
              <a:off x="7872033" y="5088294"/>
              <a:ext cx="1117001" cy="945413"/>
            </a:xfrm>
            <a:custGeom>
              <a:avLst/>
              <a:gdLst>
                <a:gd name="T0" fmla="*/ 182 w 320"/>
                <a:gd name="T1" fmla="*/ 0 h 271"/>
                <a:gd name="T2" fmla="*/ 229 w 320"/>
                <a:gd name="T3" fmla="*/ 62 h 271"/>
                <a:gd name="T4" fmla="*/ 277 w 320"/>
                <a:gd name="T5" fmla="*/ 220 h 271"/>
                <a:gd name="T6" fmla="*/ 315 w 320"/>
                <a:gd name="T7" fmla="*/ 251 h 271"/>
                <a:gd name="T8" fmla="*/ 248 w 320"/>
                <a:gd name="T9" fmla="*/ 239 h 271"/>
                <a:gd name="T10" fmla="*/ 213 w 320"/>
                <a:gd name="T11" fmla="*/ 105 h 271"/>
                <a:gd name="T12" fmla="*/ 149 w 320"/>
                <a:gd name="T13" fmla="*/ 62 h 271"/>
                <a:gd name="T14" fmla="*/ 110 w 320"/>
                <a:gd name="T15" fmla="*/ 170 h 271"/>
                <a:gd name="T16" fmla="*/ 33 w 320"/>
                <a:gd name="T17" fmla="*/ 236 h 271"/>
                <a:gd name="T18" fmla="*/ 44 w 320"/>
                <a:gd name="T19" fmla="*/ 271 h 271"/>
                <a:gd name="T20" fmla="*/ 0 w 320"/>
                <a:gd name="T21" fmla="*/ 242 h 271"/>
                <a:gd name="T22" fmla="*/ 73 w 320"/>
                <a:gd name="T23" fmla="*/ 158 h 271"/>
                <a:gd name="T24" fmla="*/ 99 w 320"/>
                <a:gd name="T25" fmla="*/ 8 h 271"/>
                <a:gd name="T26" fmla="*/ 182 w 320"/>
                <a:gd name="T27"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71">
                  <a:moveTo>
                    <a:pt x="182" y="0"/>
                  </a:moveTo>
                  <a:cubicBezTo>
                    <a:pt x="182" y="0"/>
                    <a:pt x="203" y="41"/>
                    <a:pt x="229" y="62"/>
                  </a:cubicBezTo>
                  <a:cubicBezTo>
                    <a:pt x="256" y="84"/>
                    <a:pt x="277" y="220"/>
                    <a:pt x="277" y="220"/>
                  </a:cubicBezTo>
                  <a:cubicBezTo>
                    <a:pt x="277" y="220"/>
                    <a:pt x="320" y="233"/>
                    <a:pt x="315" y="251"/>
                  </a:cubicBezTo>
                  <a:cubicBezTo>
                    <a:pt x="315" y="251"/>
                    <a:pt x="293" y="263"/>
                    <a:pt x="248" y="239"/>
                  </a:cubicBezTo>
                  <a:cubicBezTo>
                    <a:pt x="248" y="239"/>
                    <a:pt x="238" y="125"/>
                    <a:pt x="213" y="105"/>
                  </a:cubicBezTo>
                  <a:cubicBezTo>
                    <a:pt x="189" y="84"/>
                    <a:pt x="149" y="62"/>
                    <a:pt x="149" y="62"/>
                  </a:cubicBezTo>
                  <a:cubicBezTo>
                    <a:pt x="110" y="170"/>
                    <a:pt x="110" y="170"/>
                    <a:pt x="110" y="170"/>
                  </a:cubicBezTo>
                  <a:cubicBezTo>
                    <a:pt x="33" y="236"/>
                    <a:pt x="33" y="236"/>
                    <a:pt x="33" y="236"/>
                  </a:cubicBezTo>
                  <a:cubicBezTo>
                    <a:pt x="33" y="236"/>
                    <a:pt x="73" y="263"/>
                    <a:pt x="44" y="271"/>
                  </a:cubicBezTo>
                  <a:cubicBezTo>
                    <a:pt x="44" y="271"/>
                    <a:pt x="3" y="262"/>
                    <a:pt x="0" y="242"/>
                  </a:cubicBezTo>
                  <a:cubicBezTo>
                    <a:pt x="73" y="158"/>
                    <a:pt x="73" y="158"/>
                    <a:pt x="73" y="158"/>
                  </a:cubicBezTo>
                  <a:cubicBezTo>
                    <a:pt x="99" y="8"/>
                    <a:pt x="99" y="8"/>
                    <a:pt x="99" y="8"/>
                  </a:cubicBezTo>
                  <a:lnTo>
                    <a:pt x="182" y="0"/>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95"/>
            <p:cNvSpPr/>
            <p:nvPr userDrawn="1"/>
          </p:nvSpPr>
          <p:spPr bwMode="auto">
            <a:xfrm>
              <a:off x="8105863" y="4565120"/>
              <a:ext cx="762051" cy="669528"/>
            </a:xfrm>
            <a:custGeom>
              <a:avLst/>
              <a:gdLst>
                <a:gd name="T0" fmla="*/ 17 w 218"/>
                <a:gd name="T1" fmla="*/ 19 h 192"/>
                <a:gd name="T2" fmla="*/ 43 w 218"/>
                <a:gd name="T3" fmla="*/ 5 h 192"/>
                <a:gd name="T4" fmla="*/ 122 w 218"/>
                <a:gd name="T5" fmla="*/ 14 h 192"/>
                <a:gd name="T6" fmla="*/ 169 w 218"/>
                <a:gd name="T7" fmla="*/ 115 h 192"/>
                <a:gd name="T8" fmla="*/ 218 w 218"/>
                <a:gd name="T9" fmla="*/ 177 h 192"/>
                <a:gd name="T10" fmla="*/ 205 w 218"/>
                <a:gd name="T11" fmla="*/ 192 h 192"/>
                <a:gd name="T12" fmla="*/ 146 w 218"/>
                <a:gd name="T13" fmla="*/ 130 h 192"/>
                <a:gd name="T14" fmla="*/ 117 w 218"/>
                <a:gd name="T15" fmla="*/ 67 h 192"/>
                <a:gd name="T16" fmla="*/ 115 w 218"/>
                <a:gd name="T17" fmla="*/ 150 h 192"/>
                <a:gd name="T18" fmla="*/ 32 w 218"/>
                <a:gd name="T19" fmla="*/ 158 h 192"/>
                <a:gd name="T20" fmla="*/ 17 w 218"/>
                <a:gd name="T21" fmla="*/ 1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17" y="19"/>
                  </a:moveTo>
                  <a:cubicBezTo>
                    <a:pt x="17" y="19"/>
                    <a:pt x="26" y="5"/>
                    <a:pt x="43" y="5"/>
                  </a:cubicBezTo>
                  <a:cubicBezTo>
                    <a:pt x="61" y="5"/>
                    <a:pt x="105" y="0"/>
                    <a:pt x="122" y="14"/>
                  </a:cubicBezTo>
                  <a:cubicBezTo>
                    <a:pt x="142" y="31"/>
                    <a:pt x="169" y="115"/>
                    <a:pt x="169" y="115"/>
                  </a:cubicBezTo>
                  <a:cubicBezTo>
                    <a:pt x="218" y="177"/>
                    <a:pt x="218" y="177"/>
                    <a:pt x="218" y="177"/>
                  </a:cubicBezTo>
                  <a:cubicBezTo>
                    <a:pt x="205" y="192"/>
                    <a:pt x="205" y="192"/>
                    <a:pt x="205" y="192"/>
                  </a:cubicBezTo>
                  <a:cubicBezTo>
                    <a:pt x="146" y="130"/>
                    <a:pt x="146" y="130"/>
                    <a:pt x="146" y="130"/>
                  </a:cubicBezTo>
                  <a:cubicBezTo>
                    <a:pt x="117" y="67"/>
                    <a:pt x="117" y="67"/>
                    <a:pt x="117" y="67"/>
                  </a:cubicBezTo>
                  <a:cubicBezTo>
                    <a:pt x="117" y="67"/>
                    <a:pt x="109" y="108"/>
                    <a:pt x="115" y="150"/>
                  </a:cubicBezTo>
                  <a:cubicBezTo>
                    <a:pt x="115" y="150"/>
                    <a:pt x="69" y="173"/>
                    <a:pt x="32" y="158"/>
                  </a:cubicBezTo>
                  <a:cubicBezTo>
                    <a:pt x="32" y="158"/>
                    <a:pt x="0" y="43"/>
                    <a:pt x="17" y="19"/>
                  </a:cubicBez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96"/>
            <p:cNvSpPr/>
            <p:nvPr userDrawn="1"/>
          </p:nvSpPr>
          <p:spPr bwMode="auto">
            <a:xfrm>
              <a:off x="8319506" y="4516336"/>
              <a:ext cx="142990" cy="185045"/>
            </a:xfrm>
            <a:custGeom>
              <a:avLst/>
              <a:gdLst>
                <a:gd name="T0" fmla="*/ 35 w 85"/>
                <a:gd name="T1" fmla="*/ 0 h 110"/>
                <a:gd name="T2" fmla="*/ 0 w 85"/>
                <a:gd name="T3" fmla="*/ 52 h 110"/>
                <a:gd name="T4" fmla="*/ 31 w 85"/>
                <a:gd name="T5" fmla="*/ 110 h 110"/>
                <a:gd name="T6" fmla="*/ 85 w 85"/>
                <a:gd name="T7" fmla="*/ 74 h 110"/>
                <a:gd name="T8" fmla="*/ 35 w 85"/>
                <a:gd name="T9" fmla="*/ 0 h 110"/>
              </a:gdLst>
              <a:ahLst/>
              <a:cxnLst>
                <a:cxn ang="0">
                  <a:pos x="T0" y="T1"/>
                </a:cxn>
                <a:cxn ang="0">
                  <a:pos x="T2" y="T3"/>
                </a:cxn>
                <a:cxn ang="0">
                  <a:pos x="T4" y="T5"/>
                </a:cxn>
                <a:cxn ang="0">
                  <a:pos x="T6" y="T7"/>
                </a:cxn>
                <a:cxn ang="0">
                  <a:pos x="T8" y="T9"/>
                </a:cxn>
              </a:cxnLst>
              <a:rect l="0" t="0" r="r" b="b"/>
              <a:pathLst>
                <a:path w="85" h="110">
                  <a:moveTo>
                    <a:pt x="35" y="0"/>
                  </a:moveTo>
                  <a:lnTo>
                    <a:pt x="0" y="52"/>
                  </a:lnTo>
                  <a:lnTo>
                    <a:pt x="31" y="110"/>
                  </a:lnTo>
                  <a:lnTo>
                    <a:pt x="85" y="74"/>
                  </a:lnTo>
                  <a:lnTo>
                    <a:pt x="35" y="0"/>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97"/>
            <p:cNvSpPr/>
            <p:nvPr userDrawn="1"/>
          </p:nvSpPr>
          <p:spPr bwMode="auto">
            <a:xfrm>
              <a:off x="8349786" y="4698016"/>
              <a:ext cx="87476" cy="422240"/>
            </a:xfrm>
            <a:custGeom>
              <a:avLst/>
              <a:gdLst>
                <a:gd name="T0" fmla="*/ 0 w 52"/>
                <a:gd name="T1" fmla="*/ 0 h 251"/>
                <a:gd name="T2" fmla="*/ 15 w 52"/>
                <a:gd name="T3" fmla="*/ 35 h 251"/>
                <a:gd name="T4" fmla="*/ 2 w 52"/>
                <a:gd name="T5" fmla="*/ 222 h 251"/>
                <a:gd name="T6" fmla="*/ 29 w 52"/>
                <a:gd name="T7" fmla="*/ 251 h 251"/>
                <a:gd name="T8" fmla="*/ 52 w 52"/>
                <a:gd name="T9" fmla="*/ 209 h 251"/>
                <a:gd name="T10" fmla="*/ 29 w 52"/>
                <a:gd name="T11" fmla="*/ 33 h 251"/>
                <a:gd name="T12" fmla="*/ 38 w 52"/>
                <a:gd name="T13" fmla="*/ 6 h 251"/>
                <a:gd name="T14" fmla="*/ 0 w 52"/>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251">
                  <a:moveTo>
                    <a:pt x="0" y="0"/>
                  </a:moveTo>
                  <a:lnTo>
                    <a:pt x="15" y="35"/>
                  </a:lnTo>
                  <a:lnTo>
                    <a:pt x="2" y="222"/>
                  </a:lnTo>
                  <a:lnTo>
                    <a:pt x="29" y="251"/>
                  </a:lnTo>
                  <a:lnTo>
                    <a:pt x="52" y="209"/>
                  </a:lnTo>
                  <a:lnTo>
                    <a:pt x="29" y="33"/>
                  </a:lnTo>
                  <a:lnTo>
                    <a:pt x="38" y="6"/>
                  </a:lnTo>
                  <a:lnTo>
                    <a:pt x="0" y="0"/>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98"/>
            <p:cNvSpPr/>
            <p:nvPr userDrawn="1"/>
          </p:nvSpPr>
          <p:spPr bwMode="auto">
            <a:xfrm>
              <a:off x="8280815" y="4565120"/>
              <a:ext cx="163177" cy="178316"/>
            </a:xfrm>
            <a:custGeom>
              <a:avLst/>
              <a:gdLst>
                <a:gd name="T0" fmla="*/ 58 w 97"/>
                <a:gd name="T1" fmla="*/ 83 h 106"/>
                <a:gd name="T2" fmla="*/ 33 w 97"/>
                <a:gd name="T3" fmla="*/ 99 h 106"/>
                <a:gd name="T4" fmla="*/ 0 w 97"/>
                <a:gd name="T5" fmla="*/ 8 h 106"/>
                <a:gd name="T6" fmla="*/ 35 w 97"/>
                <a:gd name="T7" fmla="*/ 0 h 106"/>
                <a:gd name="T8" fmla="*/ 58 w 97"/>
                <a:gd name="T9" fmla="*/ 77 h 106"/>
                <a:gd name="T10" fmla="*/ 97 w 97"/>
                <a:gd name="T11" fmla="*/ 35 h 106"/>
                <a:gd name="T12" fmla="*/ 83 w 97"/>
                <a:gd name="T13" fmla="*/ 106 h 106"/>
                <a:gd name="T14" fmla="*/ 58 w 97"/>
                <a:gd name="T15" fmla="*/ 83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06">
                  <a:moveTo>
                    <a:pt x="58" y="83"/>
                  </a:moveTo>
                  <a:lnTo>
                    <a:pt x="33" y="99"/>
                  </a:lnTo>
                  <a:lnTo>
                    <a:pt x="0" y="8"/>
                  </a:lnTo>
                  <a:lnTo>
                    <a:pt x="35" y="0"/>
                  </a:lnTo>
                  <a:lnTo>
                    <a:pt x="58" y="77"/>
                  </a:lnTo>
                  <a:lnTo>
                    <a:pt x="97" y="35"/>
                  </a:lnTo>
                  <a:lnTo>
                    <a:pt x="83" y="106"/>
                  </a:lnTo>
                  <a:lnTo>
                    <a:pt x="58" y="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99"/>
            <p:cNvSpPr/>
            <p:nvPr userDrawn="1"/>
          </p:nvSpPr>
          <p:spPr bwMode="auto">
            <a:xfrm>
              <a:off x="8336328" y="4400261"/>
              <a:ext cx="213644" cy="289344"/>
            </a:xfrm>
            <a:custGeom>
              <a:avLst/>
              <a:gdLst>
                <a:gd name="T0" fmla="*/ 29 w 61"/>
                <a:gd name="T1" fmla="*/ 83 h 83"/>
                <a:gd name="T2" fmla="*/ 2 w 61"/>
                <a:gd name="T3" fmla="*/ 40 h 83"/>
                <a:gd name="T4" fmla="*/ 41 w 61"/>
                <a:gd name="T5" fmla="*/ 11 h 83"/>
                <a:gd name="T6" fmla="*/ 57 w 61"/>
                <a:gd name="T7" fmla="*/ 54 h 83"/>
                <a:gd name="T8" fmla="*/ 29 w 61"/>
                <a:gd name="T9" fmla="*/ 83 h 83"/>
              </a:gdLst>
              <a:ahLst/>
              <a:cxnLst>
                <a:cxn ang="0">
                  <a:pos x="T0" y="T1"/>
                </a:cxn>
                <a:cxn ang="0">
                  <a:pos x="T2" y="T3"/>
                </a:cxn>
                <a:cxn ang="0">
                  <a:pos x="T4" y="T5"/>
                </a:cxn>
                <a:cxn ang="0">
                  <a:pos x="T6" y="T7"/>
                </a:cxn>
                <a:cxn ang="0">
                  <a:pos x="T8" y="T9"/>
                </a:cxn>
              </a:cxnLst>
              <a:rect l="0" t="0" r="r" b="b"/>
              <a:pathLst>
                <a:path w="61" h="83">
                  <a:moveTo>
                    <a:pt x="29" y="83"/>
                  </a:moveTo>
                  <a:cubicBezTo>
                    <a:pt x="18" y="83"/>
                    <a:pt x="0" y="59"/>
                    <a:pt x="2" y="40"/>
                  </a:cubicBezTo>
                  <a:cubicBezTo>
                    <a:pt x="5" y="21"/>
                    <a:pt x="14" y="0"/>
                    <a:pt x="41" y="11"/>
                  </a:cubicBezTo>
                  <a:cubicBezTo>
                    <a:pt x="61" y="18"/>
                    <a:pt x="61" y="42"/>
                    <a:pt x="57" y="54"/>
                  </a:cubicBezTo>
                  <a:cubicBezTo>
                    <a:pt x="54" y="66"/>
                    <a:pt x="43" y="82"/>
                    <a:pt x="29" y="83"/>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00"/>
            <p:cNvSpPr/>
            <p:nvPr userDrawn="1"/>
          </p:nvSpPr>
          <p:spPr bwMode="auto">
            <a:xfrm>
              <a:off x="8322870" y="4406990"/>
              <a:ext cx="237195" cy="206915"/>
            </a:xfrm>
            <a:custGeom>
              <a:avLst/>
              <a:gdLst>
                <a:gd name="T0" fmla="*/ 63 w 68"/>
                <a:gd name="T1" fmla="*/ 35 h 59"/>
                <a:gd name="T2" fmla="*/ 60 w 68"/>
                <a:gd name="T3" fmla="*/ 31 h 59"/>
                <a:gd name="T4" fmla="*/ 21 w 68"/>
                <a:gd name="T5" fmla="*/ 48 h 59"/>
                <a:gd name="T6" fmla="*/ 13 w 68"/>
                <a:gd name="T7" fmla="*/ 41 h 59"/>
                <a:gd name="T8" fmla="*/ 11 w 68"/>
                <a:gd name="T9" fmla="*/ 59 h 59"/>
                <a:gd name="T10" fmla="*/ 5 w 68"/>
                <a:gd name="T11" fmla="*/ 45 h 59"/>
                <a:gd name="T12" fmla="*/ 27 w 68"/>
                <a:gd name="T13" fmla="*/ 3 h 59"/>
                <a:gd name="T14" fmla="*/ 63 w 68"/>
                <a:gd name="T15" fmla="*/ 35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59">
                  <a:moveTo>
                    <a:pt x="63" y="35"/>
                  </a:moveTo>
                  <a:cubicBezTo>
                    <a:pt x="60" y="31"/>
                    <a:pt x="60" y="31"/>
                    <a:pt x="60" y="31"/>
                  </a:cubicBezTo>
                  <a:cubicBezTo>
                    <a:pt x="53" y="53"/>
                    <a:pt x="29" y="27"/>
                    <a:pt x="21" y="48"/>
                  </a:cubicBezTo>
                  <a:cubicBezTo>
                    <a:pt x="21" y="48"/>
                    <a:pt x="17" y="35"/>
                    <a:pt x="13" y="41"/>
                  </a:cubicBezTo>
                  <a:cubicBezTo>
                    <a:pt x="9" y="46"/>
                    <a:pt x="11" y="59"/>
                    <a:pt x="11" y="59"/>
                  </a:cubicBezTo>
                  <a:cubicBezTo>
                    <a:pt x="11" y="59"/>
                    <a:pt x="4" y="52"/>
                    <a:pt x="5" y="45"/>
                  </a:cubicBezTo>
                  <a:cubicBezTo>
                    <a:pt x="6" y="38"/>
                    <a:pt x="0" y="6"/>
                    <a:pt x="27" y="3"/>
                  </a:cubicBezTo>
                  <a:cubicBezTo>
                    <a:pt x="54" y="0"/>
                    <a:pt x="68" y="13"/>
                    <a:pt x="63" y="35"/>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01"/>
            <p:cNvSpPr/>
            <p:nvPr userDrawn="1"/>
          </p:nvSpPr>
          <p:spPr bwMode="auto">
            <a:xfrm>
              <a:off x="8364927" y="5133714"/>
              <a:ext cx="58879" cy="52150"/>
            </a:xfrm>
            <a:custGeom>
              <a:avLst/>
              <a:gdLst>
                <a:gd name="T0" fmla="*/ 0 w 17"/>
                <a:gd name="T1" fmla="*/ 4 h 15"/>
                <a:gd name="T2" fmla="*/ 1 w 17"/>
                <a:gd name="T3" fmla="*/ 11 h 15"/>
                <a:gd name="T4" fmla="*/ 17 w 17"/>
                <a:gd name="T5" fmla="*/ 10 h 15"/>
                <a:gd name="T6" fmla="*/ 16 w 17"/>
                <a:gd name="T7" fmla="*/ 0 h 15"/>
                <a:gd name="T8" fmla="*/ 0 w 17"/>
                <a:gd name="T9" fmla="*/ 4 h 15"/>
              </a:gdLst>
              <a:ahLst/>
              <a:cxnLst>
                <a:cxn ang="0">
                  <a:pos x="T0" y="T1"/>
                </a:cxn>
                <a:cxn ang="0">
                  <a:pos x="T2" y="T3"/>
                </a:cxn>
                <a:cxn ang="0">
                  <a:pos x="T4" y="T5"/>
                </a:cxn>
                <a:cxn ang="0">
                  <a:pos x="T6" y="T7"/>
                </a:cxn>
                <a:cxn ang="0">
                  <a:pos x="T8" y="T9"/>
                </a:cxn>
              </a:cxnLst>
              <a:rect l="0" t="0" r="r" b="b"/>
              <a:pathLst>
                <a:path w="17" h="15">
                  <a:moveTo>
                    <a:pt x="0" y="4"/>
                  </a:moveTo>
                  <a:cubicBezTo>
                    <a:pt x="1" y="11"/>
                    <a:pt x="1" y="11"/>
                    <a:pt x="1" y="11"/>
                  </a:cubicBezTo>
                  <a:cubicBezTo>
                    <a:pt x="1" y="11"/>
                    <a:pt x="5" y="15"/>
                    <a:pt x="17" y="10"/>
                  </a:cubicBezTo>
                  <a:cubicBezTo>
                    <a:pt x="16" y="0"/>
                    <a:pt x="16" y="0"/>
                    <a:pt x="16" y="0"/>
                  </a:cubicBezTo>
                  <a:cubicBezTo>
                    <a:pt x="16" y="0"/>
                    <a:pt x="15" y="2"/>
                    <a:pt x="0" y="4"/>
                  </a:cubicBez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02"/>
            <p:cNvSpPr/>
            <p:nvPr userDrawn="1"/>
          </p:nvSpPr>
          <p:spPr bwMode="auto">
            <a:xfrm>
              <a:off x="8255581" y="5182499"/>
              <a:ext cx="639247" cy="359997"/>
            </a:xfrm>
            <a:custGeom>
              <a:avLst/>
              <a:gdLst>
                <a:gd name="T0" fmla="*/ 0 w 380"/>
                <a:gd name="T1" fmla="*/ 31 h 214"/>
                <a:gd name="T2" fmla="*/ 150 w 380"/>
                <a:gd name="T3" fmla="*/ 214 h 214"/>
                <a:gd name="T4" fmla="*/ 380 w 380"/>
                <a:gd name="T5" fmla="*/ 166 h 214"/>
                <a:gd name="T6" fmla="*/ 214 w 380"/>
                <a:gd name="T7" fmla="*/ 0 h 214"/>
                <a:gd name="T8" fmla="*/ 0 w 380"/>
                <a:gd name="T9" fmla="*/ 31 h 214"/>
              </a:gdLst>
              <a:ahLst/>
              <a:cxnLst>
                <a:cxn ang="0">
                  <a:pos x="T0" y="T1"/>
                </a:cxn>
                <a:cxn ang="0">
                  <a:pos x="T2" y="T3"/>
                </a:cxn>
                <a:cxn ang="0">
                  <a:pos x="T4" y="T5"/>
                </a:cxn>
                <a:cxn ang="0">
                  <a:pos x="T6" y="T7"/>
                </a:cxn>
                <a:cxn ang="0">
                  <a:pos x="T8" y="T9"/>
                </a:cxn>
              </a:cxnLst>
              <a:rect l="0" t="0" r="r" b="b"/>
              <a:pathLst>
                <a:path w="380" h="214">
                  <a:moveTo>
                    <a:pt x="0" y="31"/>
                  </a:moveTo>
                  <a:lnTo>
                    <a:pt x="150" y="214"/>
                  </a:lnTo>
                  <a:lnTo>
                    <a:pt x="380" y="166"/>
                  </a:lnTo>
                  <a:lnTo>
                    <a:pt x="214" y="0"/>
                  </a:lnTo>
                  <a:lnTo>
                    <a:pt x="0" y="31"/>
                  </a:ln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03"/>
            <p:cNvSpPr/>
            <p:nvPr userDrawn="1"/>
          </p:nvSpPr>
          <p:spPr bwMode="auto">
            <a:xfrm>
              <a:off x="7954462" y="5234647"/>
              <a:ext cx="553454" cy="750275"/>
            </a:xfrm>
            <a:custGeom>
              <a:avLst/>
              <a:gdLst>
                <a:gd name="T0" fmla="*/ 329 w 329"/>
                <a:gd name="T1" fmla="*/ 183 h 446"/>
                <a:gd name="T2" fmla="*/ 115 w 329"/>
                <a:gd name="T3" fmla="*/ 446 h 446"/>
                <a:gd name="T4" fmla="*/ 0 w 329"/>
                <a:gd name="T5" fmla="*/ 295 h 446"/>
                <a:gd name="T6" fmla="*/ 179 w 329"/>
                <a:gd name="T7" fmla="*/ 0 h 446"/>
                <a:gd name="T8" fmla="*/ 329 w 329"/>
                <a:gd name="T9" fmla="*/ 183 h 446"/>
              </a:gdLst>
              <a:ahLst/>
              <a:cxnLst>
                <a:cxn ang="0">
                  <a:pos x="T0" y="T1"/>
                </a:cxn>
                <a:cxn ang="0">
                  <a:pos x="T2" y="T3"/>
                </a:cxn>
                <a:cxn ang="0">
                  <a:pos x="T4" y="T5"/>
                </a:cxn>
                <a:cxn ang="0">
                  <a:pos x="T6" y="T7"/>
                </a:cxn>
                <a:cxn ang="0">
                  <a:pos x="T8" y="T9"/>
                </a:cxn>
              </a:cxnLst>
              <a:rect l="0" t="0" r="r" b="b"/>
              <a:pathLst>
                <a:path w="329" h="446">
                  <a:moveTo>
                    <a:pt x="329" y="183"/>
                  </a:moveTo>
                  <a:lnTo>
                    <a:pt x="115" y="446"/>
                  </a:lnTo>
                  <a:lnTo>
                    <a:pt x="0" y="295"/>
                  </a:lnTo>
                  <a:lnTo>
                    <a:pt x="179" y="0"/>
                  </a:lnTo>
                  <a:lnTo>
                    <a:pt x="329" y="183"/>
                  </a:lnTo>
                  <a:close/>
                </a:path>
              </a:pathLst>
            </a:custGeom>
            <a:solidFill>
              <a:srgbClr val="D62D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104"/>
            <p:cNvSpPr/>
            <p:nvPr userDrawn="1"/>
          </p:nvSpPr>
          <p:spPr bwMode="auto">
            <a:xfrm>
              <a:off x="8147918" y="5461749"/>
              <a:ext cx="746910" cy="523174"/>
            </a:xfrm>
            <a:custGeom>
              <a:avLst/>
              <a:gdLst>
                <a:gd name="T0" fmla="*/ 0 w 444"/>
                <a:gd name="T1" fmla="*/ 311 h 311"/>
                <a:gd name="T2" fmla="*/ 214 w 444"/>
                <a:gd name="T3" fmla="*/ 276 h 311"/>
                <a:gd name="T4" fmla="*/ 444 w 444"/>
                <a:gd name="T5" fmla="*/ 0 h 311"/>
                <a:gd name="T6" fmla="*/ 214 w 444"/>
                <a:gd name="T7" fmla="*/ 48 h 311"/>
                <a:gd name="T8" fmla="*/ 0 w 444"/>
                <a:gd name="T9" fmla="*/ 311 h 311"/>
              </a:gdLst>
              <a:ahLst/>
              <a:cxnLst>
                <a:cxn ang="0">
                  <a:pos x="T0" y="T1"/>
                </a:cxn>
                <a:cxn ang="0">
                  <a:pos x="T2" y="T3"/>
                </a:cxn>
                <a:cxn ang="0">
                  <a:pos x="T4" y="T5"/>
                </a:cxn>
                <a:cxn ang="0">
                  <a:pos x="T6" y="T7"/>
                </a:cxn>
                <a:cxn ang="0">
                  <a:pos x="T8" y="T9"/>
                </a:cxn>
              </a:cxnLst>
              <a:rect l="0" t="0" r="r" b="b"/>
              <a:pathLst>
                <a:path w="444" h="311">
                  <a:moveTo>
                    <a:pt x="0" y="311"/>
                  </a:moveTo>
                  <a:lnTo>
                    <a:pt x="214" y="276"/>
                  </a:lnTo>
                  <a:lnTo>
                    <a:pt x="444" y="0"/>
                  </a:lnTo>
                  <a:lnTo>
                    <a:pt x="214" y="48"/>
                  </a:lnTo>
                  <a:lnTo>
                    <a:pt x="0" y="311"/>
                  </a:lnTo>
                  <a:close/>
                </a:path>
              </a:pathLst>
            </a:custGeom>
            <a:solidFill>
              <a:srgbClr val="BE1E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105"/>
            <p:cNvSpPr/>
            <p:nvPr userDrawn="1"/>
          </p:nvSpPr>
          <p:spPr bwMode="auto">
            <a:xfrm>
              <a:off x="8507916" y="5461749"/>
              <a:ext cx="719995" cy="311213"/>
            </a:xfrm>
            <a:custGeom>
              <a:avLst/>
              <a:gdLst>
                <a:gd name="T0" fmla="*/ 0 w 428"/>
                <a:gd name="T1" fmla="*/ 48 h 185"/>
                <a:gd name="T2" fmla="*/ 230 w 428"/>
                <a:gd name="T3" fmla="*/ 185 h 185"/>
                <a:gd name="T4" fmla="*/ 428 w 428"/>
                <a:gd name="T5" fmla="*/ 112 h 185"/>
                <a:gd name="T6" fmla="*/ 230 w 428"/>
                <a:gd name="T7" fmla="*/ 0 h 185"/>
                <a:gd name="T8" fmla="*/ 0 w 428"/>
                <a:gd name="T9" fmla="*/ 48 h 185"/>
              </a:gdLst>
              <a:ahLst/>
              <a:cxnLst>
                <a:cxn ang="0">
                  <a:pos x="T0" y="T1"/>
                </a:cxn>
                <a:cxn ang="0">
                  <a:pos x="T2" y="T3"/>
                </a:cxn>
                <a:cxn ang="0">
                  <a:pos x="T4" y="T5"/>
                </a:cxn>
                <a:cxn ang="0">
                  <a:pos x="T6" y="T7"/>
                </a:cxn>
                <a:cxn ang="0">
                  <a:pos x="T8" y="T9"/>
                </a:cxn>
              </a:cxnLst>
              <a:rect l="0" t="0" r="r" b="b"/>
              <a:pathLst>
                <a:path w="428" h="185">
                  <a:moveTo>
                    <a:pt x="0" y="48"/>
                  </a:moveTo>
                  <a:lnTo>
                    <a:pt x="230" y="185"/>
                  </a:lnTo>
                  <a:lnTo>
                    <a:pt x="428" y="112"/>
                  </a:lnTo>
                  <a:lnTo>
                    <a:pt x="230" y="0"/>
                  </a:lnTo>
                  <a:lnTo>
                    <a:pt x="0" y="48"/>
                  </a:lnTo>
                  <a:close/>
                </a:path>
              </a:pathLst>
            </a:custGeom>
            <a:solidFill>
              <a:srgbClr val="9294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106"/>
            <p:cNvSpPr/>
            <p:nvPr userDrawn="1"/>
          </p:nvSpPr>
          <p:spPr bwMode="auto">
            <a:xfrm>
              <a:off x="8894829" y="5542496"/>
              <a:ext cx="385231" cy="230466"/>
            </a:xfrm>
            <a:custGeom>
              <a:avLst/>
              <a:gdLst>
                <a:gd name="T0" fmla="*/ 0 w 110"/>
                <a:gd name="T1" fmla="*/ 66 h 66"/>
                <a:gd name="T2" fmla="*/ 47 w 110"/>
                <a:gd name="T3" fmla="*/ 20 h 66"/>
                <a:gd name="T4" fmla="*/ 95 w 110"/>
                <a:gd name="T5" fmla="*/ 31 h 66"/>
                <a:gd name="T6" fmla="*/ 0 w 110"/>
                <a:gd name="T7" fmla="*/ 66 h 66"/>
              </a:gdLst>
              <a:ahLst/>
              <a:cxnLst>
                <a:cxn ang="0">
                  <a:pos x="T0" y="T1"/>
                </a:cxn>
                <a:cxn ang="0">
                  <a:pos x="T2" y="T3"/>
                </a:cxn>
                <a:cxn ang="0">
                  <a:pos x="T4" y="T5"/>
                </a:cxn>
                <a:cxn ang="0">
                  <a:pos x="T6" y="T7"/>
                </a:cxn>
              </a:cxnLst>
              <a:rect l="0" t="0" r="r" b="b"/>
              <a:pathLst>
                <a:path w="110" h="66">
                  <a:moveTo>
                    <a:pt x="0" y="66"/>
                  </a:moveTo>
                  <a:cubicBezTo>
                    <a:pt x="0" y="66"/>
                    <a:pt x="1" y="34"/>
                    <a:pt x="47" y="20"/>
                  </a:cubicBezTo>
                  <a:cubicBezTo>
                    <a:pt x="110" y="0"/>
                    <a:pt x="95" y="31"/>
                    <a:pt x="95" y="31"/>
                  </a:cubicBezTo>
                  <a:lnTo>
                    <a:pt x="0" y="66"/>
                  </a:lnTo>
                  <a:close/>
                </a:path>
              </a:pathLst>
            </a:custGeom>
            <a:solidFill>
              <a:srgbClr val="BE1E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107"/>
            <p:cNvSpPr/>
            <p:nvPr userDrawn="1"/>
          </p:nvSpPr>
          <p:spPr bwMode="auto">
            <a:xfrm>
              <a:off x="8615578" y="5105116"/>
              <a:ext cx="356633" cy="356633"/>
            </a:xfrm>
            <a:custGeom>
              <a:avLst/>
              <a:gdLst>
                <a:gd name="T0" fmla="*/ 0 w 212"/>
                <a:gd name="T1" fmla="*/ 46 h 212"/>
                <a:gd name="T2" fmla="*/ 85 w 212"/>
                <a:gd name="T3" fmla="*/ 0 h 212"/>
                <a:gd name="T4" fmla="*/ 212 w 212"/>
                <a:gd name="T5" fmla="*/ 127 h 212"/>
                <a:gd name="T6" fmla="*/ 166 w 212"/>
                <a:gd name="T7" fmla="*/ 212 h 212"/>
                <a:gd name="T8" fmla="*/ 0 w 212"/>
                <a:gd name="T9" fmla="*/ 46 h 212"/>
              </a:gdLst>
              <a:ahLst/>
              <a:cxnLst>
                <a:cxn ang="0">
                  <a:pos x="T0" y="T1"/>
                </a:cxn>
                <a:cxn ang="0">
                  <a:pos x="T2" y="T3"/>
                </a:cxn>
                <a:cxn ang="0">
                  <a:pos x="T4" y="T5"/>
                </a:cxn>
                <a:cxn ang="0">
                  <a:pos x="T6" y="T7"/>
                </a:cxn>
                <a:cxn ang="0">
                  <a:pos x="T8" y="T9"/>
                </a:cxn>
              </a:cxnLst>
              <a:rect l="0" t="0" r="r" b="b"/>
              <a:pathLst>
                <a:path w="212" h="212">
                  <a:moveTo>
                    <a:pt x="0" y="46"/>
                  </a:moveTo>
                  <a:lnTo>
                    <a:pt x="85" y="0"/>
                  </a:lnTo>
                  <a:lnTo>
                    <a:pt x="212" y="127"/>
                  </a:lnTo>
                  <a:lnTo>
                    <a:pt x="166" y="212"/>
                  </a:lnTo>
                  <a:lnTo>
                    <a:pt x="0" y="46"/>
                  </a:lnTo>
                  <a:close/>
                </a:path>
              </a:pathLst>
            </a:custGeom>
            <a:solidFill>
              <a:srgbClr val="A6A8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08"/>
            <p:cNvSpPr/>
            <p:nvPr userDrawn="1"/>
          </p:nvSpPr>
          <p:spPr bwMode="auto">
            <a:xfrm>
              <a:off x="8147918" y="5207732"/>
              <a:ext cx="359997" cy="334764"/>
            </a:xfrm>
            <a:custGeom>
              <a:avLst/>
              <a:gdLst>
                <a:gd name="T0" fmla="*/ 214 w 214"/>
                <a:gd name="T1" fmla="*/ 199 h 199"/>
                <a:gd name="T2" fmla="*/ 141 w 214"/>
                <a:gd name="T3" fmla="*/ 172 h 199"/>
                <a:gd name="T4" fmla="*/ 0 w 214"/>
                <a:gd name="T5" fmla="*/ 0 h 199"/>
                <a:gd name="T6" fmla="*/ 64 w 214"/>
                <a:gd name="T7" fmla="*/ 16 h 199"/>
                <a:gd name="T8" fmla="*/ 214 w 214"/>
                <a:gd name="T9" fmla="*/ 199 h 199"/>
              </a:gdLst>
              <a:ahLst/>
              <a:cxnLst>
                <a:cxn ang="0">
                  <a:pos x="T0" y="T1"/>
                </a:cxn>
                <a:cxn ang="0">
                  <a:pos x="T2" y="T3"/>
                </a:cxn>
                <a:cxn ang="0">
                  <a:pos x="T4" y="T5"/>
                </a:cxn>
                <a:cxn ang="0">
                  <a:pos x="T6" y="T7"/>
                </a:cxn>
                <a:cxn ang="0">
                  <a:pos x="T8" y="T9"/>
                </a:cxn>
              </a:cxnLst>
              <a:rect l="0" t="0" r="r" b="b"/>
              <a:pathLst>
                <a:path w="214" h="199">
                  <a:moveTo>
                    <a:pt x="214" y="199"/>
                  </a:moveTo>
                  <a:lnTo>
                    <a:pt x="141" y="172"/>
                  </a:lnTo>
                  <a:lnTo>
                    <a:pt x="0" y="0"/>
                  </a:lnTo>
                  <a:lnTo>
                    <a:pt x="64" y="16"/>
                  </a:lnTo>
                  <a:lnTo>
                    <a:pt x="214" y="199"/>
                  </a:lnTo>
                  <a:close/>
                </a:path>
              </a:pathLst>
            </a:custGeom>
            <a:solidFill>
              <a:srgbClr val="A6A8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09"/>
            <p:cNvSpPr/>
            <p:nvPr userDrawn="1"/>
          </p:nvSpPr>
          <p:spPr bwMode="auto">
            <a:xfrm>
              <a:off x="8423804" y="5182499"/>
              <a:ext cx="471024" cy="359997"/>
            </a:xfrm>
            <a:custGeom>
              <a:avLst/>
              <a:gdLst>
                <a:gd name="T0" fmla="*/ 114 w 280"/>
                <a:gd name="T1" fmla="*/ 0 h 214"/>
                <a:gd name="T2" fmla="*/ 0 w 280"/>
                <a:gd name="T3" fmla="*/ 151 h 214"/>
                <a:gd name="T4" fmla="*/ 50 w 280"/>
                <a:gd name="T5" fmla="*/ 214 h 214"/>
                <a:gd name="T6" fmla="*/ 280 w 280"/>
                <a:gd name="T7" fmla="*/ 166 h 214"/>
                <a:gd name="T8" fmla="*/ 114 w 280"/>
                <a:gd name="T9" fmla="*/ 0 h 214"/>
              </a:gdLst>
              <a:ahLst/>
              <a:cxnLst>
                <a:cxn ang="0">
                  <a:pos x="T0" y="T1"/>
                </a:cxn>
                <a:cxn ang="0">
                  <a:pos x="T2" y="T3"/>
                </a:cxn>
                <a:cxn ang="0">
                  <a:pos x="T4" y="T5"/>
                </a:cxn>
                <a:cxn ang="0">
                  <a:pos x="T6" y="T7"/>
                </a:cxn>
                <a:cxn ang="0">
                  <a:pos x="T8" y="T9"/>
                </a:cxn>
              </a:cxnLst>
              <a:rect l="0" t="0" r="r" b="b"/>
              <a:pathLst>
                <a:path w="280" h="214">
                  <a:moveTo>
                    <a:pt x="114" y="0"/>
                  </a:moveTo>
                  <a:lnTo>
                    <a:pt x="0" y="151"/>
                  </a:lnTo>
                  <a:lnTo>
                    <a:pt x="50" y="214"/>
                  </a:lnTo>
                  <a:lnTo>
                    <a:pt x="280" y="166"/>
                  </a:lnTo>
                  <a:lnTo>
                    <a:pt x="114" y="0"/>
                  </a:lnTo>
                  <a:close/>
                </a:path>
              </a:pathLst>
            </a:custGeom>
            <a:solidFill>
              <a:srgbClr val="6D6E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110"/>
            <p:cNvSpPr/>
            <p:nvPr userDrawn="1"/>
          </p:nvSpPr>
          <p:spPr bwMode="auto">
            <a:xfrm>
              <a:off x="8206797" y="5248105"/>
              <a:ext cx="100934" cy="116074"/>
            </a:xfrm>
            <a:custGeom>
              <a:avLst/>
              <a:gdLst>
                <a:gd name="T0" fmla="*/ 10 w 29"/>
                <a:gd name="T1" fmla="*/ 4 h 33"/>
                <a:gd name="T2" fmla="*/ 23 w 29"/>
                <a:gd name="T3" fmla="*/ 7 h 33"/>
                <a:gd name="T4" fmla="*/ 28 w 29"/>
                <a:gd name="T5" fmla="*/ 13 h 33"/>
                <a:gd name="T6" fmla="*/ 23 w 29"/>
                <a:gd name="T7" fmla="*/ 10 h 33"/>
                <a:gd name="T8" fmla="*/ 18 w 29"/>
                <a:gd name="T9" fmla="*/ 10 h 33"/>
                <a:gd name="T10" fmla="*/ 25 w 29"/>
                <a:gd name="T11" fmla="*/ 18 h 33"/>
                <a:gd name="T12" fmla="*/ 29 w 29"/>
                <a:gd name="T13" fmla="*/ 28 h 33"/>
                <a:gd name="T14" fmla="*/ 27 w 29"/>
                <a:gd name="T15" fmla="*/ 28 h 33"/>
                <a:gd name="T16" fmla="*/ 23 w 29"/>
                <a:gd name="T17" fmla="*/ 21 h 33"/>
                <a:gd name="T18" fmla="*/ 20 w 29"/>
                <a:gd name="T19" fmla="*/ 18 h 33"/>
                <a:gd name="T20" fmla="*/ 21 w 29"/>
                <a:gd name="T21" fmla="*/ 24 h 33"/>
                <a:gd name="T22" fmla="*/ 18 w 29"/>
                <a:gd name="T23" fmla="*/ 33 h 33"/>
                <a:gd name="T24" fmla="*/ 17 w 29"/>
                <a:gd name="T25" fmla="*/ 27 h 33"/>
                <a:gd name="T26" fmla="*/ 16 w 29"/>
                <a:gd name="T27" fmla="*/ 21 h 33"/>
                <a:gd name="T28" fmla="*/ 14 w 29"/>
                <a:gd name="T29" fmla="*/ 26 h 33"/>
                <a:gd name="T30" fmla="*/ 10 w 29"/>
                <a:gd name="T31" fmla="*/ 29 h 33"/>
                <a:gd name="T32" fmla="*/ 10 w 29"/>
                <a:gd name="T33" fmla="*/ 27 h 33"/>
                <a:gd name="T34" fmla="*/ 9 w 29"/>
                <a:gd name="T35" fmla="*/ 27 h 33"/>
                <a:gd name="T36" fmla="*/ 9 w 29"/>
                <a:gd name="T37" fmla="*/ 24 h 33"/>
                <a:gd name="T38" fmla="*/ 8 w 29"/>
                <a:gd name="T39" fmla="*/ 19 h 33"/>
                <a:gd name="T40" fmla="*/ 2 w 29"/>
                <a:gd name="T41" fmla="*/ 7 h 33"/>
                <a:gd name="T42" fmla="*/ 0 w 29"/>
                <a:gd name="T43" fmla="*/ 0 h 33"/>
                <a:gd name="T44" fmla="*/ 10 w 29"/>
                <a:gd name="T45"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33">
                  <a:moveTo>
                    <a:pt x="10" y="4"/>
                  </a:moveTo>
                  <a:cubicBezTo>
                    <a:pt x="23" y="7"/>
                    <a:pt x="23" y="7"/>
                    <a:pt x="23" y="7"/>
                  </a:cubicBezTo>
                  <a:cubicBezTo>
                    <a:pt x="28" y="13"/>
                    <a:pt x="28" y="13"/>
                    <a:pt x="28" y="13"/>
                  </a:cubicBezTo>
                  <a:cubicBezTo>
                    <a:pt x="28" y="13"/>
                    <a:pt x="27" y="14"/>
                    <a:pt x="23" y="10"/>
                  </a:cubicBezTo>
                  <a:cubicBezTo>
                    <a:pt x="18" y="10"/>
                    <a:pt x="18" y="10"/>
                    <a:pt x="18" y="10"/>
                  </a:cubicBezTo>
                  <a:cubicBezTo>
                    <a:pt x="25" y="18"/>
                    <a:pt x="25" y="18"/>
                    <a:pt x="25" y="18"/>
                  </a:cubicBezTo>
                  <a:cubicBezTo>
                    <a:pt x="29" y="28"/>
                    <a:pt x="29" y="28"/>
                    <a:pt x="29" y="28"/>
                  </a:cubicBezTo>
                  <a:cubicBezTo>
                    <a:pt x="29" y="28"/>
                    <a:pt x="28" y="30"/>
                    <a:pt x="27" y="28"/>
                  </a:cubicBezTo>
                  <a:cubicBezTo>
                    <a:pt x="25" y="27"/>
                    <a:pt x="23" y="21"/>
                    <a:pt x="23" y="21"/>
                  </a:cubicBezTo>
                  <a:cubicBezTo>
                    <a:pt x="20" y="18"/>
                    <a:pt x="20" y="18"/>
                    <a:pt x="20" y="18"/>
                  </a:cubicBezTo>
                  <a:cubicBezTo>
                    <a:pt x="21" y="24"/>
                    <a:pt x="21" y="24"/>
                    <a:pt x="21" y="24"/>
                  </a:cubicBezTo>
                  <a:cubicBezTo>
                    <a:pt x="18" y="33"/>
                    <a:pt x="18" y="33"/>
                    <a:pt x="18" y="33"/>
                  </a:cubicBezTo>
                  <a:cubicBezTo>
                    <a:pt x="18" y="33"/>
                    <a:pt x="15" y="32"/>
                    <a:pt x="17" y="27"/>
                  </a:cubicBezTo>
                  <a:cubicBezTo>
                    <a:pt x="18" y="24"/>
                    <a:pt x="16" y="21"/>
                    <a:pt x="16" y="21"/>
                  </a:cubicBezTo>
                  <a:cubicBezTo>
                    <a:pt x="14" y="26"/>
                    <a:pt x="14" y="26"/>
                    <a:pt x="14" y="26"/>
                  </a:cubicBezTo>
                  <a:cubicBezTo>
                    <a:pt x="14" y="26"/>
                    <a:pt x="12" y="30"/>
                    <a:pt x="10" y="29"/>
                  </a:cubicBezTo>
                  <a:cubicBezTo>
                    <a:pt x="9" y="29"/>
                    <a:pt x="10" y="27"/>
                    <a:pt x="10" y="27"/>
                  </a:cubicBezTo>
                  <a:cubicBezTo>
                    <a:pt x="10" y="27"/>
                    <a:pt x="9" y="28"/>
                    <a:pt x="9" y="27"/>
                  </a:cubicBezTo>
                  <a:cubicBezTo>
                    <a:pt x="8" y="26"/>
                    <a:pt x="9" y="24"/>
                    <a:pt x="9" y="24"/>
                  </a:cubicBezTo>
                  <a:cubicBezTo>
                    <a:pt x="8" y="19"/>
                    <a:pt x="8" y="19"/>
                    <a:pt x="8" y="19"/>
                  </a:cubicBezTo>
                  <a:cubicBezTo>
                    <a:pt x="8" y="19"/>
                    <a:pt x="0" y="13"/>
                    <a:pt x="2" y="7"/>
                  </a:cubicBezTo>
                  <a:cubicBezTo>
                    <a:pt x="3" y="5"/>
                    <a:pt x="0" y="0"/>
                    <a:pt x="0" y="0"/>
                  </a:cubicBezTo>
                  <a:lnTo>
                    <a:pt x="10" y="4"/>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111"/>
            <p:cNvSpPr/>
            <p:nvPr userDrawn="1"/>
          </p:nvSpPr>
          <p:spPr bwMode="auto">
            <a:xfrm>
              <a:off x="8126050" y="4533158"/>
              <a:ext cx="151401" cy="743546"/>
            </a:xfrm>
            <a:custGeom>
              <a:avLst/>
              <a:gdLst>
                <a:gd name="T0" fmla="*/ 42 w 43"/>
                <a:gd name="T1" fmla="*/ 41 h 213"/>
                <a:gd name="T2" fmla="*/ 30 w 43"/>
                <a:gd name="T3" fmla="*/ 121 h 213"/>
                <a:gd name="T4" fmla="*/ 37 w 43"/>
                <a:gd name="T5" fmla="*/ 208 h 213"/>
                <a:gd name="T6" fmla="*/ 22 w 43"/>
                <a:gd name="T7" fmla="*/ 213 h 213"/>
                <a:gd name="T8" fmla="*/ 0 w 43"/>
                <a:gd name="T9" fmla="*/ 126 h 213"/>
                <a:gd name="T10" fmla="*/ 6 w 43"/>
                <a:gd name="T11" fmla="*/ 37 h 213"/>
                <a:gd name="T12" fmla="*/ 42 w 43"/>
                <a:gd name="T13" fmla="*/ 41 h 213"/>
              </a:gdLst>
              <a:ahLst/>
              <a:cxnLst>
                <a:cxn ang="0">
                  <a:pos x="T0" y="T1"/>
                </a:cxn>
                <a:cxn ang="0">
                  <a:pos x="T2" y="T3"/>
                </a:cxn>
                <a:cxn ang="0">
                  <a:pos x="T4" y="T5"/>
                </a:cxn>
                <a:cxn ang="0">
                  <a:pos x="T6" y="T7"/>
                </a:cxn>
                <a:cxn ang="0">
                  <a:pos x="T8" y="T9"/>
                </a:cxn>
                <a:cxn ang="0">
                  <a:pos x="T10" y="T11"/>
                </a:cxn>
                <a:cxn ang="0">
                  <a:pos x="T12" y="T13"/>
                </a:cxn>
              </a:cxnLst>
              <a:rect l="0" t="0" r="r" b="b"/>
              <a:pathLst>
                <a:path w="43" h="213">
                  <a:moveTo>
                    <a:pt x="42" y="41"/>
                  </a:moveTo>
                  <a:cubicBezTo>
                    <a:pt x="43" y="57"/>
                    <a:pt x="30" y="121"/>
                    <a:pt x="30" y="121"/>
                  </a:cubicBezTo>
                  <a:cubicBezTo>
                    <a:pt x="37" y="208"/>
                    <a:pt x="37" y="208"/>
                    <a:pt x="37" y="208"/>
                  </a:cubicBezTo>
                  <a:cubicBezTo>
                    <a:pt x="22" y="213"/>
                    <a:pt x="22" y="213"/>
                    <a:pt x="22" y="213"/>
                  </a:cubicBezTo>
                  <a:cubicBezTo>
                    <a:pt x="0" y="126"/>
                    <a:pt x="0" y="126"/>
                    <a:pt x="0" y="126"/>
                  </a:cubicBezTo>
                  <a:cubicBezTo>
                    <a:pt x="0" y="126"/>
                    <a:pt x="2" y="58"/>
                    <a:pt x="6" y="37"/>
                  </a:cubicBezTo>
                  <a:cubicBezTo>
                    <a:pt x="8" y="27"/>
                    <a:pt x="40" y="0"/>
                    <a:pt x="42" y="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112"/>
            <p:cNvSpPr/>
            <p:nvPr userDrawn="1"/>
          </p:nvSpPr>
          <p:spPr bwMode="auto">
            <a:xfrm>
              <a:off x="10191829" y="4127740"/>
              <a:ext cx="80747" cy="223737"/>
            </a:xfrm>
            <a:custGeom>
              <a:avLst/>
              <a:gdLst>
                <a:gd name="T0" fmla="*/ 10 w 23"/>
                <a:gd name="T1" fmla="*/ 50 h 64"/>
                <a:gd name="T2" fmla="*/ 2 w 23"/>
                <a:gd name="T3" fmla="*/ 43 h 64"/>
                <a:gd name="T4" fmla="*/ 8 w 23"/>
                <a:gd name="T5" fmla="*/ 0 h 64"/>
                <a:gd name="T6" fmla="*/ 15 w 23"/>
                <a:gd name="T7" fmla="*/ 17 h 64"/>
                <a:gd name="T8" fmla="*/ 16 w 23"/>
                <a:gd name="T9" fmla="*/ 39 h 64"/>
                <a:gd name="T10" fmla="*/ 23 w 23"/>
                <a:gd name="T11" fmla="*/ 64 h 64"/>
                <a:gd name="T12" fmla="*/ 10 w 23"/>
                <a:gd name="T13" fmla="*/ 50 h 64"/>
              </a:gdLst>
              <a:ahLst/>
              <a:cxnLst>
                <a:cxn ang="0">
                  <a:pos x="T0" y="T1"/>
                </a:cxn>
                <a:cxn ang="0">
                  <a:pos x="T2" y="T3"/>
                </a:cxn>
                <a:cxn ang="0">
                  <a:pos x="T4" y="T5"/>
                </a:cxn>
                <a:cxn ang="0">
                  <a:pos x="T6" y="T7"/>
                </a:cxn>
                <a:cxn ang="0">
                  <a:pos x="T8" y="T9"/>
                </a:cxn>
                <a:cxn ang="0">
                  <a:pos x="T10" y="T11"/>
                </a:cxn>
                <a:cxn ang="0">
                  <a:pos x="T12" y="T13"/>
                </a:cxn>
              </a:cxnLst>
              <a:rect l="0" t="0" r="r" b="b"/>
              <a:pathLst>
                <a:path w="23" h="64">
                  <a:moveTo>
                    <a:pt x="10" y="50"/>
                  </a:moveTo>
                  <a:cubicBezTo>
                    <a:pt x="10" y="50"/>
                    <a:pt x="3" y="46"/>
                    <a:pt x="2" y="43"/>
                  </a:cubicBezTo>
                  <a:cubicBezTo>
                    <a:pt x="0" y="33"/>
                    <a:pt x="8" y="0"/>
                    <a:pt x="8" y="0"/>
                  </a:cubicBezTo>
                  <a:cubicBezTo>
                    <a:pt x="8" y="0"/>
                    <a:pt x="11" y="13"/>
                    <a:pt x="15" y="17"/>
                  </a:cubicBezTo>
                  <a:cubicBezTo>
                    <a:pt x="19" y="22"/>
                    <a:pt x="14" y="35"/>
                    <a:pt x="16" y="39"/>
                  </a:cubicBezTo>
                  <a:cubicBezTo>
                    <a:pt x="19" y="43"/>
                    <a:pt x="23" y="64"/>
                    <a:pt x="23" y="64"/>
                  </a:cubicBezTo>
                  <a:lnTo>
                    <a:pt x="10" y="50"/>
                  </a:ln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13"/>
            <p:cNvSpPr/>
            <p:nvPr userDrawn="1"/>
          </p:nvSpPr>
          <p:spPr bwMode="auto">
            <a:xfrm>
              <a:off x="9818374" y="4082320"/>
              <a:ext cx="255699" cy="269157"/>
            </a:xfrm>
            <a:custGeom>
              <a:avLst/>
              <a:gdLst>
                <a:gd name="T0" fmla="*/ 5 w 73"/>
                <a:gd name="T1" fmla="*/ 37 h 77"/>
                <a:gd name="T2" fmla="*/ 32 w 73"/>
                <a:gd name="T3" fmla="*/ 60 h 77"/>
                <a:gd name="T4" fmla="*/ 36 w 73"/>
                <a:gd name="T5" fmla="*/ 77 h 77"/>
                <a:gd name="T6" fmla="*/ 60 w 73"/>
                <a:gd name="T7" fmla="*/ 72 h 77"/>
                <a:gd name="T8" fmla="*/ 72 w 73"/>
                <a:gd name="T9" fmla="*/ 34 h 77"/>
                <a:gd name="T10" fmla="*/ 73 w 73"/>
                <a:gd name="T11" fmla="*/ 28 h 77"/>
                <a:gd name="T12" fmla="*/ 32 w 73"/>
                <a:gd name="T13" fmla="*/ 0 h 77"/>
                <a:gd name="T14" fmla="*/ 27 w 73"/>
                <a:gd name="T15" fmla="*/ 0 h 77"/>
                <a:gd name="T16" fmla="*/ 5 w 73"/>
                <a:gd name="T17"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7">
                  <a:moveTo>
                    <a:pt x="5" y="37"/>
                  </a:moveTo>
                  <a:cubicBezTo>
                    <a:pt x="10" y="53"/>
                    <a:pt x="26" y="55"/>
                    <a:pt x="32" y="60"/>
                  </a:cubicBezTo>
                  <a:cubicBezTo>
                    <a:pt x="38" y="66"/>
                    <a:pt x="36" y="77"/>
                    <a:pt x="36" y="77"/>
                  </a:cubicBezTo>
                  <a:cubicBezTo>
                    <a:pt x="36" y="77"/>
                    <a:pt x="63" y="77"/>
                    <a:pt x="60" y="72"/>
                  </a:cubicBezTo>
                  <a:cubicBezTo>
                    <a:pt x="58" y="68"/>
                    <a:pt x="69" y="46"/>
                    <a:pt x="72" y="34"/>
                  </a:cubicBezTo>
                  <a:cubicBezTo>
                    <a:pt x="73" y="31"/>
                    <a:pt x="73" y="29"/>
                    <a:pt x="73" y="28"/>
                  </a:cubicBezTo>
                  <a:cubicBezTo>
                    <a:pt x="71" y="19"/>
                    <a:pt x="49" y="1"/>
                    <a:pt x="32" y="0"/>
                  </a:cubicBezTo>
                  <a:cubicBezTo>
                    <a:pt x="30" y="0"/>
                    <a:pt x="28" y="0"/>
                    <a:pt x="27" y="0"/>
                  </a:cubicBezTo>
                  <a:cubicBezTo>
                    <a:pt x="10" y="3"/>
                    <a:pt x="0" y="20"/>
                    <a:pt x="5" y="37"/>
                  </a:cubicBez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114"/>
            <p:cNvSpPr/>
            <p:nvPr userDrawn="1"/>
          </p:nvSpPr>
          <p:spPr bwMode="auto">
            <a:xfrm>
              <a:off x="9786411" y="4065498"/>
              <a:ext cx="168223" cy="247288"/>
            </a:xfrm>
            <a:custGeom>
              <a:avLst/>
              <a:gdLst>
                <a:gd name="T0" fmla="*/ 47 w 48"/>
                <a:gd name="T1" fmla="*/ 6 h 71"/>
                <a:gd name="T2" fmla="*/ 27 w 48"/>
                <a:gd name="T3" fmla="*/ 5 h 71"/>
                <a:gd name="T4" fmla="*/ 13 w 48"/>
                <a:gd name="T5" fmla="*/ 56 h 71"/>
                <a:gd name="T6" fmla="*/ 41 w 48"/>
                <a:gd name="T7" fmla="*/ 69 h 71"/>
                <a:gd name="T8" fmla="*/ 41 w 48"/>
                <a:gd name="T9" fmla="*/ 48 h 71"/>
                <a:gd name="T10" fmla="*/ 41 w 48"/>
                <a:gd name="T11" fmla="*/ 32 h 71"/>
                <a:gd name="T12" fmla="*/ 47 w 48"/>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8" h="71">
                  <a:moveTo>
                    <a:pt x="47" y="6"/>
                  </a:moveTo>
                  <a:cubicBezTo>
                    <a:pt x="47" y="6"/>
                    <a:pt x="39" y="0"/>
                    <a:pt x="27" y="5"/>
                  </a:cubicBezTo>
                  <a:cubicBezTo>
                    <a:pt x="7" y="13"/>
                    <a:pt x="0" y="36"/>
                    <a:pt x="13" y="56"/>
                  </a:cubicBezTo>
                  <a:cubicBezTo>
                    <a:pt x="22" y="71"/>
                    <a:pt x="41" y="69"/>
                    <a:pt x="41" y="69"/>
                  </a:cubicBezTo>
                  <a:cubicBezTo>
                    <a:pt x="48" y="64"/>
                    <a:pt x="48" y="58"/>
                    <a:pt x="41" y="48"/>
                  </a:cubicBezTo>
                  <a:cubicBezTo>
                    <a:pt x="34" y="37"/>
                    <a:pt x="41" y="32"/>
                    <a:pt x="41" y="32"/>
                  </a:cubicBezTo>
                  <a:cubicBezTo>
                    <a:pt x="41" y="32"/>
                    <a:pt x="22" y="18"/>
                    <a:pt x="47" y="6"/>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115"/>
            <p:cNvSpPr/>
            <p:nvPr userDrawn="1"/>
          </p:nvSpPr>
          <p:spPr bwMode="auto">
            <a:xfrm>
              <a:off x="9789775" y="4279141"/>
              <a:ext cx="640930" cy="571958"/>
            </a:xfrm>
            <a:custGeom>
              <a:avLst/>
              <a:gdLst>
                <a:gd name="T0" fmla="*/ 134 w 183"/>
                <a:gd name="T1" fmla="*/ 0 h 164"/>
                <a:gd name="T2" fmla="*/ 171 w 183"/>
                <a:gd name="T3" fmla="*/ 73 h 164"/>
                <a:gd name="T4" fmla="*/ 119 w 183"/>
                <a:gd name="T5" fmla="*/ 59 h 164"/>
                <a:gd name="T6" fmla="*/ 136 w 183"/>
                <a:gd name="T7" fmla="*/ 160 h 164"/>
                <a:gd name="T8" fmla="*/ 66 w 183"/>
                <a:gd name="T9" fmla="*/ 164 h 164"/>
                <a:gd name="T10" fmla="*/ 44 w 183"/>
                <a:gd name="T11" fmla="*/ 91 h 164"/>
                <a:gd name="T12" fmla="*/ 30 w 183"/>
                <a:gd name="T13" fmla="*/ 19 h 164"/>
                <a:gd name="T14" fmla="*/ 95 w 183"/>
                <a:gd name="T15" fmla="*/ 19 h 164"/>
                <a:gd name="T16" fmla="*/ 136 w 183"/>
                <a:gd name="T17" fmla="*/ 40 h 164"/>
                <a:gd name="T18" fmla="*/ 123 w 183"/>
                <a:gd name="T19" fmla="*/ 8 h 164"/>
                <a:gd name="T20" fmla="*/ 134 w 183"/>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64">
                  <a:moveTo>
                    <a:pt x="134" y="0"/>
                  </a:moveTo>
                  <a:cubicBezTo>
                    <a:pt x="134" y="0"/>
                    <a:pt x="183" y="58"/>
                    <a:pt x="171" y="73"/>
                  </a:cubicBezTo>
                  <a:cubicBezTo>
                    <a:pt x="163" y="84"/>
                    <a:pt x="119" y="59"/>
                    <a:pt x="119" y="59"/>
                  </a:cubicBezTo>
                  <a:cubicBezTo>
                    <a:pt x="119" y="59"/>
                    <a:pt x="137" y="104"/>
                    <a:pt x="136" y="160"/>
                  </a:cubicBezTo>
                  <a:cubicBezTo>
                    <a:pt x="66" y="164"/>
                    <a:pt x="66" y="164"/>
                    <a:pt x="66" y="164"/>
                  </a:cubicBezTo>
                  <a:cubicBezTo>
                    <a:pt x="66" y="164"/>
                    <a:pt x="66" y="121"/>
                    <a:pt x="44" y="91"/>
                  </a:cubicBezTo>
                  <a:cubicBezTo>
                    <a:pt x="24" y="64"/>
                    <a:pt x="0" y="21"/>
                    <a:pt x="30" y="19"/>
                  </a:cubicBezTo>
                  <a:cubicBezTo>
                    <a:pt x="61" y="16"/>
                    <a:pt x="79" y="14"/>
                    <a:pt x="95" y="19"/>
                  </a:cubicBezTo>
                  <a:cubicBezTo>
                    <a:pt x="106" y="22"/>
                    <a:pt x="136" y="40"/>
                    <a:pt x="136" y="40"/>
                  </a:cubicBezTo>
                  <a:cubicBezTo>
                    <a:pt x="123" y="8"/>
                    <a:pt x="123" y="8"/>
                    <a:pt x="123" y="8"/>
                  </a:cubicBezTo>
                  <a:lnTo>
                    <a:pt x="134" y="0"/>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16"/>
            <p:cNvSpPr/>
            <p:nvPr userDrawn="1"/>
          </p:nvSpPr>
          <p:spPr bwMode="auto">
            <a:xfrm>
              <a:off x="9846971" y="4082320"/>
              <a:ext cx="227102" cy="174952"/>
            </a:xfrm>
            <a:custGeom>
              <a:avLst/>
              <a:gdLst>
                <a:gd name="T0" fmla="*/ 19 w 65"/>
                <a:gd name="T1" fmla="*/ 30 h 50"/>
                <a:gd name="T2" fmla="*/ 18 w 65"/>
                <a:gd name="T3" fmla="*/ 47 h 50"/>
                <a:gd name="T4" fmla="*/ 30 w 65"/>
                <a:gd name="T5" fmla="*/ 39 h 50"/>
                <a:gd name="T6" fmla="*/ 64 w 65"/>
                <a:gd name="T7" fmla="*/ 34 h 50"/>
                <a:gd name="T8" fmla="*/ 65 w 65"/>
                <a:gd name="T9" fmla="*/ 28 h 50"/>
                <a:gd name="T10" fmla="*/ 24 w 65"/>
                <a:gd name="T11" fmla="*/ 0 h 50"/>
                <a:gd name="T12" fmla="*/ 8 w 65"/>
                <a:gd name="T13" fmla="*/ 13 h 50"/>
                <a:gd name="T14" fmla="*/ 19 w 65"/>
                <a:gd name="T15" fmla="*/ 3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50">
                  <a:moveTo>
                    <a:pt x="19" y="30"/>
                  </a:moveTo>
                  <a:cubicBezTo>
                    <a:pt x="11" y="31"/>
                    <a:pt x="0" y="43"/>
                    <a:pt x="18" y="47"/>
                  </a:cubicBezTo>
                  <a:cubicBezTo>
                    <a:pt x="31" y="50"/>
                    <a:pt x="30" y="39"/>
                    <a:pt x="30" y="39"/>
                  </a:cubicBezTo>
                  <a:cubicBezTo>
                    <a:pt x="43" y="49"/>
                    <a:pt x="55" y="39"/>
                    <a:pt x="64" y="34"/>
                  </a:cubicBezTo>
                  <a:cubicBezTo>
                    <a:pt x="65" y="31"/>
                    <a:pt x="65" y="29"/>
                    <a:pt x="65" y="28"/>
                  </a:cubicBezTo>
                  <a:cubicBezTo>
                    <a:pt x="63" y="19"/>
                    <a:pt x="41" y="1"/>
                    <a:pt x="24" y="0"/>
                  </a:cubicBezTo>
                  <a:cubicBezTo>
                    <a:pt x="9" y="4"/>
                    <a:pt x="8" y="13"/>
                    <a:pt x="8" y="13"/>
                  </a:cubicBezTo>
                  <a:cubicBezTo>
                    <a:pt x="18" y="17"/>
                    <a:pt x="19" y="30"/>
                    <a:pt x="19" y="30"/>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117"/>
            <p:cNvSpPr/>
            <p:nvPr userDrawn="1"/>
          </p:nvSpPr>
          <p:spPr bwMode="auto">
            <a:xfrm>
              <a:off x="10020241" y="4321197"/>
              <a:ext cx="196821" cy="380184"/>
            </a:xfrm>
            <a:custGeom>
              <a:avLst/>
              <a:gdLst>
                <a:gd name="T0" fmla="*/ 0 w 56"/>
                <a:gd name="T1" fmla="*/ 7 h 109"/>
                <a:gd name="T2" fmla="*/ 2 w 56"/>
                <a:gd name="T3" fmla="*/ 0 h 109"/>
                <a:gd name="T4" fmla="*/ 12 w 56"/>
                <a:gd name="T5" fmla="*/ 7 h 109"/>
                <a:gd name="T6" fmla="*/ 15 w 56"/>
                <a:gd name="T7" fmla="*/ 17 h 109"/>
                <a:gd name="T8" fmla="*/ 56 w 56"/>
                <a:gd name="T9" fmla="*/ 94 h 109"/>
                <a:gd name="T10" fmla="*/ 50 w 56"/>
                <a:gd name="T11" fmla="*/ 109 h 109"/>
                <a:gd name="T12" fmla="*/ 39 w 56"/>
                <a:gd name="T13" fmla="*/ 99 h 109"/>
                <a:gd name="T14" fmla="*/ 10 w 56"/>
                <a:gd name="T15" fmla="*/ 18 h 109"/>
                <a:gd name="T16" fmla="*/ 0 w 56"/>
                <a:gd name="T17" fmla="*/ 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09">
                  <a:moveTo>
                    <a:pt x="0" y="7"/>
                  </a:moveTo>
                  <a:cubicBezTo>
                    <a:pt x="2" y="0"/>
                    <a:pt x="2" y="0"/>
                    <a:pt x="2" y="0"/>
                  </a:cubicBezTo>
                  <a:cubicBezTo>
                    <a:pt x="12" y="7"/>
                    <a:pt x="12" y="7"/>
                    <a:pt x="12" y="7"/>
                  </a:cubicBezTo>
                  <a:cubicBezTo>
                    <a:pt x="15" y="17"/>
                    <a:pt x="15" y="17"/>
                    <a:pt x="15" y="17"/>
                  </a:cubicBezTo>
                  <a:cubicBezTo>
                    <a:pt x="34" y="42"/>
                    <a:pt x="56" y="94"/>
                    <a:pt x="56" y="94"/>
                  </a:cubicBezTo>
                  <a:cubicBezTo>
                    <a:pt x="50" y="109"/>
                    <a:pt x="50" y="109"/>
                    <a:pt x="50" y="109"/>
                  </a:cubicBezTo>
                  <a:cubicBezTo>
                    <a:pt x="39" y="99"/>
                    <a:pt x="39" y="99"/>
                    <a:pt x="39" y="99"/>
                  </a:cubicBezTo>
                  <a:cubicBezTo>
                    <a:pt x="40" y="74"/>
                    <a:pt x="10" y="18"/>
                    <a:pt x="10" y="18"/>
                  </a:cubicBezTo>
                  <a:lnTo>
                    <a:pt x="0" y="7"/>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18"/>
            <p:cNvSpPr/>
            <p:nvPr userDrawn="1"/>
          </p:nvSpPr>
          <p:spPr bwMode="auto">
            <a:xfrm>
              <a:off x="9929401" y="4306056"/>
              <a:ext cx="158130" cy="67289"/>
            </a:xfrm>
            <a:custGeom>
              <a:avLst/>
              <a:gdLst>
                <a:gd name="T0" fmla="*/ 41 w 45"/>
                <a:gd name="T1" fmla="*/ 10 h 19"/>
                <a:gd name="T2" fmla="*/ 45 w 45"/>
                <a:gd name="T3" fmla="*/ 18 h 19"/>
                <a:gd name="T4" fmla="*/ 31 w 45"/>
                <a:gd name="T5" fmla="*/ 9 h 19"/>
                <a:gd name="T6" fmla="*/ 24 w 45"/>
                <a:gd name="T7" fmla="*/ 18 h 19"/>
                <a:gd name="T8" fmla="*/ 0 w 45"/>
                <a:gd name="T9" fmla="*/ 10 h 19"/>
                <a:gd name="T10" fmla="*/ 2 w 45"/>
                <a:gd name="T11" fmla="*/ 0 h 19"/>
                <a:gd name="T12" fmla="*/ 28 w 45"/>
                <a:gd name="T13" fmla="*/ 4 h 19"/>
                <a:gd name="T14" fmla="*/ 29 w 45"/>
                <a:gd name="T15" fmla="*/ 2 h 19"/>
                <a:gd name="T16" fmla="*/ 41 w 45"/>
                <a:gd name="T17"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9">
                  <a:moveTo>
                    <a:pt x="41" y="10"/>
                  </a:moveTo>
                  <a:cubicBezTo>
                    <a:pt x="45" y="18"/>
                    <a:pt x="45" y="18"/>
                    <a:pt x="45" y="18"/>
                  </a:cubicBezTo>
                  <a:cubicBezTo>
                    <a:pt x="31" y="9"/>
                    <a:pt x="31" y="9"/>
                    <a:pt x="31" y="9"/>
                  </a:cubicBezTo>
                  <a:cubicBezTo>
                    <a:pt x="31" y="9"/>
                    <a:pt x="27" y="17"/>
                    <a:pt x="24" y="18"/>
                  </a:cubicBezTo>
                  <a:cubicBezTo>
                    <a:pt x="22" y="19"/>
                    <a:pt x="0" y="10"/>
                    <a:pt x="0" y="10"/>
                  </a:cubicBezTo>
                  <a:cubicBezTo>
                    <a:pt x="2" y="0"/>
                    <a:pt x="2" y="0"/>
                    <a:pt x="2" y="0"/>
                  </a:cubicBezTo>
                  <a:cubicBezTo>
                    <a:pt x="28" y="4"/>
                    <a:pt x="28" y="4"/>
                    <a:pt x="28" y="4"/>
                  </a:cubicBezTo>
                  <a:cubicBezTo>
                    <a:pt x="29" y="2"/>
                    <a:pt x="29" y="2"/>
                    <a:pt x="29" y="2"/>
                  </a:cubicBezTo>
                  <a:lnTo>
                    <a:pt x="41" y="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19"/>
            <p:cNvSpPr/>
            <p:nvPr userDrawn="1"/>
          </p:nvSpPr>
          <p:spPr bwMode="auto">
            <a:xfrm>
              <a:off x="10080801" y="4270730"/>
              <a:ext cx="104298" cy="99252"/>
            </a:xfrm>
            <a:custGeom>
              <a:avLst/>
              <a:gdLst>
                <a:gd name="T0" fmla="*/ 19 w 30"/>
                <a:gd name="T1" fmla="*/ 26 h 28"/>
                <a:gd name="T2" fmla="*/ 30 w 30"/>
                <a:gd name="T3" fmla="*/ 10 h 28"/>
                <a:gd name="T4" fmla="*/ 5 w 30"/>
                <a:gd name="T5" fmla="*/ 6 h 28"/>
                <a:gd name="T6" fmla="*/ 3 w 30"/>
                <a:gd name="T7" fmla="*/ 2 h 28"/>
                <a:gd name="T8" fmla="*/ 1 w 30"/>
                <a:gd name="T9" fmla="*/ 11 h 28"/>
                <a:gd name="T10" fmla="*/ 7 w 30"/>
                <a:gd name="T11" fmla="*/ 19 h 28"/>
                <a:gd name="T12" fmla="*/ 19 w 30"/>
                <a:gd name="T13" fmla="*/ 26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19" y="26"/>
                  </a:moveTo>
                  <a:cubicBezTo>
                    <a:pt x="23" y="17"/>
                    <a:pt x="30" y="22"/>
                    <a:pt x="30" y="10"/>
                  </a:cubicBezTo>
                  <a:cubicBezTo>
                    <a:pt x="30" y="5"/>
                    <a:pt x="5" y="6"/>
                    <a:pt x="5" y="6"/>
                  </a:cubicBezTo>
                  <a:cubicBezTo>
                    <a:pt x="5" y="6"/>
                    <a:pt x="9" y="0"/>
                    <a:pt x="3" y="2"/>
                  </a:cubicBezTo>
                  <a:cubicBezTo>
                    <a:pt x="0" y="3"/>
                    <a:pt x="0" y="9"/>
                    <a:pt x="1" y="11"/>
                  </a:cubicBezTo>
                  <a:cubicBezTo>
                    <a:pt x="3" y="16"/>
                    <a:pt x="8" y="17"/>
                    <a:pt x="7" y="19"/>
                  </a:cubicBezTo>
                  <a:cubicBezTo>
                    <a:pt x="6" y="28"/>
                    <a:pt x="19" y="26"/>
                    <a:pt x="19" y="26"/>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20"/>
            <p:cNvSpPr/>
            <p:nvPr userDrawn="1"/>
          </p:nvSpPr>
          <p:spPr bwMode="auto">
            <a:xfrm>
              <a:off x="9818374" y="4334655"/>
              <a:ext cx="339811" cy="328035"/>
            </a:xfrm>
            <a:custGeom>
              <a:avLst/>
              <a:gdLst>
                <a:gd name="T0" fmla="*/ 82 w 97"/>
                <a:gd name="T1" fmla="*/ 1 h 94"/>
                <a:gd name="T2" fmla="*/ 97 w 97"/>
                <a:gd name="T3" fmla="*/ 4 h 94"/>
                <a:gd name="T4" fmla="*/ 69 w 97"/>
                <a:gd name="T5" fmla="*/ 89 h 94"/>
                <a:gd name="T6" fmla="*/ 5 w 97"/>
                <a:gd name="T7" fmla="*/ 15 h 94"/>
                <a:gd name="T8" fmla="*/ 21 w 97"/>
                <a:gd name="T9" fmla="*/ 1 h 94"/>
                <a:gd name="T10" fmla="*/ 64 w 97"/>
                <a:gd name="T11" fmla="*/ 56 h 94"/>
                <a:gd name="T12" fmla="*/ 82 w 97"/>
                <a:gd name="T13" fmla="*/ 1 h 94"/>
              </a:gdLst>
              <a:ahLst/>
              <a:cxnLst>
                <a:cxn ang="0">
                  <a:pos x="T0" y="T1"/>
                </a:cxn>
                <a:cxn ang="0">
                  <a:pos x="T2" y="T3"/>
                </a:cxn>
                <a:cxn ang="0">
                  <a:pos x="T4" y="T5"/>
                </a:cxn>
                <a:cxn ang="0">
                  <a:pos x="T6" y="T7"/>
                </a:cxn>
                <a:cxn ang="0">
                  <a:pos x="T8" y="T9"/>
                </a:cxn>
                <a:cxn ang="0">
                  <a:pos x="T10" y="T11"/>
                </a:cxn>
                <a:cxn ang="0">
                  <a:pos x="T12" y="T13"/>
                </a:cxn>
              </a:cxnLst>
              <a:rect l="0" t="0" r="r" b="b"/>
              <a:pathLst>
                <a:path w="97" h="94">
                  <a:moveTo>
                    <a:pt x="82" y="1"/>
                  </a:moveTo>
                  <a:cubicBezTo>
                    <a:pt x="97" y="4"/>
                    <a:pt x="97" y="4"/>
                    <a:pt x="97" y="4"/>
                  </a:cubicBezTo>
                  <a:cubicBezTo>
                    <a:pt x="97" y="4"/>
                    <a:pt x="91" y="85"/>
                    <a:pt x="69" y="89"/>
                  </a:cubicBezTo>
                  <a:cubicBezTo>
                    <a:pt x="45" y="94"/>
                    <a:pt x="0" y="39"/>
                    <a:pt x="5" y="15"/>
                  </a:cubicBezTo>
                  <a:cubicBezTo>
                    <a:pt x="6" y="10"/>
                    <a:pt x="16" y="0"/>
                    <a:pt x="21" y="1"/>
                  </a:cubicBezTo>
                  <a:cubicBezTo>
                    <a:pt x="37" y="2"/>
                    <a:pt x="64" y="56"/>
                    <a:pt x="64" y="56"/>
                  </a:cubicBezTo>
                  <a:lnTo>
                    <a:pt x="8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21"/>
            <p:cNvSpPr/>
            <p:nvPr userDrawn="1"/>
          </p:nvSpPr>
          <p:spPr bwMode="auto">
            <a:xfrm>
              <a:off x="9863793" y="4809044"/>
              <a:ext cx="499623" cy="1224664"/>
            </a:xfrm>
            <a:custGeom>
              <a:avLst/>
              <a:gdLst>
                <a:gd name="T0" fmla="*/ 45 w 143"/>
                <a:gd name="T1" fmla="*/ 12 h 351"/>
                <a:gd name="T2" fmla="*/ 34 w 143"/>
                <a:gd name="T3" fmla="*/ 173 h 351"/>
                <a:gd name="T4" fmla="*/ 0 w 143"/>
                <a:gd name="T5" fmla="*/ 314 h 351"/>
                <a:gd name="T6" fmla="*/ 42 w 143"/>
                <a:gd name="T7" fmla="*/ 340 h 351"/>
                <a:gd name="T8" fmla="*/ 22 w 143"/>
                <a:gd name="T9" fmla="*/ 306 h 351"/>
                <a:gd name="T10" fmla="*/ 65 w 143"/>
                <a:gd name="T11" fmla="*/ 176 h 351"/>
                <a:gd name="T12" fmla="*/ 89 w 143"/>
                <a:gd name="T13" fmla="*/ 73 h 351"/>
                <a:gd name="T14" fmla="*/ 107 w 143"/>
                <a:gd name="T15" fmla="*/ 185 h 351"/>
                <a:gd name="T16" fmla="*/ 92 w 143"/>
                <a:gd name="T17" fmla="*/ 319 h 351"/>
                <a:gd name="T18" fmla="*/ 141 w 143"/>
                <a:gd name="T19" fmla="*/ 341 h 351"/>
                <a:gd name="T20" fmla="*/ 117 w 143"/>
                <a:gd name="T21" fmla="*/ 312 h 351"/>
                <a:gd name="T22" fmla="*/ 136 w 143"/>
                <a:gd name="T23" fmla="*/ 174 h 351"/>
                <a:gd name="T24" fmla="*/ 115 w 143"/>
                <a:gd name="T25" fmla="*/ 8 h 351"/>
                <a:gd name="T26" fmla="*/ 45 w 143"/>
                <a:gd name="T27" fmla="*/ 1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351">
                  <a:moveTo>
                    <a:pt x="45" y="12"/>
                  </a:moveTo>
                  <a:cubicBezTo>
                    <a:pt x="45" y="12"/>
                    <a:pt x="43" y="133"/>
                    <a:pt x="34" y="173"/>
                  </a:cubicBezTo>
                  <a:cubicBezTo>
                    <a:pt x="27" y="202"/>
                    <a:pt x="0" y="314"/>
                    <a:pt x="0" y="314"/>
                  </a:cubicBezTo>
                  <a:cubicBezTo>
                    <a:pt x="0" y="314"/>
                    <a:pt x="13" y="347"/>
                    <a:pt x="42" y="340"/>
                  </a:cubicBezTo>
                  <a:cubicBezTo>
                    <a:pt x="42" y="340"/>
                    <a:pt x="45" y="324"/>
                    <a:pt x="22" y="306"/>
                  </a:cubicBezTo>
                  <a:cubicBezTo>
                    <a:pt x="22" y="306"/>
                    <a:pt x="57" y="202"/>
                    <a:pt x="65" y="176"/>
                  </a:cubicBezTo>
                  <a:cubicBezTo>
                    <a:pt x="77" y="136"/>
                    <a:pt x="83" y="73"/>
                    <a:pt x="89" y="73"/>
                  </a:cubicBezTo>
                  <a:cubicBezTo>
                    <a:pt x="95" y="73"/>
                    <a:pt x="108" y="170"/>
                    <a:pt x="107" y="185"/>
                  </a:cubicBezTo>
                  <a:cubicBezTo>
                    <a:pt x="102" y="239"/>
                    <a:pt x="101" y="287"/>
                    <a:pt x="92" y="319"/>
                  </a:cubicBezTo>
                  <a:cubicBezTo>
                    <a:pt x="92" y="319"/>
                    <a:pt x="124" y="351"/>
                    <a:pt x="141" y="341"/>
                  </a:cubicBezTo>
                  <a:cubicBezTo>
                    <a:pt x="141" y="341"/>
                    <a:pt x="143" y="332"/>
                    <a:pt x="117" y="312"/>
                  </a:cubicBezTo>
                  <a:cubicBezTo>
                    <a:pt x="117" y="312"/>
                    <a:pt x="134" y="198"/>
                    <a:pt x="136" y="174"/>
                  </a:cubicBezTo>
                  <a:cubicBezTo>
                    <a:pt x="141" y="130"/>
                    <a:pt x="117" y="40"/>
                    <a:pt x="115" y="8"/>
                  </a:cubicBezTo>
                  <a:cubicBezTo>
                    <a:pt x="115" y="8"/>
                    <a:pt x="93" y="0"/>
                    <a:pt x="45" y="12"/>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22"/>
            <p:cNvSpPr/>
            <p:nvPr userDrawn="1"/>
          </p:nvSpPr>
          <p:spPr bwMode="auto">
            <a:xfrm>
              <a:off x="10158184" y="4834277"/>
              <a:ext cx="58879" cy="37009"/>
            </a:xfrm>
            <a:custGeom>
              <a:avLst/>
              <a:gdLst>
                <a:gd name="T0" fmla="*/ 17 w 17"/>
                <a:gd name="T1" fmla="*/ 11 h 11"/>
                <a:gd name="T2" fmla="*/ 0 w 17"/>
                <a:gd name="T3" fmla="*/ 11 h 11"/>
                <a:gd name="T4" fmla="*/ 0 w 17"/>
                <a:gd name="T5" fmla="*/ 3 h 11"/>
                <a:gd name="T6" fmla="*/ 17 w 17"/>
                <a:gd name="T7" fmla="*/ 1 h 11"/>
                <a:gd name="T8" fmla="*/ 17 w 17"/>
                <a:gd name="T9" fmla="*/ 11 h 11"/>
              </a:gdLst>
              <a:ahLst/>
              <a:cxnLst>
                <a:cxn ang="0">
                  <a:pos x="T0" y="T1"/>
                </a:cxn>
                <a:cxn ang="0">
                  <a:pos x="T2" y="T3"/>
                </a:cxn>
                <a:cxn ang="0">
                  <a:pos x="T4" y="T5"/>
                </a:cxn>
                <a:cxn ang="0">
                  <a:pos x="T6" y="T7"/>
                </a:cxn>
                <a:cxn ang="0">
                  <a:pos x="T8" y="T9"/>
                </a:cxn>
              </a:cxnLst>
              <a:rect l="0" t="0" r="r" b="b"/>
              <a:pathLst>
                <a:path w="17" h="11">
                  <a:moveTo>
                    <a:pt x="17" y="11"/>
                  </a:moveTo>
                  <a:cubicBezTo>
                    <a:pt x="17" y="11"/>
                    <a:pt x="12" y="7"/>
                    <a:pt x="0" y="11"/>
                  </a:cubicBezTo>
                  <a:cubicBezTo>
                    <a:pt x="0" y="3"/>
                    <a:pt x="0" y="3"/>
                    <a:pt x="0" y="3"/>
                  </a:cubicBezTo>
                  <a:cubicBezTo>
                    <a:pt x="0" y="3"/>
                    <a:pt x="7" y="0"/>
                    <a:pt x="17" y="1"/>
                  </a:cubicBezTo>
                  <a:lnTo>
                    <a:pt x="17" y="11"/>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23"/>
            <p:cNvSpPr/>
            <p:nvPr userDrawn="1"/>
          </p:nvSpPr>
          <p:spPr bwMode="auto">
            <a:xfrm>
              <a:off x="11377800" y="4181571"/>
              <a:ext cx="68972" cy="79065"/>
            </a:xfrm>
            <a:custGeom>
              <a:avLst/>
              <a:gdLst>
                <a:gd name="T0" fmla="*/ 20 w 20"/>
                <a:gd name="T1" fmla="*/ 13 h 23"/>
                <a:gd name="T2" fmla="*/ 14 w 20"/>
                <a:gd name="T3" fmla="*/ 9 h 23"/>
                <a:gd name="T4" fmla="*/ 0 w 20"/>
                <a:gd name="T5" fmla="*/ 0 h 23"/>
                <a:gd name="T6" fmla="*/ 2 w 20"/>
                <a:gd name="T7" fmla="*/ 17 h 23"/>
                <a:gd name="T8" fmla="*/ 17 w 20"/>
                <a:gd name="T9" fmla="*/ 23 h 23"/>
                <a:gd name="T10" fmla="*/ 20 w 20"/>
                <a:gd name="T11" fmla="*/ 13 h 23"/>
              </a:gdLst>
              <a:ahLst/>
              <a:cxnLst>
                <a:cxn ang="0">
                  <a:pos x="T0" y="T1"/>
                </a:cxn>
                <a:cxn ang="0">
                  <a:pos x="T2" y="T3"/>
                </a:cxn>
                <a:cxn ang="0">
                  <a:pos x="T4" y="T5"/>
                </a:cxn>
                <a:cxn ang="0">
                  <a:pos x="T6" y="T7"/>
                </a:cxn>
                <a:cxn ang="0">
                  <a:pos x="T8" y="T9"/>
                </a:cxn>
                <a:cxn ang="0">
                  <a:pos x="T10" y="T11"/>
                </a:cxn>
              </a:cxnLst>
              <a:rect l="0" t="0" r="r" b="b"/>
              <a:pathLst>
                <a:path w="20" h="23">
                  <a:moveTo>
                    <a:pt x="20" y="13"/>
                  </a:moveTo>
                  <a:cubicBezTo>
                    <a:pt x="20" y="13"/>
                    <a:pt x="18" y="13"/>
                    <a:pt x="14" y="9"/>
                  </a:cubicBezTo>
                  <a:cubicBezTo>
                    <a:pt x="10" y="5"/>
                    <a:pt x="0" y="0"/>
                    <a:pt x="0" y="0"/>
                  </a:cubicBezTo>
                  <a:cubicBezTo>
                    <a:pt x="2" y="17"/>
                    <a:pt x="2" y="17"/>
                    <a:pt x="2" y="17"/>
                  </a:cubicBezTo>
                  <a:cubicBezTo>
                    <a:pt x="2" y="17"/>
                    <a:pt x="16" y="23"/>
                    <a:pt x="17" y="23"/>
                  </a:cubicBezTo>
                  <a:cubicBezTo>
                    <a:pt x="18" y="23"/>
                    <a:pt x="20" y="13"/>
                    <a:pt x="20" y="13"/>
                  </a:cubicBez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24"/>
            <p:cNvSpPr/>
            <p:nvPr userDrawn="1"/>
          </p:nvSpPr>
          <p:spPr bwMode="auto">
            <a:xfrm>
              <a:off x="11248269" y="4218580"/>
              <a:ext cx="482801" cy="862985"/>
            </a:xfrm>
            <a:custGeom>
              <a:avLst/>
              <a:gdLst>
                <a:gd name="T0" fmla="*/ 22 w 138"/>
                <a:gd name="T1" fmla="*/ 122 h 247"/>
                <a:gd name="T2" fmla="*/ 35 w 138"/>
                <a:gd name="T3" fmla="*/ 88 h 247"/>
                <a:gd name="T4" fmla="*/ 47 w 138"/>
                <a:gd name="T5" fmla="*/ 87 h 247"/>
                <a:gd name="T6" fmla="*/ 79 w 138"/>
                <a:gd name="T7" fmla="*/ 96 h 247"/>
                <a:gd name="T8" fmla="*/ 84 w 138"/>
                <a:gd name="T9" fmla="*/ 90 h 247"/>
                <a:gd name="T10" fmla="*/ 107 w 138"/>
                <a:gd name="T11" fmla="*/ 49 h 247"/>
                <a:gd name="T12" fmla="*/ 48 w 138"/>
                <a:gd name="T13" fmla="*/ 10 h 247"/>
                <a:gd name="T14" fmla="*/ 54 w 138"/>
                <a:gd name="T15" fmla="*/ 0 h 247"/>
                <a:gd name="T16" fmla="*/ 129 w 138"/>
                <a:gd name="T17" fmla="*/ 40 h 247"/>
                <a:gd name="T18" fmla="*/ 107 w 138"/>
                <a:gd name="T19" fmla="*/ 133 h 247"/>
                <a:gd name="T20" fmla="*/ 98 w 138"/>
                <a:gd name="T21" fmla="*/ 231 h 247"/>
                <a:gd name="T22" fmla="*/ 29 w 138"/>
                <a:gd name="T23" fmla="*/ 247 h 247"/>
                <a:gd name="T24" fmla="*/ 22 w 138"/>
                <a:gd name="T25" fmla="*/ 12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 h="247">
                  <a:moveTo>
                    <a:pt x="22" y="122"/>
                  </a:moveTo>
                  <a:cubicBezTo>
                    <a:pt x="22" y="122"/>
                    <a:pt x="27" y="88"/>
                    <a:pt x="35" y="88"/>
                  </a:cubicBezTo>
                  <a:cubicBezTo>
                    <a:pt x="38" y="88"/>
                    <a:pt x="42" y="86"/>
                    <a:pt x="47" y="87"/>
                  </a:cubicBezTo>
                  <a:cubicBezTo>
                    <a:pt x="58" y="89"/>
                    <a:pt x="71" y="96"/>
                    <a:pt x="79" y="96"/>
                  </a:cubicBezTo>
                  <a:cubicBezTo>
                    <a:pt x="83" y="96"/>
                    <a:pt x="84" y="90"/>
                    <a:pt x="84" y="90"/>
                  </a:cubicBezTo>
                  <a:cubicBezTo>
                    <a:pt x="84" y="90"/>
                    <a:pt x="111" y="62"/>
                    <a:pt x="107" y="49"/>
                  </a:cubicBezTo>
                  <a:cubicBezTo>
                    <a:pt x="106" y="47"/>
                    <a:pt x="48" y="10"/>
                    <a:pt x="48" y="10"/>
                  </a:cubicBezTo>
                  <a:cubicBezTo>
                    <a:pt x="54" y="0"/>
                    <a:pt x="54" y="0"/>
                    <a:pt x="54" y="0"/>
                  </a:cubicBezTo>
                  <a:cubicBezTo>
                    <a:pt x="54" y="0"/>
                    <a:pt x="120" y="19"/>
                    <a:pt x="129" y="40"/>
                  </a:cubicBezTo>
                  <a:cubicBezTo>
                    <a:pt x="138" y="62"/>
                    <a:pt x="107" y="133"/>
                    <a:pt x="107" y="133"/>
                  </a:cubicBezTo>
                  <a:cubicBezTo>
                    <a:pt x="98" y="150"/>
                    <a:pt x="91" y="186"/>
                    <a:pt x="98" y="231"/>
                  </a:cubicBezTo>
                  <a:cubicBezTo>
                    <a:pt x="29" y="247"/>
                    <a:pt x="29" y="247"/>
                    <a:pt x="29" y="247"/>
                  </a:cubicBezTo>
                  <a:cubicBezTo>
                    <a:pt x="29" y="247"/>
                    <a:pt x="0" y="193"/>
                    <a:pt x="22" y="122"/>
                  </a:cubicBez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25"/>
            <p:cNvSpPr/>
            <p:nvPr userDrawn="1"/>
          </p:nvSpPr>
          <p:spPr bwMode="auto">
            <a:xfrm>
              <a:off x="11345839" y="5007547"/>
              <a:ext cx="790648" cy="1009338"/>
            </a:xfrm>
            <a:custGeom>
              <a:avLst/>
              <a:gdLst>
                <a:gd name="T0" fmla="*/ 1 w 226"/>
                <a:gd name="T1" fmla="*/ 21 h 289"/>
                <a:gd name="T2" fmla="*/ 60 w 226"/>
                <a:gd name="T3" fmla="*/ 145 h 289"/>
                <a:gd name="T4" fmla="*/ 0 w 226"/>
                <a:gd name="T5" fmla="*/ 262 h 289"/>
                <a:gd name="T6" fmla="*/ 63 w 226"/>
                <a:gd name="T7" fmla="*/ 278 h 289"/>
                <a:gd name="T8" fmla="*/ 28 w 226"/>
                <a:gd name="T9" fmla="*/ 250 h 289"/>
                <a:gd name="T10" fmla="*/ 103 w 226"/>
                <a:gd name="T11" fmla="*/ 146 h 289"/>
                <a:gd name="T12" fmla="*/ 65 w 226"/>
                <a:gd name="T13" fmla="*/ 62 h 289"/>
                <a:gd name="T14" fmla="*/ 143 w 226"/>
                <a:gd name="T15" fmla="*/ 116 h 289"/>
                <a:gd name="T16" fmla="*/ 159 w 226"/>
                <a:gd name="T17" fmla="*/ 262 h 289"/>
                <a:gd name="T18" fmla="*/ 226 w 226"/>
                <a:gd name="T19" fmla="*/ 262 h 289"/>
                <a:gd name="T20" fmla="*/ 177 w 226"/>
                <a:gd name="T21" fmla="*/ 244 h 289"/>
                <a:gd name="T22" fmla="*/ 177 w 226"/>
                <a:gd name="T23" fmla="*/ 107 h 289"/>
                <a:gd name="T24" fmla="*/ 70 w 226"/>
                <a:gd name="T25" fmla="*/ 5 h 289"/>
                <a:gd name="T26" fmla="*/ 1 w 226"/>
                <a:gd name="T27" fmla="*/ 2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89">
                  <a:moveTo>
                    <a:pt x="1" y="21"/>
                  </a:moveTo>
                  <a:cubicBezTo>
                    <a:pt x="60" y="145"/>
                    <a:pt x="60" y="145"/>
                    <a:pt x="60" y="145"/>
                  </a:cubicBezTo>
                  <a:cubicBezTo>
                    <a:pt x="0" y="262"/>
                    <a:pt x="0" y="262"/>
                    <a:pt x="0" y="262"/>
                  </a:cubicBezTo>
                  <a:cubicBezTo>
                    <a:pt x="0" y="262"/>
                    <a:pt x="33" y="289"/>
                    <a:pt x="63" y="278"/>
                  </a:cubicBezTo>
                  <a:cubicBezTo>
                    <a:pt x="63" y="278"/>
                    <a:pt x="59" y="262"/>
                    <a:pt x="28" y="250"/>
                  </a:cubicBezTo>
                  <a:cubicBezTo>
                    <a:pt x="28" y="250"/>
                    <a:pt x="99" y="166"/>
                    <a:pt x="103" y="146"/>
                  </a:cubicBezTo>
                  <a:cubicBezTo>
                    <a:pt x="106" y="128"/>
                    <a:pt x="65" y="62"/>
                    <a:pt x="65" y="62"/>
                  </a:cubicBezTo>
                  <a:cubicBezTo>
                    <a:pt x="143" y="116"/>
                    <a:pt x="143" y="116"/>
                    <a:pt x="143" y="116"/>
                  </a:cubicBezTo>
                  <a:cubicBezTo>
                    <a:pt x="159" y="262"/>
                    <a:pt x="159" y="262"/>
                    <a:pt x="159" y="262"/>
                  </a:cubicBezTo>
                  <a:cubicBezTo>
                    <a:pt x="159" y="262"/>
                    <a:pt x="203" y="278"/>
                    <a:pt x="226" y="262"/>
                  </a:cubicBezTo>
                  <a:cubicBezTo>
                    <a:pt x="226" y="262"/>
                    <a:pt x="207" y="251"/>
                    <a:pt x="177" y="244"/>
                  </a:cubicBezTo>
                  <a:cubicBezTo>
                    <a:pt x="177" y="244"/>
                    <a:pt x="181" y="160"/>
                    <a:pt x="177" y="107"/>
                  </a:cubicBezTo>
                  <a:cubicBezTo>
                    <a:pt x="175" y="82"/>
                    <a:pt x="89" y="35"/>
                    <a:pt x="70" y="5"/>
                  </a:cubicBezTo>
                  <a:cubicBezTo>
                    <a:pt x="70" y="5"/>
                    <a:pt x="44" y="0"/>
                    <a:pt x="1" y="21"/>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26"/>
            <p:cNvSpPr/>
            <p:nvPr userDrawn="1"/>
          </p:nvSpPr>
          <p:spPr bwMode="auto">
            <a:xfrm>
              <a:off x="11507333" y="5026051"/>
              <a:ext cx="68972" cy="37009"/>
            </a:xfrm>
            <a:custGeom>
              <a:avLst/>
              <a:gdLst>
                <a:gd name="T0" fmla="*/ 20 w 20"/>
                <a:gd name="T1" fmla="*/ 9 h 11"/>
                <a:gd name="T2" fmla="*/ 3 w 20"/>
                <a:gd name="T3" fmla="*/ 11 h 11"/>
                <a:gd name="T4" fmla="*/ 0 w 20"/>
                <a:gd name="T5" fmla="*/ 3 h 11"/>
                <a:gd name="T6" fmla="*/ 17 w 20"/>
                <a:gd name="T7" fmla="*/ 1 h 11"/>
                <a:gd name="T8" fmla="*/ 20 w 20"/>
                <a:gd name="T9" fmla="*/ 9 h 11"/>
              </a:gdLst>
              <a:ahLst/>
              <a:cxnLst>
                <a:cxn ang="0">
                  <a:pos x="T0" y="T1"/>
                </a:cxn>
                <a:cxn ang="0">
                  <a:pos x="T2" y="T3"/>
                </a:cxn>
                <a:cxn ang="0">
                  <a:pos x="T4" y="T5"/>
                </a:cxn>
                <a:cxn ang="0">
                  <a:pos x="T6" y="T7"/>
                </a:cxn>
                <a:cxn ang="0">
                  <a:pos x="T8" y="T9"/>
                </a:cxn>
              </a:cxnLst>
              <a:rect l="0" t="0" r="r" b="b"/>
              <a:pathLst>
                <a:path w="20" h="11">
                  <a:moveTo>
                    <a:pt x="20" y="9"/>
                  </a:moveTo>
                  <a:cubicBezTo>
                    <a:pt x="20" y="9"/>
                    <a:pt x="12" y="7"/>
                    <a:pt x="3" y="11"/>
                  </a:cubicBezTo>
                  <a:cubicBezTo>
                    <a:pt x="0" y="3"/>
                    <a:pt x="0" y="3"/>
                    <a:pt x="0" y="3"/>
                  </a:cubicBezTo>
                  <a:cubicBezTo>
                    <a:pt x="0" y="3"/>
                    <a:pt x="10" y="0"/>
                    <a:pt x="17" y="1"/>
                  </a:cubicBezTo>
                  <a:lnTo>
                    <a:pt x="20" y="9"/>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27"/>
            <p:cNvSpPr/>
            <p:nvPr userDrawn="1"/>
          </p:nvSpPr>
          <p:spPr bwMode="auto">
            <a:xfrm>
              <a:off x="11423221" y="4267366"/>
              <a:ext cx="191774" cy="301120"/>
            </a:xfrm>
            <a:custGeom>
              <a:avLst/>
              <a:gdLst>
                <a:gd name="T0" fmla="*/ 1 w 55"/>
                <a:gd name="T1" fmla="*/ 76 h 86"/>
                <a:gd name="T2" fmla="*/ 13 w 55"/>
                <a:gd name="T3" fmla="*/ 86 h 86"/>
                <a:gd name="T4" fmla="*/ 38 w 55"/>
                <a:gd name="T5" fmla="*/ 84 h 86"/>
                <a:gd name="T6" fmla="*/ 36 w 55"/>
                <a:gd name="T7" fmla="*/ 71 h 86"/>
                <a:gd name="T8" fmla="*/ 54 w 55"/>
                <a:gd name="T9" fmla="*/ 42 h 86"/>
                <a:gd name="T10" fmla="*/ 31 w 55"/>
                <a:gd name="T11" fmla="*/ 3 h 86"/>
                <a:gd name="T12" fmla="*/ 1 w 55"/>
                <a:gd name="T13" fmla="*/ 29 h 86"/>
                <a:gd name="T14" fmla="*/ 5 w 55"/>
                <a:gd name="T15" fmla="*/ 53 h 86"/>
                <a:gd name="T16" fmla="*/ 1 w 55"/>
                <a:gd name="T17" fmla="*/ 7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86">
                  <a:moveTo>
                    <a:pt x="1" y="76"/>
                  </a:moveTo>
                  <a:cubicBezTo>
                    <a:pt x="13" y="86"/>
                    <a:pt x="13" y="86"/>
                    <a:pt x="13" y="86"/>
                  </a:cubicBezTo>
                  <a:cubicBezTo>
                    <a:pt x="38" y="84"/>
                    <a:pt x="38" y="84"/>
                    <a:pt x="38" y="84"/>
                  </a:cubicBezTo>
                  <a:cubicBezTo>
                    <a:pt x="38" y="84"/>
                    <a:pt x="30" y="77"/>
                    <a:pt x="36" y="71"/>
                  </a:cubicBezTo>
                  <a:cubicBezTo>
                    <a:pt x="36" y="71"/>
                    <a:pt x="52" y="72"/>
                    <a:pt x="54" y="42"/>
                  </a:cubicBezTo>
                  <a:cubicBezTo>
                    <a:pt x="55" y="21"/>
                    <a:pt x="53" y="6"/>
                    <a:pt x="31" y="3"/>
                  </a:cubicBezTo>
                  <a:cubicBezTo>
                    <a:pt x="15" y="0"/>
                    <a:pt x="3" y="10"/>
                    <a:pt x="1" y="29"/>
                  </a:cubicBezTo>
                  <a:cubicBezTo>
                    <a:pt x="0" y="42"/>
                    <a:pt x="3" y="49"/>
                    <a:pt x="5" y="53"/>
                  </a:cubicBezTo>
                  <a:cubicBezTo>
                    <a:pt x="9" y="60"/>
                    <a:pt x="12" y="63"/>
                    <a:pt x="1" y="76"/>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28"/>
            <p:cNvSpPr/>
            <p:nvPr userDrawn="1"/>
          </p:nvSpPr>
          <p:spPr bwMode="auto">
            <a:xfrm>
              <a:off x="11426586" y="4438953"/>
              <a:ext cx="129532" cy="159812"/>
            </a:xfrm>
            <a:custGeom>
              <a:avLst/>
              <a:gdLst>
                <a:gd name="T0" fmla="*/ 0 w 37"/>
                <a:gd name="T1" fmla="*/ 27 h 46"/>
                <a:gd name="T2" fmla="*/ 17 w 37"/>
                <a:gd name="T3" fmla="*/ 46 h 46"/>
                <a:gd name="T4" fmla="*/ 37 w 37"/>
                <a:gd name="T5" fmla="*/ 35 h 46"/>
                <a:gd name="T6" fmla="*/ 35 w 37"/>
                <a:gd name="T7" fmla="*/ 22 h 46"/>
                <a:gd name="T8" fmla="*/ 11 w 37"/>
                <a:gd name="T9" fmla="*/ 1 h 46"/>
                <a:gd name="T10" fmla="*/ 4 w 37"/>
                <a:gd name="T11" fmla="*/ 4 h 46"/>
                <a:gd name="T12" fmla="*/ 0 w 37"/>
                <a:gd name="T13" fmla="*/ 27 h 46"/>
              </a:gdLst>
              <a:ahLst/>
              <a:cxnLst>
                <a:cxn ang="0">
                  <a:pos x="T0" y="T1"/>
                </a:cxn>
                <a:cxn ang="0">
                  <a:pos x="T2" y="T3"/>
                </a:cxn>
                <a:cxn ang="0">
                  <a:pos x="T4" y="T5"/>
                </a:cxn>
                <a:cxn ang="0">
                  <a:pos x="T6" y="T7"/>
                </a:cxn>
                <a:cxn ang="0">
                  <a:pos x="T8" y="T9"/>
                </a:cxn>
                <a:cxn ang="0">
                  <a:pos x="T10" y="T11"/>
                </a:cxn>
                <a:cxn ang="0">
                  <a:pos x="T12" y="T13"/>
                </a:cxn>
              </a:cxnLst>
              <a:rect l="0" t="0" r="r" b="b"/>
              <a:pathLst>
                <a:path w="37" h="46">
                  <a:moveTo>
                    <a:pt x="0" y="27"/>
                  </a:moveTo>
                  <a:cubicBezTo>
                    <a:pt x="17" y="46"/>
                    <a:pt x="17" y="46"/>
                    <a:pt x="17" y="46"/>
                  </a:cubicBezTo>
                  <a:cubicBezTo>
                    <a:pt x="37" y="35"/>
                    <a:pt x="37" y="35"/>
                    <a:pt x="37" y="35"/>
                  </a:cubicBezTo>
                  <a:cubicBezTo>
                    <a:pt x="37" y="35"/>
                    <a:pt x="29" y="28"/>
                    <a:pt x="35" y="22"/>
                  </a:cubicBezTo>
                  <a:cubicBezTo>
                    <a:pt x="25" y="19"/>
                    <a:pt x="14" y="14"/>
                    <a:pt x="11" y="1"/>
                  </a:cubicBezTo>
                  <a:cubicBezTo>
                    <a:pt x="11" y="0"/>
                    <a:pt x="7" y="3"/>
                    <a:pt x="4" y="4"/>
                  </a:cubicBezTo>
                  <a:cubicBezTo>
                    <a:pt x="8" y="11"/>
                    <a:pt x="11" y="14"/>
                    <a:pt x="0" y="27"/>
                  </a:cubicBez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29"/>
            <p:cNvSpPr/>
            <p:nvPr userDrawn="1"/>
          </p:nvSpPr>
          <p:spPr bwMode="auto">
            <a:xfrm>
              <a:off x="11401352" y="4253908"/>
              <a:ext cx="230466" cy="210279"/>
            </a:xfrm>
            <a:custGeom>
              <a:avLst/>
              <a:gdLst>
                <a:gd name="T0" fmla="*/ 37 w 66"/>
                <a:gd name="T1" fmla="*/ 20 h 60"/>
                <a:gd name="T2" fmla="*/ 28 w 66"/>
                <a:gd name="T3" fmla="*/ 31 h 60"/>
                <a:gd name="T4" fmla="*/ 19 w 66"/>
                <a:gd name="T5" fmla="*/ 41 h 60"/>
                <a:gd name="T6" fmla="*/ 13 w 66"/>
                <a:gd name="T7" fmla="*/ 34 h 60"/>
                <a:gd name="T8" fmla="*/ 17 w 66"/>
                <a:gd name="T9" fmla="*/ 52 h 60"/>
                <a:gd name="T10" fmla="*/ 13 w 66"/>
                <a:gd name="T11" fmla="*/ 60 h 60"/>
                <a:gd name="T12" fmla="*/ 6 w 66"/>
                <a:gd name="T13" fmla="*/ 55 h 60"/>
                <a:gd name="T14" fmla="*/ 12 w 66"/>
                <a:gd name="T15" fmla="*/ 10 h 60"/>
                <a:gd name="T16" fmla="*/ 22 w 66"/>
                <a:gd name="T17" fmla="*/ 8 h 60"/>
                <a:gd name="T18" fmla="*/ 36 w 66"/>
                <a:gd name="T19" fmla="*/ 1 h 60"/>
                <a:gd name="T20" fmla="*/ 65 w 66"/>
                <a:gd name="T21" fmla="*/ 24 h 60"/>
                <a:gd name="T22" fmla="*/ 60 w 66"/>
                <a:gd name="T23" fmla="*/ 41 h 60"/>
                <a:gd name="T24" fmla="*/ 55 w 66"/>
                <a:gd name="T25" fmla="*/ 32 h 60"/>
                <a:gd name="T26" fmla="*/ 37 w 66"/>
                <a:gd name="T27" fmla="*/ 2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0">
                  <a:moveTo>
                    <a:pt x="37" y="20"/>
                  </a:moveTo>
                  <a:cubicBezTo>
                    <a:pt x="37" y="19"/>
                    <a:pt x="34" y="30"/>
                    <a:pt x="28" y="31"/>
                  </a:cubicBezTo>
                  <a:cubicBezTo>
                    <a:pt x="22" y="32"/>
                    <a:pt x="19" y="41"/>
                    <a:pt x="19" y="41"/>
                  </a:cubicBezTo>
                  <a:cubicBezTo>
                    <a:pt x="19" y="41"/>
                    <a:pt x="18" y="31"/>
                    <a:pt x="13" y="34"/>
                  </a:cubicBezTo>
                  <a:cubicBezTo>
                    <a:pt x="7" y="37"/>
                    <a:pt x="11" y="57"/>
                    <a:pt x="17" y="52"/>
                  </a:cubicBezTo>
                  <a:cubicBezTo>
                    <a:pt x="13" y="60"/>
                    <a:pt x="13" y="60"/>
                    <a:pt x="13" y="60"/>
                  </a:cubicBezTo>
                  <a:cubicBezTo>
                    <a:pt x="13" y="60"/>
                    <a:pt x="7" y="58"/>
                    <a:pt x="6" y="55"/>
                  </a:cubicBezTo>
                  <a:cubicBezTo>
                    <a:pt x="5" y="52"/>
                    <a:pt x="0" y="17"/>
                    <a:pt x="12" y="10"/>
                  </a:cubicBezTo>
                  <a:cubicBezTo>
                    <a:pt x="24" y="3"/>
                    <a:pt x="22" y="8"/>
                    <a:pt x="22" y="8"/>
                  </a:cubicBezTo>
                  <a:cubicBezTo>
                    <a:pt x="22" y="8"/>
                    <a:pt x="24" y="0"/>
                    <a:pt x="36" y="1"/>
                  </a:cubicBezTo>
                  <a:cubicBezTo>
                    <a:pt x="48" y="1"/>
                    <a:pt x="64" y="18"/>
                    <a:pt x="65" y="24"/>
                  </a:cubicBezTo>
                  <a:cubicBezTo>
                    <a:pt x="66" y="30"/>
                    <a:pt x="60" y="41"/>
                    <a:pt x="60" y="41"/>
                  </a:cubicBezTo>
                  <a:cubicBezTo>
                    <a:pt x="60" y="41"/>
                    <a:pt x="60" y="35"/>
                    <a:pt x="55" y="32"/>
                  </a:cubicBezTo>
                  <a:cubicBezTo>
                    <a:pt x="50" y="29"/>
                    <a:pt x="40" y="26"/>
                    <a:pt x="37" y="20"/>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30"/>
            <p:cNvSpPr/>
            <p:nvPr userDrawn="1"/>
          </p:nvSpPr>
          <p:spPr bwMode="auto">
            <a:xfrm>
              <a:off x="11482099" y="4558391"/>
              <a:ext cx="74018" cy="397006"/>
            </a:xfrm>
            <a:custGeom>
              <a:avLst/>
              <a:gdLst>
                <a:gd name="T0" fmla="*/ 5 w 21"/>
                <a:gd name="T1" fmla="*/ 4 h 114"/>
                <a:gd name="T2" fmla="*/ 10 w 21"/>
                <a:gd name="T3" fmla="*/ 17 h 114"/>
                <a:gd name="T4" fmla="*/ 8 w 21"/>
                <a:gd name="T5" fmla="*/ 105 h 114"/>
                <a:gd name="T6" fmla="*/ 17 w 21"/>
                <a:gd name="T7" fmla="*/ 114 h 114"/>
                <a:gd name="T8" fmla="*/ 21 w 21"/>
                <a:gd name="T9" fmla="*/ 101 h 114"/>
                <a:gd name="T10" fmla="*/ 15 w 21"/>
                <a:gd name="T11" fmla="*/ 16 h 114"/>
                <a:gd name="T12" fmla="*/ 19 w 21"/>
                <a:gd name="T13" fmla="*/ 5 h 114"/>
                <a:gd name="T14" fmla="*/ 13 w 21"/>
                <a:gd name="T15" fmla="*/ 0 h 114"/>
                <a:gd name="T16" fmla="*/ 5 w 21"/>
                <a:gd name="T17"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14">
                  <a:moveTo>
                    <a:pt x="5" y="4"/>
                  </a:moveTo>
                  <a:cubicBezTo>
                    <a:pt x="10" y="17"/>
                    <a:pt x="10" y="17"/>
                    <a:pt x="10" y="17"/>
                  </a:cubicBezTo>
                  <a:cubicBezTo>
                    <a:pt x="10" y="17"/>
                    <a:pt x="0" y="82"/>
                    <a:pt x="8" y="105"/>
                  </a:cubicBezTo>
                  <a:cubicBezTo>
                    <a:pt x="17" y="114"/>
                    <a:pt x="17" y="114"/>
                    <a:pt x="17" y="114"/>
                  </a:cubicBezTo>
                  <a:cubicBezTo>
                    <a:pt x="21" y="101"/>
                    <a:pt x="21" y="101"/>
                    <a:pt x="21" y="101"/>
                  </a:cubicBezTo>
                  <a:cubicBezTo>
                    <a:pt x="13" y="86"/>
                    <a:pt x="15" y="16"/>
                    <a:pt x="15" y="16"/>
                  </a:cubicBezTo>
                  <a:cubicBezTo>
                    <a:pt x="19" y="5"/>
                    <a:pt x="19" y="5"/>
                    <a:pt x="19" y="5"/>
                  </a:cubicBezTo>
                  <a:cubicBezTo>
                    <a:pt x="13" y="0"/>
                    <a:pt x="13" y="0"/>
                    <a:pt x="13" y="0"/>
                  </a:cubicBezTo>
                  <a:lnTo>
                    <a:pt x="5" y="4"/>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31"/>
            <p:cNvSpPr/>
            <p:nvPr userDrawn="1"/>
          </p:nvSpPr>
          <p:spPr bwMode="auto">
            <a:xfrm>
              <a:off x="11411445" y="4497831"/>
              <a:ext cx="161494" cy="112710"/>
            </a:xfrm>
            <a:custGeom>
              <a:avLst/>
              <a:gdLst>
                <a:gd name="T0" fmla="*/ 77 w 96"/>
                <a:gd name="T1" fmla="*/ 21 h 67"/>
                <a:gd name="T2" fmla="*/ 67 w 96"/>
                <a:gd name="T3" fmla="*/ 29 h 67"/>
                <a:gd name="T4" fmla="*/ 23 w 96"/>
                <a:gd name="T5" fmla="*/ 0 h 67"/>
                <a:gd name="T6" fmla="*/ 0 w 96"/>
                <a:gd name="T7" fmla="*/ 15 h 67"/>
                <a:gd name="T8" fmla="*/ 34 w 96"/>
                <a:gd name="T9" fmla="*/ 67 h 67"/>
                <a:gd name="T10" fmla="*/ 67 w 96"/>
                <a:gd name="T11" fmla="*/ 42 h 67"/>
                <a:gd name="T12" fmla="*/ 86 w 96"/>
                <a:gd name="T13" fmla="*/ 63 h 67"/>
                <a:gd name="T14" fmla="*/ 96 w 96"/>
                <a:gd name="T15" fmla="*/ 40 h 67"/>
                <a:gd name="T16" fmla="*/ 77 w 96"/>
                <a:gd name="T17" fmla="*/ 2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67">
                  <a:moveTo>
                    <a:pt x="77" y="21"/>
                  </a:moveTo>
                  <a:lnTo>
                    <a:pt x="67" y="29"/>
                  </a:lnTo>
                  <a:lnTo>
                    <a:pt x="23" y="0"/>
                  </a:lnTo>
                  <a:lnTo>
                    <a:pt x="0" y="15"/>
                  </a:lnTo>
                  <a:lnTo>
                    <a:pt x="34" y="67"/>
                  </a:lnTo>
                  <a:lnTo>
                    <a:pt x="67" y="42"/>
                  </a:lnTo>
                  <a:lnTo>
                    <a:pt x="86" y="63"/>
                  </a:lnTo>
                  <a:lnTo>
                    <a:pt x="96" y="40"/>
                  </a:lnTo>
                  <a:lnTo>
                    <a:pt x="77" y="21"/>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32"/>
            <p:cNvSpPr/>
            <p:nvPr userDrawn="1"/>
          </p:nvSpPr>
          <p:spPr bwMode="auto">
            <a:xfrm>
              <a:off x="10651077" y="4188300"/>
              <a:ext cx="208597" cy="211961"/>
            </a:xfrm>
            <a:custGeom>
              <a:avLst/>
              <a:gdLst>
                <a:gd name="T0" fmla="*/ 17 w 60"/>
                <a:gd name="T1" fmla="*/ 12 h 61"/>
                <a:gd name="T2" fmla="*/ 33 w 60"/>
                <a:gd name="T3" fmla="*/ 1 h 61"/>
                <a:gd name="T4" fmla="*/ 55 w 60"/>
                <a:gd name="T5" fmla="*/ 31 h 61"/>
                <a:gd name="T6" fmla="*/ 11 w 60"/>
                <a:gd name="T7" fmla="*/ 61 h 61"/>
                <a:gd name="T8" fmla="*/ 1 w 60"/>
                <a:gd name="T9" fmla="*/ 33 h 61"/>
                <a:gd name="T10" fmla="*/ 17 w 60"/>
                <a:gd name="T11" fmla="*/ 12 h 61"/>
              </a:gdLst>
              <a:ahLst/>
              <a:cxnLst>
                <a:cxn ang="0">
                  <a:pos x="T0" y="T1"/>
                </a:cxn>
                <a:cxn ang="0">
                  <a:pos x="T2" y="T3"/>
                </a:cxn>
                <a:cxn ang="0">
                  <a:pos x="T4" y="T5"/>
                </a:cxn>
                <a:cxn ang="0">
                  <a:pos x="T6" y="T7"/>
                </a:cxn>
                <a:cxn ang="0">
                  <a:pos x="T8" y="T9"/>
                </a:cxn>
                <a:cxn ang="0">
                  <a:pos x="T10" y="T11"/>
                </a:cxn>
              </a:cxnLst>
              <a:rect l="0" t="0" r="r" b="b"/>
              <a:pathLst>
                <a:path w="60" h="61">
                  <a:moveTo>
                    <a:pt x="17" y="12"/>
                  </a:moveTo>
                  <a:cubicBezTo>
                    <a:pt x="17" y="12"/>
                    <a:pt x="21" y="0"/>
                    <a:pt x="33" y="1"/>
                  </a:cubicBezTo>
                  <a:cubicBezTo>
                    <a:pt x="44" y="2"/>
                    <a:pt x="60" y="17"/>
                    <a:pt x="55" y="31"/>
                  </a:cubicBezTo>
                  <a:cubicBezTo>
                    <a:pt x="51" y="46"/>
                    <a:pt x="11" y="61"/>
                    <a:pt x="11" y="61"/>
                  </a:cubicBezTo>
                  <a:cubicBezTo>
                    <a:pt x="11" y="61"/>
                    <a:pt x="0" y="49"/>
                    <a:pt x="1" y="33"/>
                  </a:cubicBezTo>
                  <a:cubicBezTo>
                    <a:pt x="3" y="18"/>
                    <a:pt x="10" y="7"/>
                    <a:pt x="17" y="12"/>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33"/>
            <p:cNvSpPr/>
            <p:nvPr userDrawn="1"/>
          </p:nvSpPr>
          <p:spPr bwMode="auto">
            <a:xfrm>
              <a:off x="10671264" y="4205122"/>
              <a:ext cx="188410" cy="317942"/>
            </a:xfrm>
            <a:custGeom>
              <a:avLst/>
              <a:gdLst>
                <a:gd name="T0" fmla="*/ 6 w 54"/>
                <a:gd name="T1" fmla="*/ 89 h 91"/>
                <a:gd name="T2" fmla="*/ 17 w 54"/>
                <a:gd name="T3" fmla="*/ 89 h 91"/>
                <a:gd name="T4" fmla="*/ 39 w 54"/>
                <a:gd name="T5" fmla="*/ 91 h 91"/>
                <a:gd name="T6" fmla="*/ 44 w 54"/>
                <a:gd name="T7" fmla="*/ 91 h 91"/>
                <a:gd name="T8" fmla="*/ 41 w 54"/>
                <a:gd name="T9" fmla="*/ 85 h 91"/>
                <a:gd name="T10" fmla="*/ 37 w 54"/>
                <a:gd name="T11" fmla="*/ 71 h 91"/>
                <a:gd name="T12" fmla="*/ 47 w 54"/>
                <a:gd name="T13" fmla="*/ 54 h 91"/>
                <a:gd name="T14" fmla="*/ 47 w 54"/>
                <a:gd name="T15" fmla="*/ 53 h 91"/>
                <a:gd name="T16" fmla="*/ 35 w 54"/>
                <a:gd name="T17" fmla="*/ 8 h 91"/>
                <a:gd name="T18" fmla="*/ 0 w 54"/>
                <a:gd name="T19" fmla="*/ 28 h 91"/>
                <a:gd name="T20" fmla="*/ 4 w 54"/>
                <a:gd name="T21" fmla="*/ 52 h 91"/>
                <a:gd name="T22" fmla="*/ 13 w 54"/>
                <a:gd name="T23" fmla="*/ 69 h 91"/>
                <a:gd name="T24" fmla="*/ 9 w 54"/>
                <a:gd name="T25" fmla="*/ 83 h 91"/>
                <a:gd name="T26" fmla="*/ 6 w 54"/>
                <a:gd name="T27" fmla="*/ 8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91">
                  <a:moveTo>
                    <a:pt x="6" y="89"/>
                  </a:moveTo>
                  <a:cubicBezTo>
                    <a:pt x="17" y="89"/>
                    <a:pt x="17" y="89"/>
                    <a:pt x="17" y="89"/>
                  </a:cubicBezTo>
                  <a:cubicBezTo>
                    <a:pt x="39" y="91"/>
                    <a:pt x="39" y="91"/>
                    <a:pt x="39" y="91"/>
                  </a:cubicBezTo>
                  <a:cubicBezTo>
                    <a:pt x="44" y="91"/>
                    <a:pt x="44" y="91"/>
                    <a:pt x="44" y="91"/>
                  </a:cubicBezTo>
                  <a:cubicBezTo>
                    <a:pt x="44" y="91"/>
                    <a:pt x="43" y="89"/>
                    <a:pt x="41" y="85"/>
                  </a:cubicBezTo>
                  <a:cubicBezTo>
                    <a:pt x="39" y="81"/>
                    <a:pt x="36" y="74"/>
                    <a:pt x="37" y="71"/>
                  </a:cubicBezTo>
                  <a:cubicBezTo>
                    <a:pt x="38" y="66"/>
                    <a:pt x="42" y="65"/>
                    <a:pt x="47" y="54"/>
                  </a:cubicBezTo>
                  <a:cubicBezTo>
                    <a:pt x="47" y="54"/>
                    <a:pt x="47" y="54"/>
                    <a:pt x="47" y="53"/>
                  </a:cubicBezTo>
                  <a:cubicBezTo>
                    <a:pt x="54" y="38"/>
                    <a:pt x="50" y="15"/>
                    <a:pt x="35" y="8"/>
                  </a:cubicBezTo>
                  <a:cubicBezTo>
                    <a:pt x="16" y="0"/>
                    <a:pt x="0" y="15"/>
                    <a:pt x="0" y="28"/>
                  </a:cubicBezTo>
                  <a:cubicBezTo>
                    <a:pt x="1" y="40"/>
                    <a:pt x="2" y="47"/>
                    <a:pt x="4" y="52"/>
                  </a:cubicBezTo>
                  <a:cubicBezTo>
                    <a:pt x="7" y="61"/>
                    <a:pt x="11" y="62"/>
                    <a:pt x="13" y="69"/>
                  </a:cubicBezTo>
                  <a:cubicBezTo>
                    <a:pt x="14" y="72"/>
                    <a:pt x="11" y="78"/>
                    <a:pt x="9" y="83"/>
                  </a:cubicBezTo>
                  <a:cubicBezTo>
                    <a:pt x="7" y="86"/>
                    <a:pt x="6" y="89"/>
                    <a:pt x="6" y="89"/>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34"/>
            <p:cNvSpPr/>
            <p:nvPr userDrawn="1"/>
          </p:nvSpPr>
          <p:spPr bwMode="auto">
            <a:xfrm>
              <a:off x="10684722" y="4386803"/>
              <a:ext cx="151401" cy="156448"/>
            </a:xfrm>
            <a:custGeom>
              <a:avLst/>
              <a:gdLst>
                <a:gd name="T0" fmla="*/ 9 w 43"/>
                <a:gd name="T1" fmla="*/ 17 h 45"/>
                <a:gd name="T2" fmla="*/ 5 w 43"/>
                <a:gd name="T3" fmla="*/ 31 h 45"/>
                <a:gd name="T4" fmla="*/ 5 w 43"/>
                <a:gd name="T5" fmla="*/ 35 h 45"/>
                <a:gd name="T6" fmla="*/ 13 w 43"/>
                <a:gd name="T7" fmla="*/ 37 h 45"/>
                <a:gd name="T8" fmla="*/ 33 w 43"/>
                <a:gd name="T9" fmla="*/ 45 h 45"/>
                <a:gd name="T10" fmla="*/ 35 w 43"/>
                <a:gd name="T11" fmla="*/ 39 h 45"/>
                <a:gd name="T12" fmla="*/ 37 w 43"/>
                <a:gd name="T13" fmla="*/ 33 h 45"/>
                <a:gd name="T14" fmla="*/ 33 w 43"/>
                <a:gd name="T15" fmla="*/ 19 h 45"/>
                <a:gd name="T16" fmla="*/ 43 w 43"/>
                <a:gd name="T17" fmla="*/ 2 h 45"/>
                <a:gd name="T18" fmla="*/ 26 w 43"/>
                <a:gd name="T19" fmla="*/ 5 h 45"/>
                <a:gd name="T20" fmla="*/ 0 w 43"/>
                <a:gd name="T21" fmla="*/ 0 h 45"/>
                <a:gd name="T22" fmla="*/ 9 w 43"/>
                <a:gd name="T23"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45">
                  <a:moveTo>
                    <a:pt x="9" y="17"/>
                  </a:moveTo>
                  <a:cubicBezTo>
                    <a:pt x="10" y="20"/>
                    <a:pt x="7" y="26"/>
                    <a:pt x="5" y="31"/>
                  </a:cubicBezTo>
                  <a:cubicBezTo>
                    <a:pt x="5" y="35"/>
                    <a:pt x="5" y="35"/>
                    <a:pt x="5" y="35"/>
                  </a:cubicBezTo>
                  <a:cubicBezTo>
                    <a:pt x="13" y="37"/>
                    <a:pt x="13" y="37"/>
                    <a:pt x="13" y="37"/>
                  </a:cubicBezTo>
                  <a:cubicBezTo>
                    <a:pt x="33" y="45"/>
                    <a:pt x="33" y="45"/>
                    <a:pt x="33" y="45"/>
                  </a:cubicBezTo>
                  <a:cubicBezTo>
                    <a:pt x="35" y="39"/>
                    <a:pt x="35" y="39"/>
                    <a:pt x="35" y="39"/>
                  </a:cubicBezTo>
                  <a:cubicBezTo>
                    <a:pt x="37" y="33"/>
                    <a:pt x="37" y="33"/>
                    <a:pt x="37" y="33"/>
                  </a:cubicBezTo>
                  <a:cubicBezTo>
                    <a:pt x="35" y="29"/>
                    <a:pt x="32" y="22"/>
                    <a:pt x="33" y="19"/>
                  </a:cubicBezTo>
                  <a:cubicBezTo>
                    <a:pt x="34" y="14"/>
                    <a:pt x="38" y="13"/>
                    <a:pt x="43" y="2"/>
                  </a:cubicBezTo>
                  <a:cubicBezTo>
                    <a:pt x="39" y="4"/>
                    <a:pt x="33" y="6"/>
                    <a:pt x="26" y="5"/>
                  </a:cubicBezTo>
                  <a:cubicBezTo>
                    <a:pt x="17" y="5"/>
                    <a:pt x="5" y="2"/>
                    <a:pt x="0" y="0"/>
                  </a:cubicBezTo>
                  <a:cubicBezTo>
                    <a:pt x="3" y="9"/>
                    <a:pt x="7" y="10"/>
                    <a:pt x="9" y="17"/>
                  </a:cubicBez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135"/>
            <p:cNvSpPr/>
            <p:nvPr userDrawn="1"/>
          </p:nvSpPr>
          <p:spPr bwMode="auto">
            <a:xfrm>
              <a:off x="10651077" y="4240450"/>
              <a:ext cx="45421" cy="97569"/>
            </a:xfrm>
            <a:custGeom>
              <a:avLst/>
              <a:gdLst>
                <a:gd name="T0" fmla="*/ 13 w 13"/>
                <a:gd name="T1" fmla="*/ 0 h 28"/>
                <a:gd name="T2" fmla="*/ 11 w 13"/>
                <a:gd name="T3" fmla="*/ 13 h 28"/>
                <a:gd name="T4" fmla="*/ 11 w 13"/>
                <a:gd name="T5" fmla="*/ 28 h 28"/>
                <a:gd name="T6" fmla="*/ 3 w 13"/>
                <a:gd name="T7" fmla="*/ 25 h 28"/>
                <a:gd name="T8" fmla="*/ 13 w 13"/>
                <a:gd name="T9" fmla="*/ 0 h 28"/>
              </a:gdLst>
              <a:ahLst/>
              <a:cxnLst>
                <a:cxn ang="0">
                  <a:pos x="T0" y="T1"/>
                </a:cxn>
                <a:cxn ang="0">
                  <a:pos x="T2" y="T3"/>
                </a:cxn>
                <a:cxn ang="0">
                  <a:pos x="T4" y="T5"/>
                </a:cxn>
                <a:cxn ang="0">
                  <a:pos x="T6" y="T7"/>
                </a:cxn>
                <a:cxn ang="0">
                  <a:pos x="T8" y="T9"/>
                </a:cxn>
              </a:cxnLst>
              <a:rect l="0" t="0" r="r" b="b"/>
              <a:pathLst>
                <a:path w="13" h="28">
                  <a:moveTo>
                    <a:pt x="13" y="0"/>
                  </a:moveTo>
                  <a:cubicBezTo>
                    <a:pt x="13" y="0"/>
                    <a:pt x="13" y="8"/>
                    <a:pt x="11" y="13"/>
                  </a:cubicBezTo>
                  <a:cubicBezTo>
                    <a:pt x="10" y="18"/>
                    <a:pt x="11" y="28"/>
                    <a:pt x="11" y="28"/>
                  </a:cubicBezTo>
                  <a:cubicBezTo>
                    <a:pt x="11" y="28"/>
                    <a:pt x="7" y="20"/>
                    <a:pt x="3" y="25"/>
                  </a:cubicBezTo>
                  <a:cubicBezTo>
                    <a:pt x="3" y="25"/>
                    <a:pt x="0" y="7"/>
                    <a:pt x="13" y="0"/>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136"/>
            <p:cNvSpPr/>
            <p:nvPr userDrawn="1"/>
          </p:nvSpPr>
          <p:spPr bwMode="auto">
            <a:xfrm>
              <a:off x="10642666" y="4306056"/>
              <a:ext cx="53831" cy="74018"/>
            </a:xfrm>
            <a:custGeom>
              <a:avLst/>
              <a:gdLst>
                <a:gd name="T0" fmla="*/ 13 w 15"/>
                <a:gd name="T1" fmla="*/ 9 h 21"/>
                <a:gd name="T2" fmla="*/ 5 w 15"/>
                <a:gd name="T3" fmla="*/ 6 h 21"/>
                <a:gd name="T4" fmla="*/ 13 w 15"/>
                <a:gd name="T5" fmla="*/ 20 h 21"/>
                <a:gd name="T6" fmla="*/ 13 w 15"/>
                <a:gd name="T7" fmla="*/ 9 h 21"/>
              </a:gdLst>
              <a:ahLst/>
              <a:cxnLst>
                <a:cxn ang="0">
                  <a:pos x="T0" y="T1"/>
                </a:cxn>
                <a:cxn ang="0">
                  <a:pos x="T2" y="T3"/>
                </a:cxn>
                <a:cxn ang="0">
                  <a:pos x="T4" y="T5"/>
                </a:cxn>
                <a:cxn ang="0">
                  <a:pos x="T6" y="T7"/>
                </a:cxn>
              </a:cxnLst>
              <a:rect l="0" t="0" r="r" b="b"/>
              <a:pathLst>
                <a:path w="15" h="21">
                  <a:moveTo>
                    <a:pt x="13" y="9"/>
                  </a:moveTo>
                  <a:cubicBezTo>
                    <a:pt x="13" y="9"/>
                    <a:pt x="11" y="0"/>
                    <a:pt x="5" y="6"/>
                  </a:cubicBezTo>
                  <a:cubicBezTo>
                    <a:pt x="0" y="11"/>
                    <a:pt x="10" y="21"/>
                    <a:pt x="13" y="20"/>
                  </a:cubicBezTo>
                  <a:cubicBezTo>
                    <a:pt x="15" y="18"/>
                    <a:pt x="13" y="9"/>
                    <a:pt x="13" y="9"/>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137"/>
            <p:cNvSpPr/>
            <p:nvPr userDrawn="1"/>
          </p:nvSpPr>
          <p:spPr bwMode="auto">
            <a:xfrm>
              <a:off x="10356687" y="4240450"/>
              <a:ext cx="794013" cy="746910"/>
            </a:xfrm>
            <a:custGeom>
              <a:avLst/>
              <a:gdLst>
                <a:gd name="T0" fmla="*/ 115 w 227"/>
                <a:gd name="T1" fmla="*/ 71 h 214"/>
                <a:gd name="T2" fmla="*/ 157 w 227"/>
                <a:gd name="T3" fmla="*/ 68 h 214"/>
                <a:gd name="T4" fmla="*/ 188 w 227"/>
                <a:gd name="T5" fmla="*/ 64 h 214"/>
                <a:gd name="T6" fmla="*/ 160 w 227"/>
                <a:gd name="T7" fmla="*/ 23 h 214"/>
                <a:gd name="T8" fmla="*/ 160 w 227"/>
                <a:gd name="T9" fmla="*/ 5 h 214"/>
                <a:gd name="T10" fmla="*/ 222 w 227"/>
                <a:gd name="T11" fmla="*/ 77 h 214"/>
                <a:gd name="T12" fmla="*/ 164 w 227"/>
                <a:gd name="T13" fmla="*/ 108 h 214"/>
                <a:gd name="T14" fmla="*/ 149 w 227"/>
                <a:gd name="T15" fmla="*/ 193 h 214"/>
                <a:gd name="T16" fmla="*/ 110 w 227"/>
                <a:gd name="T17" fmla="*/ 214 h 214"/>
                <a:gd name="T18" fmla="*/ 83 w 227"/>
                <a:gd name="T19" fmla="*/ 192 h 214"/>
                <a:gd name="T20" fmla="*/ 69 w 227"/>
                <a:gd name="T21" fmla="*/ 107 h 214"/>
                <a:gd name="T22" fmla="*/ 0 w 227"/>
                <a:gd name="T23" fmla="*/ 71 h 214"/>
                <a:gd name="T24" fmla="*/ 71 w 227"/>
                <a:gd name="T25" fmla="*/ 0 h 214"/>
                <a:gd name="T26" fmla="*/ 81 w 227"/>
                <a:gd name="T27" fmla="*/ 14 h 214"/>
                <a:gd name="T28" fmla="*/ 35 w 227"/>
                <a:gd name="T29" fmla="*/ 64 h 214"/>
                <a:gd name="T30" fmla="*/ 74 w 227"/>
                <a:gd name="T31" fmla="*/ 68 h 214"/>
                <a:gd name="T32" fmla="*/ 115 w 227"/>
                <a:gd name="T33" fmla="*/ 7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214">
                  <a:moveTo>
                    <a:pt x="115" y="71"/>
                  </a:moveTo>
                  <a:cubicBezTo>
                    <a:pt x="115" y="71"/>
                    <a:pt x="151" y="63"/>
                    <a:pt x="157" y="68"/>
                  </a:cubicBezTo>
                  <a:cubicBezTo>
                    <a:pt x="163" y="72"/>
                    <a:pt x="188" y="64"/>
                    <a:pt x="188" y="64"/>
                  </a:cubicBezTo>
                  <a:cubicBezTo>
                    <a:pt x="160" y="23"/>
                    <a:pt x="160" y="23"/>
                    <a:pt x="160" y="23"/>
                  </a:cubicBezTo>
                  <a:cubicBezTo>
                    <a:pt x="160" y="5"/>
                    <a:pt x="160" y="5"/>
                    <a:pt x="160" y="5"/>
                  </a:cubicBezTo>
                  <a:cubicBezTo>
                    <a:pt x="160" y="5"/>
                    <a:pt x="227" y="53"/>
                    <a:pt x="222" y="77"/>
                  </a:cubicBezTo>
                  <a:cubicBezTo>
                    <a:pt x="219" y="93"/>
                    <a:pt x="164" y="108"/>
                    <a:pt x="164" y="108"/>
                  </a:cubicBezTo>
                  <a:cubicBezTo>
                    <a:pt x="164" y="108"/>
                    <a:pt x="161" y="152"/>
                    <a:pt x="149" y="193"/>
                  </a:cubicBezTo>
                  <a:cubicBezTo>
                    <a:pt x="110" y="214"/>
                    <a:pt x="110" y="214"/>
                    <a:pt x="110" y="214"/>
                  </a:cubicBezTo>
                  <a:cubicBezTo>
                    <a:pt x="83" y="192"/>
                    <a:pt x="83" y="192"/>
                    <a:pt x="83" y="192"/>
                  </a:cubicBezTo>
                  <a:cubicBezTo>
                    <a:pt x="83" y="192"/>
                    <a:pt x="84" y="143"/>
                    <a:pt x="69" y="107"/>
                  </a:cubicBezTo>
                  <a:cubicBezTo>
                    <a:pt x="69" y="107"/>
                    <a:pt x="1" y="94"/>
                    <a:pt x="0" y="71"/>
                  </a:cubicBezTo>
                  <a:cubicBezTo>
                    <a:pt x="0" y="52"/>
                    <a:pt x="71" y="0"/>
                    <a:pt x="71" y="0"/>
                  </a:cubicBezTo>
                  <a:cubicBezTo>
                    <a:pt x="81" y="14"/>
                    <a:pt x="81" y="14"/>
                    <a:pt x="81" y="14"/>
                  </a:cubicBezTo>
                  <a:cubicBezTo>
                    <a:pt x="81" y="14"/>
                    <a:pt x="41" y="49"/>
                    <a:pt x="35" y="64"/>
                  </a:cubicBezTo>
                  <a:cubicBezTo>
                    <a:pt x="35" y="64"/>
                    <a:pt x="51" y="73"/>
                    <a:pt x="74" y="68"/>
                  </a:cubicBezTo>
                  <a:cubicBezTo>
                    <a:pt x="99" y="61"/>
                    <a:pt x="115" y="71"/>
                    <a:pt x="115" y="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138"/>
            <p:cNvSpPr/>
            <p:nvPr userDrawn="1"/>
          </p:nvSpPr>
          <p:spPr bwMode="auto">
            <a:xfrm>
              <a:off x="10839487" y="3947742"/>
              <a:ext cx="90840" cy="134578"/>
            </a:xfrm>
            <a:custGeom>
              <a:avLst/>
              <a:gdLst>
                <a:gd name="T0" fmla="*/ 22 w 26"/>
                <a:gd name="T1" fmla="*/ 28 h 39"/>
                <a:gd name="T2" fmla="*/ 26 w 26"/>
                <a:gd name="T3" fmla="*/ 15 h 39"/>
                <a:gd name="T4" fmla="*/ 23 w 26"/>
                <a:gd name="T5" fmla="*/ 8 h 39"/>
                <a:gd name="T6" fmla="*/ 23 w 26"/>
                <a:gd name="T7" fmla="*/ 14 h 39"/>
                <a:gd name="T8" fmla="*/ 21 w 26"/>
                <a:gd name="T9" fmla="*/ 18 h 39"/>
                <a:gd name="T10" fmla="*/ 17 w 26"/>
                <a:gd name="T11" fmla="*/ 8 h 39"/>
                <a:gd name="T12" fmla="*/ 10 w 26"/>
                <a:gd name="T13" fmla="*/ 1 h 39"/>
                <a:gd name="T14" fmla="*/ 9 w 26"/>
                <a:gd name="T15" fmla="*/ 2 h 39"/>
                <a:gd name="T16" fmla="*/ 13 w 26"/>
                <a:gd name="T17" fmla="*/ 9 h 39"/>
                <a:gd name="T18" fmla="*/ 15 w 26"/>
                <a:gd name="T19" fmla="*/ 13 h 39"/>
                <a:gd name="T20" fmla="*/ 9 w 26"/>
                <a:gd name="T21" fmla="*/ 10 h 39"/>
                <a:gd name="T22" fmla="*/ 0 w 26"/>
                <a:gd name="T23" fmla="*/ 8 h 39"/>
                <a:gd name="T24" fmla="*/ 5 w 26"/>
                <a:gd name="T25" fmla="*/ 12 h 39"/>
                <a:gd name="T26" fmla="*/ 10 w 26"/>
                <a:gd name="T27" fmla="*/ 16 h 39"/>
                <a:gd name="T28" fmla="*/ 5 w 26"/>
                <a:gd name="T29" fmla="*/ 15 h 39"/>
                <a:gd name="T30" fmla="*/ 0 w 26"/>
                <a:gd name="T31" fmla="*/ 16 h 39"/>
                <a:gd name="T32" fmla="*/ 2 w 26"/>
                <a:gd name="T33" fmla="*/ 18 h 39"/>
                <a:gd name="T34" fmla="*/ 1 w 26"/>
                <a:gd name="T35" fmla="*/ 19 h 39"/>
                <a:gd name="T36" fmla="*/ 4 w 26"/>
                <a:gd name="T37" fmla="*/ 20 h 39"/>
                <a:gd name="T38" fmla="*/ 7 w 26"/>
                <a:gd name="T39" fmla="*/ 23 h 39"/>
                <a:gd name="T40" fmla="*/ 16 w 26"/>
                <a:gd name="T41" fmla="*/ 34 h 39"/>
                <a:gd name="T42" fmla="*/ 21 w 26"/>
                <a:gd name="T43" fmla="*/ 39 h 39"/>
                <a:gd name="T44" fmla="*/ 22 w 26"/>
                <a:gd name="T45"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39">
                  <a:moveTo>
                    <a:pt x="22" y="28"/>
                  </a:moveTo>
                  <a:cubicBezTo>
                    <a:pt x="26" y="15"/>
                    <a:pt x="26" y="15"/>
                    <a:pt x="26" y="15"/>
                  </a:cubicBezTo>
                  <a:cubicBezTo>
                    <a:pt x="23" y="8"/>
                    <a:pt x="23" y="8"/>
                    <a:pt x="23" y="8"/>
                  </a:cubicBezTo>
                  <a:cubicBezTo>
                    <a:pt x="23" y="8"/>
                    <a:pt x="21" y="9"/>
                    <a:pt x="23" y="14"/>
                  </a:cubicBezTo>
                  <a:cubicBezTo>
                    <a:pt x="21" y="18"/>
                    <a:pt x="21" y="18"/>
                    <a:pt x="21" y="18"/>
                  </a:cubicBezTo>
                  <a:cubicBezTo>
                    <a:pt x="17" y="8"/>
                    <a:pt x="17" y="8"/>
                    <a:pt x="17" y="8"/>
                  </a:cubicBezTo>
                  <a:cubicBezTo>
                    <a:pt x="10" y="1"/>
                    <a:pt x="10" y="1"/>
                    <a:pt x="10" y="1"/>
                  </a:cubicBezTo>
                  <a:cubicBezTo>
                    <a:pt x="10" y="1"/>
                    <a:pt x="8" y="0"/>
                    <a:pt x="9" y="2"/>
                  </a:cubicBezTo>
                  <a:cubicBezTo>
                    <a:pt x="9" y="4"/>
                    <a:pt x="13" y="9"/>
                    <a:pt x="13" y="9"/>
                  </a:cubicBezTo>
                  <a:cubicBezTo>
                    <a:pt x="15" y="13"/>
                    <a:pt x="15" y="13"/>
                    <a:pt x="15" y="13"/>
                  </a:cubicBezTo>
                  <a:cubicBezTo>
                    <a:pt x="9" y="10"/>
                    <a:pt x="9" y="10"/>
                    <a:pt x="9" y="10"/>
                  </a:cubicBezTo>
                  <a:cubicBezTo>
                    <a:pt x="0" y="8"/>
                    <a:pt x="0" y="8"/>
                    <a:pt x="0" y="8"/>
                  </a:cubicBezTo>
                  <a:cubicBezTo>
                    <a:pt x="0" y="8"/>
                    <a:pt x="0" y="11"/>
                    <a:pt x="5" y="12"/>
                  </a:cubicBezTo>
                  <a:cubicBezTo>
                    <a:pt x="8" y="12"/>
                    <a:pt x="10" y="16"/>
                    <a:pt x="10" y="16"/>
                  </a:cubicBezTo>
                  <a:cubicBezTo>
                    <a:pt x="5" y="15"/>
                    <a:pt x="5" y="15"/>
                    <a:pt x="5" y="15"/>
                  </a:cubicBezTo>
                  <a:cubicBezTo>
                    <a:pt x="5" y="15"/>
                    <a:pt x="0" y="15"/>
                    <a:pt x="0" y="16"/>
                  </a:cubicBezTo>
                  <a:cubicBezTo>
                    <a:pt x="0" y="18"/>
                    <a:pt x="2" y="18"/>
                    <a:pt x="2" y="18"/>
                  </a:cubicBezTo>
                  <a:cubicBezTo>
                    <a:pt x="2" y="18"/>
                    <a:pt x="1" y="18"/>
                    <a:pt x="1" y="19"/>
                  </a:cubicBezTo>
                  <a:cubicBezTo>
                    <a:pt x="2" y="20"/>
                    <a:pt x="4" y="20"/>
                    <a:pt x="4" y="20"/>
                  </a:cubicBezTo>
                  <a:cubicBezTo>
                    <a:pt x="7" y="23"/>
                    <a:pt x="7" y="23"/>
                    <a:pt x="7" y="23"/>
                  </a:cubicBezTo>
                  <a:cubicBezTo>
                    <a:pt x="7" y="23"/>
                    <a:pt x="10" y="34"/>
                    <a:pt x="16" y="34"/>
                  </a:cubicBezTo>
                  <a:cubicBezTo>
                    <a:pt x="18" y="34"/>
                    <a:pt x="21" y="39"/>
                    <a:pt x="21" y="39"/>
                  </a:cubicBezTo>
                  <a:lnTo>
                    <a:pt x="22" y="28"/>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139"/>
            <p:cNvSpPr/>
            <p:nvPr userDrawn="1"/>
          </p:nvSpPr>
          <p:spPr bwMode="auto">
            <a:xfrm>
              <a:off x="10736871" y="4477644"/>
              <a:ext cx="102617" cy="341493"/>
            </a:xfrm>
            <a:custGeom>
              <a:avLst/>
              <a:gdLst>
                <a:gd name="T0" fmla="*/ 16 w 29"/>
                <a:gd name="T1" fmla="*/ 0 h 98"/>
                <a:gd name="T2" fmla="*/ 10 w 29"/>
                <a:gd name="T3" fmla="*/ 12 h 98"/>
                <a:gd name="T4" fmla="*/ 29 w 29"/>
                <a:gd name="T5" fmla="*/ 91 h 98"/>
                <a:gd name="T6" fmla="*/ 19 w 29"/>
                <a:gd name="T7" fmla="*/ 98 h 98"/>
                <a:gd name="T8" fmla="*/ 8 w 29"/>
                <a:gd name="T9" fmla="*/ 90 h 98"/>
                <a:gd name="T10" fmla="*/ 5 w 29"/>
                <a:gd name="T11" fmla="*/ 14 h 98"/>
                <a:gd name="T12" fmla="*/ 0 w 29"/>
                <a:gd name="T13" fmla="*/ 1 h 98"/>
                <a:gd name="T14" fmla="*/ 8 w 29"/>
                <a:gd name="T15" fmla="*/ 1 h 98"/>
                <a:gd name="T16" fmla="*/ 16 w 2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98">
                  <a:moveTo>
                    <a:pt x="16" y="0"/>
                  </a:moveTo>
                  <a:cubicBezTo>
                    <a:pt x="10" y="12"/>
                    <a:pt x="10" y="12"/>
                    <a:pt x="10" y="12"/>
                  </a:cubicBezTo>
                  <a:cubicBezTo>
                    <a:pt x="10" y="12"/>
                    <a:pt x="24" y="49"/>
                    <a:pt x="29" y="91"/>
                  </a:cubicBezTo>
                  <a:cubicBezTo>
                    <a:pt x="19" y="98"/>
                    <a:pt x="19" y="98"/>
                    <a:pt x="19" y="98"/>
                  </a:cubicBezTo>
                  <a:cubicBezTo>
                    <a:pt x="8" y="90"/>
                    <a:pt x="8" y="90"/>
                    <a:pt x="8" y="90"/>
                  </a:cubicBezTo>
                  <a:cubicBezTo>
                    <a:pt x="8" y="90"/>
                    <a:pt x="18" y="48"/>
                    <a:pt x="5" y="14"/>
                  </a:cubicBezTo>
                  <a:cubicBezTo>
                    <a:pt x="0" y="1"/>
                    <a:pt x="0" y="1"/>
                    <a:pt x="0" y="1"/>
                  </a:cubicBezTo>
                  <a:cubicBezTo>
                    <a:pt x="8" y="1"/>
                    <a:pt x="8" y="1"/>
                    <a:pt x="8" y="1"/>
                  </a:cubicBezTo>
                  <a:lnTo>
                    <a:pt x="16" y="0"/>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140"/>
            <p:cNvSpPr/>
            <p:nvPr userDrawn="1"/>
          </p:nvSpPr>
          <p:spPr bwMode="auto">
            <a:xfrm>
              <a:off x="10765469" y="4452411"/>
              <a:ext cx="55514" cy="70654"/>
            </a:xfrm>
            <a:custGeom>
              <a:avLst/>
              <a:gdLst>
                <a:gd name="T0" fmla="*/ 33 w 33"/>
                <a:gd name="T1" fmla="*/ 13 h 42"/>
                <a:gd name="T2" fmla="*/ 21 w 33"/>
                <a:gd name="T3" fmla="*/ 0 h 42"/>
                <a:gd name="T4" fmla="*/ 0 w 33"/>
                <a:gd name="T5" fmla="*/ 17 h 42"/>
                <a:gd name="T6" fmla="*/ 25 w 33"/>
                <a:gd name="T7" fmla="*/ 42 h 42"/>
                <a:gd name="T8" fmla="*/ 33 w 33"/>
                <a:gd name="T9" fmla="*/ 13 h 42"/>
              </a:gdLst>
              <a:ahLst/>
              <a:cxnLst>
                <a:cxn ang="0">
                  <a:pos x="T0" y="T1"/>
                </a:cxn>
                <a:cxn ang="0">
                  <a:pos x="T2" y="T3"/>
                </a:cxn>
                <a:cxn ang="0">
                  <a:pos x="T4" y="T5"/>
                </a:cxn>
                <a:cxn ang="0">
                  <a:pos x="T6" y="T7"/>
                </a:cxn>
                <a:cxn ang="0">
                  <a:pos x="T8" y="T9"/>
                </a:cxn>
              </a:cxnLst>
              <a:rect l="0" t="0" r="r" b="b"/>
              <a:pathLst>
                <a:path w="33" h="42">
                  <a:moveTo>
                    <a:pt x="33" y="13"/>
                  </a:moveTo>
                  <a:lnTo>
                    <a:pt x="21" y="0"/>
                  </a:lnTo>
                  <a:lnTo>
                    <a:pt x="0" y="17"/>
                  </a:lnTo>
                  <a:lnTo>
                    <a:pt x="25" y="42"/>
                  </a:lnTo>
                  <a:lnTo>
                    <a:pt x="33" y="13"/>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141"/>
            <p:cNvSpPr/>
            <p:nvPr userDrawn="1"/>
          </p:nvSpPr>
          <p:spPr bwMode="auto">
            <a:xfrm>
              <a:off x="10691451" y="4455775"/>
              <a:ext cx="74018" cy="63925"/>
            </a:xfrm>
            <a:custGeom>
              <a:avLst/>
              <a:gdLst>
                <a:gd name="T0" fmla="*/ 44 w 44"/>
                <a:gd name="T1" fmla="*/ 15 h 38"/>
                <a:gd name="T2" fmla="*/ 15 w 44"/>
                <a:gd name="T3" fmla="*/ 38 h 38"/>
                <a:gd name="T4" fmla="*/ 0 w 44"/>
                <a:gd name="T5" fmla="*/ 11 h 38"/>
                <a:gd name="T6" fmla="*/ 15 w 44"/>
                <a:gd name="T7" fmla="*/ 0 h 38"/>
                <a:gd name="T8" fmla="*/ 44 w 44"/>
                <a:gd name="T9" fmla="*/ 15 h 38"/>
              </a:gdLst>
              <a:ahLst/>
              <a:cxnLst>
                <a:cxn ang="0">
                  <a:pos x="T0" y="T1"/>
                </a:cxn>
                <a:cxn ang="0">
                  <a:pos x="T2" y="T3"/>
                </a:cxn>
                <a:cxn ang="0">
                  <a:pos x="T4" y="T5"/>
                </a:cxn>
                <a:cxn ang="0">
                  <a:pos x="T6" y="T7"/>
                </a:cxn>
                <a:cxn ang="0">
                  <a:pos x="T8" y="T9"/>
                </a:cxn>
              </a:cxnLst>
              <a:rect l="0" t="0" r="r" b="b"/>
              <a:pathLst>
                <a:path w="44" h="38">
                  <a:moveTo>
                    <a:pt x="44" y="15"/>
                  </a:moveTo>
                  <a:lnTo>
                    <a:pt x="15" y="38"/>
                  </a:lnTo>
                  <a:lnTo>
                    <a:pt x="0" y="11"/>
                  </a:lnTo>
                  <a:lnTo>
                    <a:pt x="15" y="0"/>
                  </a:lnTo>
                  <a:lnTo>
                    <a:pt x="44" y="15"/>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142"/>
            <p:cNvSpPr/>
            <p:nvPr userDrawn="1"/>
          </p:nvSpPr>
          <p:spPr bwMode="auto">
            <a:xfrm>
              <a:off x="10820983" y="4581942"/>
              <a:ext cx="74018" cy="94205"/>
            </a:xfrm>
            <a:custGeom>
              <a:avLst/>
              <a:gdLst>
                <a:gd name="T0" fmla="*/ 19 w 21"/>
                <a:gd name="T1" fmla="*/ 2 h 27"/>
                <a:gd name="T2" fmla="*/ 0 w 21"/>
                <a:gd name="T3" fmla="*/ 4 h 27"/>
                <a:gd name="T4" fmla="*/ 4 w 21"/>
                <a:gd name="T5" fmla="*/ 23 h 27"/>
                <a:gd name="T6" fmla="*/ 14 w 21"/>
                <a:gd name="T7" fmla="*/ 27 h 27"/>
                <a:gd name="T8" fmla="*/ 21 w 21"/>
                <a:gd name="T9" fmla="*/ 21 h 27"/>
                <a:gd name="T10" fmla="*/ 19 w 21"/>
                <a:gd name="T11" fmla="*/ 2 h 27"/>
              </a:gdLst>
              <a:ahLst/>
              <a:cxnLst>
                <a:cxn ang="0">
                  <a:pos x="T0" y="T1"/>
                </a:cxn>
                <a:cxn ang="0">
                  <a:pos x="T2" y="T3"/>
                </a:cxn>
                <a:cxn ang="0">
                  <a:pos x="T4" y="T5"/>
                </a:cxn>
                <a:cxn ang="0">
                  <a:pos x="T6" y="T7"/>
                </a:cxn>
                <a:cxn ang="0">
                  <a:pos x="T8" y="T9"/>
                </a:cxn>
                <a:cxn ang="0">
                  <a:pos x="T10" y="T11"/>
                </a:cxn>
              </a:cxnLst>
              <a:rect l="0" t="0" r="r" b="b"/>
              <a:pathLst>
                <a:path w="21" h="27">
                  <a:moveTo>
                    <a:pt x="19" y="2"/>
                  </a:moveTo>
                  <a:cubicBezTo>
                    <a:pt x="19" y="2"/>
                    <a:pt x="9" y="0"/>
                    <a:pt x="0" y="4"/>
                  </a:cubicBezTo>
                  <a:cubicBezTo>
                    <a:pt x="4" y="23"/>
                    <a:pt x="4" y="23"/>
                    <a:pt x="4" y="23"/>
                  </a:cubicBezTo>
                  <a:cubicBezTo>
                    <a:pt x="14" y="27"/>
                    <a:pt x="14" y="27"/>
                    <a:pt x="14" y="27"/>
                  </a:cubicBezTo>
                  <a:cubicBezTo>
                    <a:pt x="21" y="21"/>
                    <a:pt x="21" y="21"/>
                    <a:pt x="21" y="21"/>
                  </a:cubicBezTo>
                  <a:lnTo>
                    <a:pt x="19" y="2"/>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143"/>
            <p:cNvSpPr/>
            <p:nvPr userDrawn="1"/>
          </p:nvSpPr>
          <p:spPr bwMode="auto">
            <a:xfrm>
              <a:off x="10467714" y="4909977"/>
              <a:ext cx="615696" cy="1106907"/>
            </a:xfrm>
            <a:custGeom>
              <a:avLst/>
              <a:gdLst>
                <a:gd name="T0" fmla="*/ 117 w 176"/>
                <a:gd name="T1" fmla="*/ 1 h 317"/>
                <a:gd name="T2" fmla="*/ 51 w 176"/>
                <a:gd name="T3" fmla="*/ 0 h 317"/>
                <a:gd name="T4" fmla="*/ 46 w 176"/>
                <a:gd name="T5" fmla="*/ 25 h 317"/>
                <a:gd name="T6" fmla="*/ 7 w 176"/>
                <a:gd name="T7" fmla="*/ 153 h 317"/>
                <a:gd name="T8" fmla="*/ 20 w 176"/>
                <a:gd name="T9" fmla="*/ 283 h 317"/>
                <a:gd name="T10" fmla="*/ 4 w 176"/>
                <a:gd name="T11" fmla="*/ 310 h 317"/>
                <a:gd name="T12" fmla="*/ 39 w 176"/>
                <a:gd name="T13" fmla="*/ 291 h 317"/>
                <a:gd name="T14" fmla="*/ 34 w 176"/>
                <a:gd name="T15" fmla="*/ 157 h 317"/>
                <a:gd name="T16" fmla="*/ 85 w 176"/>
                <a:gd name="T17" fmla="*/ 68 h 317"/>
                <a:gd name="T18" fmla="*/ 137 w 176"/>
                <a:gd name="T19" fmla="*/ 166 h 317"/>
                <a:gd name="T20" fmla="*/ 127 w 176"/>
                <a:gd name="T21" fmla="*/ 291 h 317"/>
                <a:gd name="T22" fmla="*/ 175 w 176"/>
                <a:gd name="T23" fmla="*/ 307 h 317"/>
                <a:gd name="T24" fmla="*/ 147 w 176"/>
                <a:gd name="T25" fmla="*/ 284 h 317"/>
                <a:gd name="T26" fmla="*/ 164 w 176"/>
                <a:gd name="T27" fmla="*/ 160 h 317"/>
                <a:gd name="T28" fmla="*/ 119 w 176"/>
                <a:gd name="T29" fmla="*/ 21 h 317"/>
                <a:gd name="T30" fmla="*/ 117 w 176"/>
                <a:gd name="T31" fmla="*/ 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317">
                  <a:moveTo>
                    <a:pt x="117" y="1"/>
                  </a:moveTo>
                  <a:cubicBezTo>
                    <a:pt x="117" y="1"/>
                    <a:pt x="80" y="12"/>
                    <a:pt x="51" y="0"/>
                  </a:cubicBezTo>
                  <a:cubicBezTo>
                    <a:pt x="51" y="0"/>
                    <a:pt x="47" y="19"/>
                    <a:pt x="46" y="25"/>
                  </a:cubicBezTo>
                  <a:cubicBezTo>
                    <a:pt x="39" y="61"/>
                    <a:pt x="8" y="117"/>
                    <a:pt x="7" y="153"/>
                  </a:cubicBezTo>
                  <a:cubicBezTo>
                    <a:pt x="6" y="193"/>
                    <a:pt x="20" y="283"/>
                    <a:pt x="20" y="283"/>
                  </a:cubicBezTo>
                  <a:cubicBezTo>
                    <a:pt x="0" y="305"/>
                    <a:pt x="4" y="310"/>
                    <a:pt x="4" y="310"/>
                  </a:cubicBezTo>
                  <a:cubicBezTo>
                    <a:pt x="33" y="316"/>
                    <a:pt x="39" y="291"/>
                    <a:pt x="39" y="291"/>
                  </a:cubicBezTo>
                  <a:cubicBezTo>
                    <a:pt x="39" y="291"/>
                    <a:pt x="28" y="196"/>
                    <a:pt x="34" y="157"/>
                  </a:cubicBezTo>
                  <a:cubicBezTo>
                    <a:pt x="38" y="131"/>
                    <a:pt x="75" y="68"/>
                    <a:pt x="85" y="68"/>
                  </a:cubicBezTo>
                  <a:cubicBezTo>
                    <a:pt x="93" y="68"/>
                    <a:pt x="132" y="149"/>
                    <a:pt x="137" y="166"/>
                  </a:cubicBezTo>
                  <a:cubicBezTo>
                    <a:pt x="142" y="182"/>
                    <a:pt x="127" y="291"/>
                    <a:pt x="127" y="291"/>
                  </a:cubicBezTo>
                  <a:cubicBezTo>
                    <a:pt x="127" y="291"/>
                    <a:pt x="153" y="317"/>
                    <a:pt x="175" y="307"/>
                  </a:cubicBezTo>
                  <a:cubicBezTo>
                    <a:pt x="175" y="307"/>
                    <a:pt x="176" y="296"/>
                    <a:pt x="147" y="284"/>
                  </a:cubicBezTo>
                  <a:cubicBezTo>
                    <a:pt x="147" y="284"/>
                    <a:pt x="162" y="213"/>
                    <a:pt x="164" y="160"/>
                  </a:cubicBezTo>
                  <a:cubicBezTo>
                    <a:pt x="165" y="138"/>
                    <a:pt x="128" y="58"/>
                    <a:pt x="119" y="21"/>
                  </a:cubicBezTo>
                  <a:cubicBezTo>
                    <a:pt x="118" y="16"/>
                    <a:pt x="117" y="1"/>
                    <a:pt x="117" y="1"/>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144"/>
            <p:cNvSpPr/>
            <p:nvPr userDrawn="1"/>
          </p:nvSpPr>
          <p:spPr bwMode="auto">
            <a:xfrm>
              <a:off x="10755375" y="4938575"/>
              <a:ext cx="62243" cy="38692"/>
            </a:xfrm>
            <a:custGeom>
              <a:avLst/>
              <a:gdLst>
                <a:gd name="T0" fmla="*/ 18 w 18"/>
                <a:gd name="T1" fmla="*/ 0 h 11"/>
                <a:gd name="T2" fmla="*/ 18 w 18"/>
                <a:gd name="T3" fmla="*/ 7 h 11"/>
                <a:gd name="T4" fmla="*/ 0 w 18"/>
                <a:gd name="T5" fmla="*/ 9 h 11"/>
                <a:gd name="T6" fmla="*/ 0 w 18"/>
                <a:gd name="T7" fmla="*/ 2 h 11"/>
                <a:gd name="T8" fmla="*/ 18 w 18"/>
                <a:gd name="T9" fmla="*/ 0 h 11"/>
              </a:gdLst>
              <a:ahLst/>
              <a:cxnLst>
                <a:cxn ang="0">
                  <a:pos x="T0" y="T1"/>
                </a:cxn>
                <a:cxn ang="0">
                  <a:pos x="T2" y="T3"/>
                </a:cxn>
                <a:cxn ang="0">
                  <a:pos x="T4" y="T5"/>
                </a:cxn>
                <a:cxn ang="0">
                  <a:pos x="T6" y="T7"/>
                </a:cxn>
                <a:cxn ang="0">
                  <a:pos x="T8" y="T9"/>
                </a:cxn>
              </a:cxnLst>
              <a:rect l="0" t="0" r="r" b="b"/>
              <a:pathLst>
                <a:path w="18" h="11">
                  <a:moveTo>
                    <a:pt x="18" y="0"/>
                  </a:moveTo>
                  <a:cubicBezTo>
                    <a:pt x="18" y="7"/>
                    <a:pt x="18" y="7"/>
                    <a:pt x="18" y="7"/>
                  </a:cubicBezTo>
                  <a:cubicBezTo>
                    <a:pt x="18" y="7"/>
                    <a:pt x="9" y="11"/>
                    <a:pt x="0" y="9"/>
                  </a:cubicBezTo>
                  <a:cubicBezTo>
                    <a:pt x="0" y="2"/>
                    <a:pt x="0" y="2"/>
                    <a:pt x="0" y="2"/>
                  </a:cubicBezTo>
                  <a:cubicBezTo>
                    <a:pt x="0" y="2"/>
                    <a:pt x="9" y="2"/>
                    <a:pt x="18" y="0"/>
                  </a:cubicBez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145"/>
            <p:cNvSpPr/>
            <p:nvPr userDrawn="1"/>
          </p:nvSpPr>
          <p:spPr bwMode="auto">
            <a:xfrm>
              <a:off x="10472761" y="2596910"/>
              <a:ext cx="230466" cy="324671"/>
            </a:xfrm>
            <a:custGeom>
              <a:avLst/>
              <a:gdLst>
                <a:gd name="T0" fmla="*/ 66 w 66"/>
                <a:gd name="T1" fmla="*/ 71 h 93"/>
                <a:gd name="T2" fmla="*/ 54 w 66"/>
                <a:gd name="T3" fmla="*/ 93 h 93"/>
                <a:gd name="T4" fmla="*/ 31 w 66"/>
                <a:gd name="T5" fmla="*/ 87 h 93"/>
                <a:gd name="T6" fmla="*/ 30 w 66"/>
                <a:gd name="T7" fmla="*/ 74 h 93"/>
                <a:gd name="T8" fmla="*/ 7 w 66"/>
                <a:gd name="T9" fmla="*/ 50 h 93"/>
                <a:gd name="T10" fmla="*/ 20 w 66"/>
                <a:gd name="T11" fmla="*/ 6 h 93"/>
                <a:gd name="T12" fmla="*/ 55 w 66"/>
                <a:gd name="T13" fmla="*/ 25 h 93"/>
                <a:gd name="T14" fmla="*/ 57 w 66"/>
                <a:gd name="T15" fmla="*/ 50 h 93"/>
                <a:gd name="T16" fmla="*/ 66 w 66"/>
                <a:gd name="T17" fmla="*/ 7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93">
                  <a:moveTo>
                    <a:pt x="66" y="71"/>
                  </a:moveTo>
                  <a:cubicBezTo>
                    <a:pt x="54" y="93"/>
                    <a:pt x="54" y="93"/>
                    <a:pt x="54" y="93"/>
                  </a:cubicBezTo>
                  <a:cubicBezTo>
                    <a:pt x="31" y="87"/>
                    <a:pt x="31" y="87"/>
                    <a:pt x="31" y="87"/>
                  </a:cubicBezTo>
                  <a:cubicBezTo>
                    <a:pt x="31" y="87"/>
                    <a:pt x="38" y="79"/>
                    <a:pt x="30" y="74"/>
                  </a:cubicBezTo>
                  <a:cubicBezTo>
                    <a:pt x="30" y="74"/>
                    <a:pt x="15" y="79"/>
                    <a:pt x="7" y="50"/>
                  </a:cubicBezTo>
                  <a:cubicBezTo>
                    <a:pt x="1" y="29"/>
                    <a:pt x="0" y="14"/>
                    <a:pt x="20" y="6"/>
                  </a:cubicBezTo>
                  <a:cubicBezTo>
                    <a:pt x="36" y="0"/>
                    <a:pt x="49" y="8"/>
                    <a:pt x="55" y="25"/>
                  </a:cubicBezTo>
                  <a:cubicBezTo>
                    <a:pt x="60" y="38"/>
                    <a:pt x="58" y="45"/>
                    <a:pt x="57" y="50"/>
                  </a:cubicBezTo>
                  <a:cubicBezTo>
                    <a:pt x="54" y="57"/>
                    <a:pt x="52" y="61"/>
                    <a:pt x="66" y="71"/>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146"/>
            <p:cNvSpPr/>
            <p:nvPr userDrawn="1"/>
          </p:nvSpPr>
          <p:spPr bwMode="auto">
            <a:xfrm>
              <a:off x="10577059" y="2763452"/>
              <a:ext cx="126168" cy="158130"/>
            </a:xfrm>
            <a:custGeom>
              <a:avLst/>
              <a:gdLst>
                <a:gd name="T0" fmla="*/ 36 w 36"/>
                <a:gd name="T1" fmla="*/ 23 h 45"/>
                <a:gd name="T2" fmla="*/ 24 w 36"/>
                <a:gd name="T3" fmla="*/ 45 h 45"/>
                <a:gd name="T4" fmla="*/ 1 w 36"/>
                <a:gd name="T5" fmla="*/ 39 h 45"/>
                <a:gd name="T6" fmla="*/ 0 w 36"/>
                <a:gd name="T7" fmla="*/ 26 h 45"/>
                <a:gd name="T8" fmla="*/ 19 w 36"/>
                <a:gd name="T9" fmla="*/ 1 h 45"/>
                <a:gd name="T10" fmla="*/ 27 w 36"/>
                <a:gd name="T11" fmla="*/ 2 h 45"/>
                <a:gd name="T12" fmla="*/ 36 w 36"/>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6" h="45">
                  <a:moveTo>
                    <a:pt x="36" y="23"/>
                  </a:moveTo>
                  <a:cubicBezTo>
                    <a:pt x="24" y="45"/>
                    <a:pt x="24" y="45"/>
                    <a:pt x="24" y="45"/>
                  </a:cubicBezTo>
                  <a:cubicBezTo>
                    <a:pt x="1" y="39"/>
                    <a:pt x="1" y="39"/>
                    <a:pt x="1" y="39"/>
                  </a:cubicBezTo>
                  <a:cubicBezTo>
                    <a:pt x="1" y="39"/>
                    <a:pt x="8" y="31"/>
                    <a:pt x="0" y="26"/>
                  </a:cubicBezTo>
                  <a:cubicBezTo>
                    <a:pt x="10" y="21"/>
                    <a:pt x="12" y="3"/>
                    <a:pt x="19" y="1"/>
                  </a:cubicBezTo>
                  <a:cubicBezTo>
                    <a:pt x="21" y="0"/>
                    <a:pt x="24" y="1"/>
                    <a:pt x="27" y="2"/>
                  </a:cubicBezTo>
                  <a:cubicBezTo>
                    <a:pt x="24" y="9"/>
                    <a:pt x="22" y="13"/>
                    <a:pt x="36" y="23"/>
                  </a:cubicBez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147"/>
            <p:cNvSpPr/>
            <p:nvPr userDrawn="1"/>
          </p:nvSpPr>
          <p:spPr bwMode="auto">
            <a:xfrm>
              <a:off x="10541733" y="2630555"/>
              <a:ext cx="469343" cy="746910"/>
            </a:xfrm>
            <a:custGeom>
              <a:avLst/>
              <a:gdLst>
                <a:gd name="T0" fmla="*/ 81 w 134"/>
                <a:gd name="T1" fmla="*/ 86 h 214"/>
                <a:gd name="T2" fmla="*/ 123 w 134"/>
                <a:gd name="T3" fmla="*/ 83 h 214"/>
                <a:gd name="T4" fmla="*/ 62 w 134"/>
                <a:gd name="T5" fmla="*/ 0 h 214"/>
                <a:gd name="T6" fmla="*/ 53 w 134"/>
                <a:gd name="T7" fmla="*/ 8 h 214"/>
                <a:gd name="T8" fmla="*/ 91 w 134"/>
                <a:gd name="T9" fmla="*/ 56 h 214"/>
                <a:gd name="T10" fmla="*/ 61 w 134"/>
                <a:gd name="T11" fmla="*/ 56 h 214"/>
                <a:gd name="T12" fmla="*/ 0 w 134"/>
                <a:gd name="T13" fmla="*/ 82 h 214"/>
                <a:gd name="T14" fmla="*/ 0 w 134"/>
                <a:gd name="T15" fmla="*/ 115 h 214"/>
                <a:gd name="T16" fmla="*/ 3 w 134"/>
                <a:gd name="T17" fmla="*/ 198 h 214"/>
                <a:gd name="T18" fmla="*/ 73 w 134"/>
                <a:gd name="T19" fmla="*/ 214 h 214"/>
                <a:gd name="T20" fmla="*/ 81 w 134"/>
                <a:gd name="T21" fmla="*/ 8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214">
                  <a:moveTo>
                    <a:pt x="81" y="86"/>
                  </a:moveTo>
                  <a:cubicBezTo>
                    <a:pt x="81" y="86"/>
                    <a:pt x="119" y="93"/>
                    <a:pt x="123" y="83"/>
                  </a:cubicBezTo>
                  <a:cubicBezTo>
                    <a:pt x="134" y="60"/>
                    <a:pt x="62" y="0"/>
                    <a:pt x="62" y="0"/>
                  </a:cubicBezTo>
                  <a:cubicBezTo>
                    <a:pt x="53" y="8"/>
                    <a:pt x="53" y="8"/>
                    <a:pt x="53" y="8"/>
                  </a:cubicBezTo>
                  <a:cubicBezTo>
                    <a:pt x="91" y="56"/>
                    <a:pt x="91" y="56"/>
                    <a:pt x="91" y="56"/>
                  </a:cubicBezTo>
                  <a:cubicBezTo>
                    <a:pt x="91" y="56"/>
                    <a:pt x="68" y="55"/>
                    <a:pt x="61" y="56"/>
                  </a:cubicBezTo>
                  <a:cubicBezTo>
                    <a:pt x="45" y="59"/>
                    <a:pt x="0" y="82"/>
                    <a:pt x="0" y="82"/>
                  </a:cubicBezTo>
                  <a:cubicBezTo>
                    <a:pt x="0" y="115"/>
                    <a:pt x="0" y="115"/>
                    <a:pt x="0" y="115"/>
                  </a:cubicBezTo>
                  <a:cubicBezTo>
                    <a:pt x="13" y="130"/>
                    <a:pt x="7" y="176"/>
                    <a:pt x="3" y="198"/>
                  </a:cubicBezTo>
                  <a:cubicBezTo>
                    <a:pt x="73" y="214"/>
                    <a:pt x="73" y="214"/>
                    <a:pt x="73" y="214"/>
                  </a:cubicBezTo>
                  <a:cubicBezTo>
                    <a:pt x="73" y="214"/>
                    <a:pt x="97" y="153"/>
                    <a:pt x="81" y="86"/>
                  </a:cubicBez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148"/>
            <p:cNvSpPr/>
            <p:nvPr userDrawn="1"/>
          </p:nvSpPr>
          <p:spPr bwMode="auto">
            <a:xfrm>
              <a:off x="10457621" y="2585135"/>
              <a:ext cx="227102" cy="196821"/>
            </a:xfrm>
            <a:custGeom>
              <a:avLst/>
              <a:gdLst>
                <a:gd name="T0" fmla="*/ 27 w 65"/>
                <a:gd name="T1" fmla="*/ 23 h 56"/>
                <a:gd name="T2" fmla="*/ 39 w 65"/>
                <a:gd name="T3" fmla="*/ 31 h 56"/>
                <a:gd name="T4" fmla="*/ 49 w 65"/>
                <a:gd name="T5" fmla="*/ 39 h 56"/>
                <a:gd name="T6" fmla="*/ 54 w 65"/>
                <a:gd name="T7" fmla="*/ 31 h 56"/>
                <a:gd name="T8" fmla="*/ 54 w 65"/>
                <a:gd name="T9" fmla="*/ 50 h 56"/>
                <a:gd name="T10" fmla="*/ 60 w 65"/>
                <a:gd name="T11" fmla="*/ 56 h 56"/>
                <a:gd name="T12" fmla="*/ 65 w 65"/>
                <a:gd name="T13" fmla="*/ 50 h 56"/>
                <a:gd name="T14" fmla="*/ 50 w 65"/>
                <a:gd name="T15" fmla="*/ 7 h 56"/>
                <a:gd name="T16" fmla="*/ 40 w 65"/>
                <a:gd name="T17" fmla="*/ 7 h 56"/>
                <a:gd name="T18" fmla="*/ 24 w 65"/>
                <a:gd name="T19" fmla="*/ 3 h 56"/>
                <a:gd name="T20" fmla="*/ 1 w 65"/>
                <a:gd name="T21" fmla="*/ 32 h 56"/>
                <a:gd name="T22" fmla="*/ 10 w 65"/>
                <a:gd name="T23" fmla="*/ 47 h 56"/>
                <a:gd name="T24" fmla="*/ 12 w 65"/>
                <a:gd name="T25" fmla="*/ 38 h 56"/>
                <a:gd name="T26" fmla="*/ 27 w 65"/>
                <a:gd name="T27"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6">
                  <a:moveTo>
                    <a:pt x="27" y="23"/>
                  </a:moveTo>
                  <a:cubicBezTo>
                    <a:pt x="27" y="22"/>
                    <a:pt x="32" y="31"/>
                    <a:pt x="39" y="31"/>
                  </a:cubicBezTo>
                  <a:cubicBezTo>
                    <a:pt x="45" y="31"/>
                    <a:pt x="49" y="39"/>
                    <a:pt x="49" y="39"/>
                  </a:cubicBezTo>
                  <a:cubicBezTo>
                    <a:pt x="49" y="39"/>
                    <a:pt x="48" y="29"/>
                    <a:pt x="54" y="31"/>
                  </a:cubicBezTo>
                  <a:cubicBezTo>
                    <a:pt x="60" y="33"/>
                    <a:pt x="61" y="52"/>
                    <a:pt x="54" y="50"/>
                  </a:cubicBezTo>
                  <a:cubicBezTo>
                    <a:pt x="60" y="56"/>
                    <a:pt x="60" y="56"/>
                    <a:pt x="60" y="56"/>
                  </a:cubicBezTo>
                  <a:cubicBezTo>
                    <a:pt x="60" y="56"/>
                    <a:pt x="65" y="53"/>
                    <a:pt x="65" y="50"/>
                  </a:cubicBezTo>
                  <a:cubicBezTo>
                    <a:pt x="65" y="46"/>
                    <a:pt x="63" y="12"/>
                    <a:pt x="50" y="7"/>
                  </a:cubicBezTo>
                  <a:cubicBezTo>
                    <a:pt x="36" y="3"/>
                    <a:pt x="40" y="7"/>
                    <a:pt x="40" y="7"/>
                  </a:cubicBezTo>
                  <a:cubicBezTo>
                    <a:pt x="40" y="7"/>
                    <a:pt x="36" y="0"/>
                    <a:pt x="24" y="3"/>
                  </a:cubicBezTo>
                  <a:cubicBezTo>
                    <a:pt x="13" y="6"/>
                    <a:pt x="0" y="26"/>
                    <a:pt x="1" y="32"/>
                  </a:cubicBezTo>
                  <a:cubicBezTo>
                    <a:pt x="1" y="39"/>
                    <a:pt x="10" y="47"/>
                    <a:pt x="10" y="47"/>
                  </a:cubicBezTo>
                  <a:cubicBezTo>
                    <a:pt x="10" y="47"/>
                    <a:pt x="8" y="42"/>
                    <a:pt x="12" y="38"/>
                  </a:cubicBezTo>
                  <a:cubicBezTo>
                    <a:pt x="16" y="34"/>
                    <a:pt x="26" y="29"/>
                    <a:pt x="27" y="23"/>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149"/>
            <p:cNvSpPr/>
            <p:nvPr userDrawn="1"/>
          </p:nvSpPr>
          <p:spPr bwMode="auto">
            <a:xfrm>
              <a:off x="10566966" y="2892983"/>
              <a:ext cx="79065" cy="344858"/>
            </a:xfrm>
            <a:custGeom>
              <a:avLst/>
              <a:gdLst>
                <a:gd name="T0" fmla="*/ 21 w 23"/>
                <a:gd name="T1" fmla="*/ 2 h 99"/>
                <a:gd name="T2" fmla="*/ 18 w 23"/>
                <a:gd name="T3" fmla="*/ 15 h 99"/>
                <a:gd name="T4" fmla="*/ 21 w 23"/>
                <a:gd name="T5" fmla="*/ 88 h 99"/>
                <a:gd name="T6" fmla="*/ 5 w 23"/>
                <a:gd name="T7" fmla="*/ 99 h 99"/>
                <a:gd name="T8" fmla="*/ 0 w 23"/>
                <a:gd name="T9" fmla="*/ 88 h 99"/>
                <a:gd name="T10" fmla="*/ 8 w 23"/>
                <a:gd name="T11" fmla="*/ 68 h 99"/>
                <a:gd name="T12" fmla="*/ 14 w 23"/>
                <a:gd name="T13" fmla="*/ 15 h 99"/>
                <a:gd name="T14" fmla="*/ 8 w 23"/>
                <a:gd name="T15" fmla="*/ 6 h 99"/>
                <a:gd name="T16" fmla="*/ 12 w 23"/>
                <a:gd name="T17" fmla="*/ 0 h 99"/>
                <a:gd name="T18" fmla="*/ 21 w 23"/>
                <a:gd name="T19" fmla="*/ 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99">
                  <a:moveTo>
                    <a:pt x="21" y="2"/>
                  </a:moveTo>
                  <a:cubicBezTo>
                    <a:pt x="18" y="15"/>
                    <a:pt x="18" y="15"/>
                    <a:pt x="18" y="15"/>
                  </a:cubicBezTo>
                  <a:cubicBezTo>
                    <a:pt x="18" y="15"/>
                    <a:pt x="23" y="64"/>
                    <a:pt x="21" y="88"/>
                  </a:cubicBezTo>
                  <a:cubicBezTo>
                    <a:pt x="5" y="99"/>
                    <a:pt x="5" y="99"/>
                    <a:pt x="5" y="99"/>
                  </a:cubicBezTo>
                  <a:cubicBezTo>
                    <a:pt x="0" y="88"/>
                    <a:pt x="0" y="88"/>
                    <a:pt x="0" y="88"/>
                  </a:cubicBezTo>
                  <a:cubicBezTo>
                    <a:pt x="0" y="88"/>
                    <a:pt x="3" y="85"/>
                    <a:pt x="8" y="68"/>
                  </a:cubicBezTo>
                  <a:cubicBezTo>
                    <a:pt x="12" y="52"/>
                    <a:pt x="14" y="15"/>
                    <a:pt x="14" y="15"/>
                  </a:cubicBezTo>
                  <a:cubicBezTo>
                    <a:pt x="8" y="6"/>
                    <a:pt x="8" y="6"/>
                    <a:pt x="8" y="6"/>
                  </a:cubicBezTo>
                  <a:cubicBezTo>
                    <a:pt x="12" y="0"/>
                    <a:pt x="12" y="0"/>
                    <a:pt x="12" y="0"/>
                  </a:cubicBezTo>
                  <a:lnTo>
                    <a:pt x="21" y="2"/>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150"/>
            <p:cNvSpPr/>
            <p:nvPr userDrawn="1"/>
          </p:nvSpPr>
          <p:spPr bwMode="auto">
            <a:xfrm>
              <a:off x="10566966" y="2815600"/>
              <a:ext cx="146355" cy="126168"/>
            </a:xfrm>
            <a:custGeom>
              <a:avLst/>
              <a:gdLst>
                <a:gd name="T0" fmla="*/ 14 w 87"/>
                <a:gd name="T1" fmla="*/ 33 h 75"/>
                <a:gd name="T2" fmla="*/ 27 w 87"/>
                <a:gd name="T3" fmla="*/ 40 h 75"/>
                <a:gd name="T4" fmla="*/ 62 w 87"/>
                <a:gd name="T5" fmla="*/ 0 h 75"/>
                <a:gd name="T6" fmla="*/ 87 w 87"/>
                <a:gd name="T7" fmla="*/ 9 h 75"/>
                <a:gd name="T8" fmla="*/ 66 w 87"/>
                <a:gd name="T9" fmla="*/ 69 h 75"/>
                <a:gd name="T10" fmla="*/ 27 w 87"/>
                <a:gd name="T11" fmla="*/ 50 h 75"/>
                <a:gd name="T12" fmla="*/ 14 w 87"/>
                <a:gd name="T13" fmla="*/ 75 h 75"/>
                <a:gd name="T14" fmla="*/ 0 w 87"/>
                <a:gd name="T15" fmla="*/ 54 h 75"/>
                <a:gd name="T16" fmla="*/ 14 w 87"/>
                <a:gd name="T17"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5">
                  <a:moveTo>
                    <a:pt x="14" y="33"/>
                  </a:moveTo>
                  <a:lnTo>
                    <a:pt x="27" y="40"/>
                  </a:lnTo>
                  <a:lnTo>
                    <a:pt x="62" y="0"/>
                  </a:lnTo>
                  <a:lnTo>
                    <a:pt x="87" y="9"/>
                  </a:lnTo>
                  <a:lnTo>
                    <a:pt x="66" y="69"/>
                  </a:lnTo>
                  <a:lnTo>
                    <a:pt x="27" y="50"/>
                  </a:lnTo>
                  <a:lnTo>
                    <a:pt x="14" y="75"/>
                  </a:lnTo>
                  <a:lnTo>
                    <a:pt x="0" y="54"/>
                  </a:lnTo>
                  <a:lnTo>
                    <a:pt x="14" y="33"/>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151"/>
            <p:cNvSpPr/>
            <p:nvPr userDrawn="1"/>
          </p:nvSpPr>
          <p:spPr bwMode="auto">
            <a:xfrm>
              <a:off x="10699862" y="2585135"/>
              <a:ext cx="58879" cy="102617"/>
            </a:xfrm>
            <a:custGeom>
              <a:avLst/>
              <a:gdLst>
                <a:gd name="T0" fmla="*/ 17 w 17"/>
                <a:gd name="T1" fmla="*/ 15 h 29"/>
                <a:gd name="T2" fmla="*/ 4 w 17"/>
                <a:gd name="T3" fmla="*/ 0 h 29"/>
                <a:gd name="T4" fmla="*/ 4 w 17"/>
                <a:gd name="T5" fmla="*/ 18 h 29"/>
                <a:gd name="T6" fmla="*/ 17 w 17"/>
                <a:gd name="T7" fmla="*/ 15 h 29"/>
              </a:gdLst>
              <a:ahLst/>
              <a:cxnLst>
                <a:cxn ang="0">
                  <a:pos x="T0" y="T1"/>
                </a:cxn>
                <a:cxn ang="0">
                  <a:pos x="T2" y="T3"/>
                </a:cxn>
                <a:cxn ang="0">
                  <a:pos x="T4" y="T5"/>
                </a:cxn>
                <a:cxn ang="0">
                  <a:pos x="T6" y="T7"/>
                </a:cxn>
              </a:cxnLst>
              <a:rect l="0" t="0" r="r" b="b"/>
              <a:pathLst>
                <a:path w="17" h="29">
                  <a:moveTo>
                    <a:pt x="17" y="15"/>
                  </a:moveTo>
                  <a:cubicBezTo>
                    <a:pt x="17" y="15"/>
                    <a:pt x="8" y="0"/>
                    <a:pt x="4" y="0"/>
                  </a:cubicBezTo>
                  <a:cubicBezTo>
                    <a:pt x="0" y="0"/>
                    <a:pt x="4" y="18"/>
                    <a:pt x="4" y="18"/>
                  </a:cubicBezTo>
                  <a:cubicBezTo>
                    <a:pt x="4" y="18"/>
                    <a:pt x="9" y="29"/>
                    <a:pt x="17" y="15"/>
                  </a:cubicBez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52"/>
            <p:cNvSpPr/>
            <p:nvPr userDrawn="1"/>
          </p:nvSpPr>
          <p:spPr bwMode="auto">
            <a:xfrm>
              <a:off x="10010148" y="3305130"/>
              <a:ext cx="787284" cy="1273449"/>
            </a:xfrm>
            <a:custGeom>
              <a:avLst/>
              <a:gdLst>
                <a:gd name="T0" fmla="*/ 225 w 225"/>
                <a:gd name="T1" fmla="*/ 21 h 365"/>
                <a:gd name="T2" fmla="*/ 182 w 225"/>
                <a:gd name="T3" fmla="*/ 202 h 365"/>
                <a:gd name="T4" fmla="*/ 190 w 225"/>
                <a:gd name="T5" fmla="*/ 322 h 365"/>
                <a:gd name="T6" fmla="*/ 174 w 225"/>
                <a:gd name="T7" fmla="*/ 362 h 365"/>
                <a:gd name="T8" fmla="*/ 173 w 225"/>
                <a:gd name="T9" fmla="*/ 324 h 365"/>
                <a:gd name="T10" fmla="*/ 152 w 225"/>
                <a:gd name="T11" fmla="*/ 196 h 365"/>
                <a:gd name="T12" fmla="*/ 161 w 225"/>
                <a:gd name="T13" fmla="*/ 62 h 365"/>
                <a:gd name="T14" fmla="*/ 92 w 225"/>
                <a:gd name="T15" fmla="*/ 143 h 365"/>
                <a:gd name="T16" fmla="*/ 61 w 225"/>
                <a:gd name="T17" fmla="*/ 289 h 365"/>
                <a:gd name="T18" fmla="*/ 0 w 225"/>
                <a:gd name="T19" fmla="*/ 275 h 365"/>
                <a:gd name="T20" fmla="*/ 37 w 225"/>
                <a:gd name="T21" fmla="*/ 270 h 365"/>
                <a:gd name="T22" fmla="*/ 69 w 225"/>
                <a:gd name="T23" fmla="*/ 126 h 365"/>
                <a:gd name="T24" fmla="*/ 155 w 225"/>
                <a:gd name="T25" fmla="*/ 5 h 365"/>
                <a:gd name="T26" fmla="*/ 225 w 225"/>
                <a:gd name="T27" fmla="*/ 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5" h="365">
                  <a:moveTo>
                    <a:pt x="225" y="21"/>
                  </a:moveTo>
                  <a:cubicBezTo>
                    <a:pt x="182" y="202"/>
                    <a:pt x="182" y="202"/>
                    <a:pt x="182" y="202"/>
                  </a:cubicBezTo>
                  <a:cubicBezTo>
                    <a:pt x="190" y="322"/>
                    <a:pt x="190" y="322"/>
                    <a:pt x="190" y="322"/>
                  </a:cubicBezTo>
                  <a:cubicBezTo>
                    <a:pt x="190" y="322"/>
                    <a:pt x="191" y="365"/>
                    <a:pt x="174" y="362"/>
                  </a:cubicBezTo>
                  <a:cubicBezTo>
                    <a:pt x="158" y="359"/>
                    <a:pt x="165" y="343"/>
                    <a:pt x="173" y="324"/>
                  </a:cubicBezTo>
                  <a:cubicBezTo>
                    <a:pt x="173" y="324"/>
                    <a:pt x="152" y="230"/>
                    <a:pt x="152" y="196"/>
                  </a:cubicBezTo>
                  <a:cubicBezTo>
                    <a:pt x="152" y="162"/>
                    <a:pt x="161" y="62"/>
                    <a:pt x="161" y="62"/>
                  </a:cubicBezTo>
                  <a:cubicBezTo>
                    <a:pt x="92" y="143"/>
                    <a:pt x="92" y="143"/>
                    <a:pt x="92" y="143"/>
                  </a:cubicBezTo>
                  <a:cubicBezTo>
                    <a:pt x="61" y="289"/>
                    <a:pt x="61" y="289"/>
                    <a:pt x="61" y="289"/>
                  </a:cubicBezTo>
                  <a:cubicBezTo>
                    <a:pt x="61" y="289"/>
                    <a:pt x="22" y="291"/>
                    <a:pt x="0" y="275"/>
                  </a:cubicBezTo>
                  <a:cubicBezTo>
                    <a:pt x="0" y="275"/>
                    <a:pt x="10" y="263"/>
                    <a:pt x="37" y="270"/>
                  </a:cubicBezTo>
                  <a:cubicBezTo>
                    <a:pt x="37" y="270"/>
                    <a:pt x="53" y="159"/>
                    <a:pt x="69" y="126"/>
                  </a:cubicBezTo>
                  <a:cubicBezTo>
                    <a:pt x="84" y="92"/>
                    <a:pt x="137" y="35"/>
                    <a:pt x="155" y="5"/>
                  </a:cubicBezTo>
                  <a:cubicBezTo>
                    <a:pt x="155" y="5"/>
                    <a:pt x="181" y="0"/>
                    <a:pt x="225" y="21"/>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53"/>
            <p:cNvSpPr/>
            <p:nvPr userDrawn="1"/>
          </p:nvSpPr>
          <p:spPr bwMode="auto">
            <a:xfrm>
              <a:off x="10570330" y="3321952"/>
              <a:ext cx="68972" cy="42056"/>
            </a:xfrm>
            <a:custGeom>
              <a:avLst/>
              <a:gdLst>
                <a:gd name="T0" fmla="*/ 0 w 20"/>
                <a:gd name="T1" fmla="*/ 9 h 12"/>
                <a:gd name="T2" fmla="*/ 17 w 20"/>
                <a:gd name="T3" fmla="*/ 12 h 12"/>
                <a:gd name="T4" fmla="*/ 20 w 20"/>
                <a:gd name="T5" fmla="*/ 4 h 12"/>
                <a:gd name="T6" fmla="*/ 2 w 20"/>
                <a:gd name="T7" fmla="*/ 2 h 12"/>
                <a:gd name="T8" fmla="*/ 0 w 20"/>
                <a:gd name="T9" fmla="*/ 9 h 12"/>
              </a:gdLst>
              <a:ahLst/>
              <a:cxnLst>
                <a:cxn ang="0">
                  <a:pos x="T0" y="T1"/>
                </a:cxn>
                <a:cxn ang="0">
                  <a:pos x="T2" y="T3"/>
                </a:cxn>
                <a:cxn ang="0">
                  <a:pos x="T4" y="T5"/>
                </a:cxn>
                <a:cxn ang="0">
                  <a:pos x="T6" y="T7"/>
                </a:cxn>
                <a:cxn ang="0">
                  <a:pos x="T8" y="T9"/>
                </a:cxn>
              </a:cxnLst>
              <a:rect l="0" t="0" r="r" b="b"/>
              <a:pathLst>
                <a:path w="20" h="12">
                  <a:moveTo>
                    <a:pt x="0" y="9"/>
                  </a:moveTo>
                  <a:cubicBezTo>
                    <a:pt x="0" y="9"/>
                    <a:pt x="7" y="7"/>
                    <a:pt x="17" y="12"/>
                  </a:cubicBezTo>
                  <a:cubicBezTo>
                    <a:pt x="20" y="4"/>
                    <a:pt x="20" y="4"/>
                    <a:pt x="20" y="4"/>
                  </a:cubicBezTo>
                  <a:cubicBezTo>
                    <a:pt x="20" y="4"/>
                    <a:pt x="10" y="0"/>
                    <a:pt x="2" y="2"/>
                  </a:cubicBezTo>
                  <a:lnTo>
                    <a:pt x="0" y="9"/>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54"/>
            <p:cNvSpPr/>
            <p:nvPr userDrawn="1"/>
          </p:nvSpPr>
          <p:spPr bwMode="auto">
            <a:xfrm>
              <a:off x="10972384" y="2721395"/>
              <a:ext cx="79065" cy="223737"/>
            </a:xfrm>
            <a:custGeom>
              <a:avLst/>
              <a:gdLst>
                <a:gd name="T0" fmla="*/ 13 w 23"/>
                <a:gd name="T1" fmla="*/ 50 h 64"/>
                <a:gd name="T2" fmla="*/ 21 w 23"/>
                <a:gd name="T3" fmla="*/ 43 h 64"/>
                <a:gd name="T4" fmla="*/ 15 w 23"/>
                <a:gd name="T5" fmla="*/ 0 h 64"/>
                <a:gd name="T6" fmla="*/ 8 w 23"/>
                <a:gd name="T7" fmla="*/ 17 h 64"/>
                <a:gd name="T8" fmla="*/ 7 w 23"/>
                <a:gd name="T9" fmla="*/ 39 h 64"/>
                <a:gd name="T10" fmla="*/ 0 w 23"/>
                <a:gd name="T11" fmla="*/ 64 h 64"/>
                <a:gd name="T12" fmla="*/ 13 w 23"/>
                <a:gd name="T13" fmla="*/ 50 h 64"/>
              </a:gdLst>
              <a:ahLst/>
              <a:cxnLst>
                <a:cxn ang="0">
                  <a:pos x="T0" y="T1"/>
                </a:cxn>
                <a:cxn ang="0">
                  <a:pos x="T2" y="T3"/>
                </a:cxn>
                <a:cxn ang="0">
                  <a:pos x="T4" y="T5"/>
                </a:cxn>
                <a:cxn ang="0">
                  <a:pos x="T6" y="T7"/>
                </a:cxn>
                <a:cxn ang="0">
                  <a:pos x="T8" y="T9"/>
                </a:cxn>
                <a:cxn ang="0">
                  <a:pos x="T10" y="T11"/>
                </a:cxn>
                <a:cxn ang="0">
                  <a:pos x="T12" y="T13"/>
                </a:cxn>
              </a:cxnLst>
              <a:rect l="0" t="0" r="r" b="b"/>
              <a:pathLst>
                <a:path w="23" h="64">
                  <a:moveTo>
                    <a:pt x="13" y="50"/>
                  </a:moveTo>
                  <a:cubicBezTo>
                    <a:pt x="13" y="50"/>
                    <a:pt x="20" y="45"/>
                    <a:pt x="21" y="43"/>
                  </a:cubicBezTo>
                  <a:cubicBezTo>
                    <a:pt x="23" y="33"/>
                    <a:pt x="15" y="0"/>
                    <a:pt x="15" y="0"/>
                  </a:cubicBezTo>
                  <a:cubicBezTo>
                    <a:pt x="15" y="0"/>
                    <a:pt x="12" y="13"/>
                    <a:pt x="8" y="17"/>
                  </a:cubicBezTo>
                  <a:cubicBezTo>
                    <a:pt x="5" y="22"/>
                    <a:pt x="9" y="35"/>
                    <a:pt x="7" y="39"/>
                  </a:cubicBezTo>
                  <a:cubicBezTo>
                    <a:pt x="5" y="43"/>
                    <a:pt x="0" y="64"/>
                    <a:pt x="0" y="64"/>
                  </a:cubicBezTo>
                  <a:lnTo>
                    <a:pt x="13" y="50"/>
                  </a:ln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155"/>
            <p:cNvSpPr/>
            <p:nvPr userDrawn="1"/>
          </p:nvSpPr>
          <p:spPr bwMode="auto">
            <a:xfrm>
              <a:off x="11170887" y="2675976"/>
              <a:ext cx="255699" cy="269157"/>
            </a:xfrm>
            <a:custGeom>
              <a:avLst/>
              <a:gdLst>
                <a:gd name="T0" fmla="*/ 68 w 73"/>
                <a:gd name="T1" fmla="*/ 36 h 77"/>
                <a:gd name="T2" fmla="*/ 41 w 73"/>
                <a:gd name="T3" fmla="*/ 60 h 77"/>
                <a:gd name="T4" fmla="*/ 38 w 73"/>
                <a:gd name="T5" fmla="*/ 77 h 77"/>
                <a:gd name="T6" fmla="*/ 13 w 73"/>
                <a:gd name="T7" fmla="*/ 72 h 77"/>
                <a:gd name="T8" fmla="*/ 1 w 73"/>
                <a:gd name="T9" fmla="*/ 33 h 77"/>
                <a:gd name="T10" fmla="*/ 0 w 73"/>
                <a:gd name="T11" fmla="*/ 27 h 77"/>
                <a:gd name="T12" fmla="*/ 42 w 73"/>
                <a:gd name="T13" fmla="*/ 0 h 77"/>
                <a:gd name="T14" fmla="*/ 46 w 73"/>
                <a:gd name="T15" fmla="*/ 0 h 77"/>
                <a:gd name="T16" fmla="*/ 68 w 73"/>
                <a:gd name="T17" fmla="*/ 3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7">
                  <a:moveTo>
                    <a:pt x="68" y="36"/>
                  </a:moveTo>
                  <a:cubicBezTo>
                    <a:pt x="63" y="53"/>
                    <a:pt x="47" y="55"/>
                    <a:pt x="41" y="60"/>
                  </a:cubicBezTo>
                  <a:cubicBezTo>
                    <a:pt x="35" y="65"/>
                    <a:pt x="38" y="77"/>
                    <a:pt x="38" y="77"/>
                  </a:cubicBezTo>
                  <a:cubicBezTo>
                    <a:pt x="38" y="77"/>
                    <a:pt x="10" y="77"/>
                    <a:pt x="13" y="72"/>
                  </a:cubicBezTo>
                  <a:cubicBezTo>
                    <a:pt x="15" y="68"/>
                    <a:pt x="4" y="46"/>
                    <a:pt x="1" y="33"/>
                  </a:cubicBezTo>
                  <a:cubicBezTo>
                    <a:pt x="0" y="31"/>
                    <a:pt x="0" y="29"/>
                    <a:pt x="0" y="27"/>
                  </a:cubicBezTo>
                  <a:cubicBezTo>
                    <a:pt x="2" y="19"/>
                    <a:pt x="25" y="1"/>
                    <a:pt x="42" y="0"/>
                  </a:cubicBezTo>
                  <a:cubicBezTo>
                    <a:pt x="43" y="0"/>
                    <a:pt x="45" y="0"/>
                    <a:pt x="46" y="0"/>
                  </a:cubicBezTo>
                  <a:cubicBezTo>
                    <a:pt x="64" y="3"/>
                    <a:pt x="73" y="20"/>
                    <a:pt x="68" y="36"/>
                  </a:cubicBez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156"/>
            <p:cNvSpPr/>
            <p:nvPr userDrawn="1"/>
          </p:nvSpPr>
          <p:spPr bwMode="auto">
            <a:xfrm>
              <a:off x="11290325" y="2627191"/>
              <a:ext cx="195139" cy="289344"/>
            </a:xfrm>
            <a:custGeom>
              <a:avLst/>
              <a:gdLst>
                <a:gd name="T0" fmla="*/ 1 w 56"/>
                <a:gd name="T1" fmla="*/ 15 h 83"/>
                <a:gd name="T2" fmla="*/ 13 w 56"/>
                <a:gd name="T3" fmla="*/ 1 h 83"/>
                <a:gd name="T4" fmla="*/ 34 w 56"/>
                <a:gd name="T5" fmla="*/ 20 h 83"/>
                <a:gd name="T6" fmla="*/ 36 w 56"/>
                <a:gd name="T7" fmla="*/ 65 h 83"/>
                <a:gd name="T8" fmla="*/ 7 w 56"/>
                <a:gd name="T9" fmla="*/ 78 h 83"/>
                <a:gd name="T10" fmla="*/ 7 w 56"/>
                <a:gd name="T11" fmla="*/ 56 h 83"/>
                <a:gd name="T12" fmla="*/ 7 w 56"/>
                <a:gd name="T13" fmla="*/ 40 h 83"/>
                <a:gd name="T14" fmla="*/ 1 w 56"/>
                <a:gd name="T15" fmla="*/ 15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83">
                  <a:moveTo>
                    <a:pt x="1" y="15"/>
                  </a:moveTo>
                  <a:cubicBezTo>
                    <a:pt x="1" y="15"/>
                    <a:pt x="1" y="0"/>
                    <a:pt x="13" y="1"/>
                  </a:cubicBezTo>
                  <a:cubicBezTo>
                    <a:pt x="26" y="3"/>
                    <a:pt x="34" y="20"/>
                    <a:pt x="34" y="20"/>
                  </a:cubicBezTo>
                  <a:cubicBezTo>
                    <a:pt x="34" y="20"/>
                    <a:pt x="56" y="53"/>
                    <a:pt x="36" y="65"/>
                  </a:cubicBezTo>
                  <a:cubicBezTo>
                    <a:pt x="15" y="76"/>
                    <a:pt x="15" y="83"/>
                    <a:pt x="7" y="78"/>
                  </a:cubicBezTo>
                  <a:cubicBezTo>
                    <a:pt x="0" y="73"/>
                    <a:pt x="1" y="67"/>
                    <a:pt x="7" y="56"/>
                  </a:cubicBezTo>
                  <a:cubicBezTo>
                    <a:pt x="14" y="46"/>
                    <a:pt x="7" y="40"/>
                    <a:pt x="7" y="40"/>
                  </a:cubicBezTo>
                  <a:cubicBezTo>
                    <a:pt x="7" y="40"/>
                    <a:pt x="27" y="27"/>
                    <a:pt x="1" y="15"/>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157"/>
            <p:cNvSpPr/>
            <p:nvPr userDrawn="1"/>
          </p:nvSpPr>
          <p:spPr bwMode="auto">
            <a:xfrm>
              <a:off x="10814254" y="2871114"/>
              <a:ext cx="639247" cy="573641"/>
            </a:xfrm>
            <a:custGeom>
              <a:avLst/>
              <a:gdLst>
                <a:gd name="T0" fmla="*/ 50 w 183"/>
                <a:gd name="T1" fmla="*/ 0 h 164"/>
                <a:gd name="T2" fmla="*/ 12 w 183"/>
                <a:gd name="T3" fmla="*/ 73 h 164"/>
                <a:gd name="T4" fmla="*/ 64 w 183"/>
                <a:gd name="T5" fmla="*/ 59 h 164"/>
                <a:gd name="T6" fmla="*/ 47 w 183"/>
                <a:gd name="T7" fmla="*/ 160 h 164"/>
                <a:gd name="T8" fmla="*/ 117 w 183"/>
                <a:gd name="T9" fmla="*/ 164 h 164"/>
                <a:gd name="T10" fmla="*/ 140 w 183"/>
                <a:gd name="T11" fmla="*/ 90 h 164"/>
                <a:gd name="T12" fmla="*/ 153 w 183"/>
                <a:gd name="T13" fmla="*/ 19 h 164"/>
                <a:gd name="T14" fmla="*/ 88 w 183"/>
                <a:gd name="T15" fmla="*/ 19 h 164"/>
                <a:gd name="T16" fmla="*/ 47 w 183"/>
                <a:gd name="T17" fmla="*/ 40 h 164"/>
                <a:gd name="T18" fmla="*/ 60 w 183"/>
                <a:gd name="T19" fmla="*/ 8 h 164"/>
                <a:gd name="T20" fmla="*/ 50 w 183"/>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64">
                  <a:moveTo>
                    <a:pt x="50" y="0"/>
                  </a:moveTo>
                  <a:cubicBezTo>
                    <a:pt x="50" y="0"/>
                    <a:pt x="0" y="58"/>
                    <a:pt x="12" y="73"/>
                  </a:cubicBezTo>
                  <a:cubicBezTo>
                    <a:pt x="20" y="83"/>
                    <a:pt x="64" y="59"/>
                    <a:pt x="64" y="59"/>
                  </a:cubicBezTo>
                  <a:cubicBezTo>
                    <a:pt x="64" y="59"/>
                    <a:pt x="46" y="104"/>
                    <a:pt x="47" y="160"/>
                  </a:cubicBezTo>
                  <a:cubicBezTo>
                    <a:pt x="117" y="164"/>
                    <a:pt x="117" y="164"/>
                    <a:pt x="117" y="164"/>
                  </a:cubicBezTo>
                  <a:cubicBezTo>
                    <a:pt x="117" y="164"/>
                    <a:pt x="117" y="121"/>
                    <a:pt x="140" y="90"/>
                  </a:cubicBezTo>
                  <a:cubicBezTo>
                    <a:pt x="159" y="64"/>
                    <a:pt x="183" y="21"/>
                    <a:pt x="153" y="19"/>
                  </a:cubicBezTo>
                  <a:cubicBezTo>
                    <a:pt x="122" y="16"/>
                    <a:pt x="104" y="14"/>
                    <a:pt x="88" y="19"/>
                  </a:cubicBezTo>
                  <a:cubicBezTo>
                    <a:pt x="77" y="22"/>
                    <a:pt x="47" y="40"/>
                    <a:pt x="47" y="40"/>
                  </a:cubicBezTo>
                  <a:cubicBezTo>
                    <a:pt x="60" y="8"/>
                    <a:pt x="60" y="8"/>
                    <a:pt x="60" y="8"/>
                  </a:cubicBezTo>
                  <a:lnTo>
                    <a:pt x="50" y="0"/>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58"/>
            <p:cNvSpPr/>
            <p:nvPr userDrawn="1"/>
          </p:nvSpPr>
          <p:spPr bwMode="auto">
            <a:xfrm>
              <a:off x="11170887" y="2675976"/>
              <a:ext cx="227102" cy="174952"/>
            </a:xfrm>
            <a:custGeom>
              <a:avLst/>
              <a:gdLst>
                <a:gd name="T0" fmla="*/ 46 w 65"/>
                <a:gd name="T1" fmla="*/ 30 h 50"/>
                <a:gd name="T2" fmla="*/ 47 w 65"/>
                <a:gd name="T3" fmla="*/ 47 h 50"/>
                <a:gd name="T4" fmla="*/ 35 w 65"/>
                <a:gd name="T5" fmla="*/ 38 h 50"/>
                <a:gd name="T6" fmla="*/ 1 w 65"/>
                <a:gd name="T7" fmla="*/ 33 h 50"/>
                <a:gd name="T8" fmla="*/ 0 w 65"/>
                <a:gd name="T9" fmla="*/ 27 h 50"/>
                <a:gd name="T10" fmla="*/ 42 w 65"/>
                <a:gd name="T11" fmla="*/ 0 h 50"/>
                <a:gd name="T12" fmla="*/ 57 w 65"/>
                <a:gd name="T13" fmla="*/ 13 h 50"/>
                <a:gd name="T14" fmla="*/ 46 w 65"/>
                <a:gd name="T15" fmla="*/ 3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50">
                  <a:moveTo>
                    <a:pt x="46" y="30"/>
                  </a:moveTo>
                  <a:cubicBezTo>
                    <a:pt x="55" y="31"/>
                    <a:pt x="65" y="43"/>
                    <a:pt x="47" y="47"/>
                  </a:cubicBezTo>
                  <a:cubicBezTo>
                    <a:pt x="34" y="50"/>
                    <a:pt x="35" y="38"/>
                    <a:pt x="35" y="38"/>
                  </a:cubicBezTo>
                  <a:cubicBezTo>
                    <a:pt x="22" y="49"/>
                    <a:pt x="10" y="38"/>
                    <a:pt x="1" y="33"/>
                  </a:cubicBezTo>
                  <a:cubicBezTo>
                    <a:pt x="0" y="31"/>
                    <a:pt x="0" y="29"/>
                    <a:pt x="0" y="27"/>
                  </a:cubicBezTo>
                  <a:cubicBezTo>
                    <a:pt x="2" y="19"/>
                    <a:pt x="25" y="1"/>
                    <a:pt x="42" y="0"/>
                  </a:cubicBezTo>
                  <a:cubicBezTo>
                    <a:pt x="57" y="4"/>
                    <a:pt x="57" y="13"/>
                    <a:pt x="57" y="13"/>
                  </a:cubicBezTo>
                  <a:cubicBezTo>
                    <a:pt x="47" y="17"/>
                    <a:pt x="46" y="30"/>
                    <a:pt x="46" y="30"/>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59"/>
            <p:cNvSpPr/>
            <p:nvPr userDrawn="1"/>
          </p:nvSpPr>
          <p:spPr bwMode="auto">
            <a:xfrm>
              <a:off x="11027897" y="2913170"/>
              <a:ext cx="195139" cy="381867"/>
            </a:xfrm>
            <a:custGeom>
              <a:avLst/>
              <a:gdLst>
                <a:gd name="T0" fmla="*/ 56 w 56"/>
                <a:gd name="T1" fmla="*/ 7 h 109"/>
                <a:gd name="T2" fmla="*/ 54 w 56"/>
                <a:gd name="T3" fmla="*/ 0 h 109"/>
                <a:gd name="T4" fmla="*/ 44 w 56"/>
                <a:gd name="T5" fmla="*/ 7 h 109"/>
                <a:gd name="T6" fmla="*/ 41 w 56"/>
                <a:gd name="T7" fmla="*/ 17 h 109"/>
                <a:gd name="T8" fmla="*/ 0 w 56"/>
                <a:gd name="T9" fmla="*/ 94 h 109"/>
                <a:gd name="T10" fmla="*/ 6 w 56"/>
                <a:gd name="T11" fmla="*/ 109 h 109"/>
                <a:gd name="T12" fmla="*/ 17 w 56"/>
                <a:gd name="T13" fmla="*/ 99 h 109"/>
                <a:gd name="T14" fmla="*/ 46 w 56"/>
                <a:gd name="T15" fmla="*/ 17 h 109"/>
                <a:gd name="T16" fmla="*/ 56 w 56"/>
                <a:gd name="T17" fmla="*/ 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09">
                  <a:moveTo>
                    <a:pt x="56" y="7"/>
                  </a:moveTo>
                  <a:cubicBezTo>
                    <a:pt x="54" y="0"/>
                    <a:pt x="54" y="0"/>
                    <a:pt x="54" y="0"/>
                  </a:cubicBezTo>
                  <a:cubicBezTo>
                    <a:pt x="44" y="7"/>
                    <a:pt x="44" y="7"/>
                    <a:pt x="44" y="7"/>
                  </a:cubicBezTo>
                  <a:cubicBezTo>
                    <a:pt x="41" y="17"/>
                    <a:pt x="41" y="17"/>
                    <a:pt x="41" y="17"/>
                  </a:cubicBezTo>
                  <a:cubicBezTo>
                    <a:pt x="22" y="42"/>
                    <a:pt x="0" y="94"/>
                    <a:pt x="0" y="94"/>
                  </a:cubicBezTo>
                  <a:cubicBezTo>
                    <a:pt x="6" y="109"/>
                    <a:pt x="6" y="109"/>
                    <a:pt x="6" y="109"/>
                  </a:cubicBezTo>
                  <a:cubicBezTo>
                    <a:pt x="17" y="99"/>
                    <a:pt x="17" y="99"/>
                    <a:pt x="17" y="99"/>
                  </a:cubicBezTo>
                  <a:cubicBezTo>
                    <a:pt x="16" y="74"/>
                    <a:pt x="46" y="17"/>
                    <a:pt x="46" y="17"/>
                  </a:cubicBezTo>
                  <a:lnTo>
                    <a:pt x="56" y="7"/>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60"/>
            <p:cNvSpPr/>
            <p:nvPr userDrawn="1"/>
          </p:nvSpPr>
          <p:spPr bwMode="auto">
            <a:xfrm>
              <a:off x="11157429" y="2899712"/>
              <a:ext cx="156448" cy="62243"/>
            </a:xfrm>
            <a:custGeom>
              <a:avLst/>
              <a:gdLst>
                <a:gd name="T0" fmla="*/ 4 w 45"/>
                <a:gd name="T1" fmla="*/ 10 h 18"/>
                <a:gd name="T2" fmla="*/ 0 w 45"/>
                <a:gd name="T3" fmla="*/ 18 h 18"/>
                <a:gd name="T4" fmla="*/ 14 w 45"/>
                <a:gd name="T5" fmla="*/ 9 h 18"/>
                <a:gd name="T6" fmla="*/ 21 w 45"/>
                <a:gd name="T7" fmla="*/ 18 h 18"/>
                <a:gd name="T8" fmla="*/ 45 w 45"/>
                <a:gd name="T9" fmla="*/ 10 h 18"/>
                <a:gd name="T10" fmla="*/ 43 w 45"/>
                <a:gd name="T11" fmla="*/ 0 h 18"/>
                <a:gd name="T12" fmla="*/ 17 w 45"/>
                <a:gd name="T13" fmla="*/ 4 h 18"/>
                <a:gd name="T14" fmla="*/ 16 w 45"/>
                <a:gd name="T15" fmla="*/ 2 h 18"/>
                <a:gd name="T16" fmla="*/ 4 w 45"/>
                <a:gd name="T17"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8">
                  <a:moveTo>
                    <a:pt x="4" y="10"/>
                  </a:moveTo>
                  <a:cubicBezTo>
                    <a:pt x="0" y="18"/>
                    <a:pt x="0" y="18"/>
                    <a:pt x="0" y="18"/>
                  </a:cubicBezTo>
                  <a:cubicBezTo>
                    <a:pt x="14" y="9"/>
                    <a:pt x="14" y="9"/>
                    <a:pt x="14" y="9"/>
                  </a:cubicBezTo>
                  <a:cubicBezTo>
                    <a:pt x="14" y="9"/>
                    <a:pt x="18" y="17"/>
                    <a:pt x="21" y="18"/>
                  </a:cubicBezTo>
                  <a:cubicBezTo>
                    <a:pt x="23" y="18"/>
                    <a:pt x="45" y="10"/>
                    <a:pt x="45" y="10"/>
                  </a:cubicBezTo>
                  <a:cubicBezTo>
                    <a:pt x="43" y="0"/>
                    <a:pt x="43" y="0"/>
                    <a:pt x="43" y="0"/>
                  </a:cubicBezTo>
                  <a:cubicBezTo>
                    <a:pt x="17" y="4"/>
                    <a:pt x="17" y="4"/>
                    <a:pt x="17" y="4"/>
                  </a:cubicBezTo>
                  <a:cubicBezTo>
                    <a:pt x="16" y="2"/>
                    <a:pt x="16" y="2"/>
                    <a:pt x="16" y="2"/>
                  </a:cubicBezTo>
                  <a:lnTo>
                    <a:pt x="4" y="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161"/>
            <p:cNvSpPr/>
            <p:nvPr userDrawn="1"/>
          </p:nvSpPr>
          <p:spPr bwMode="auto">
            <a:xfrm>
              <a:off x="11059860" y="2864386"/>
              <a:ext cx="104298" cy="94205"/>
            </a:xfrm>
            <a:custGeom>
              <a:avLst/>
              <a:gdLst>
                <a:gd name="T0" fmla="*/ 11 w 30"/>
                <a:gd name="T1" fmla="*/ 26 h 27"/>
                <a:gd name="T2" fmla="*/ 0 w 30"/>
                <a:gd name="T3" fmla="*/ 10 h 27"/>
                <a:gd name="T4" fmla="*/ 25 w 30"/>
                <a:gd name="T5" fmla="*/ 6 h 27"/>
                <a:gd name="T6" fmla="*/ 27 w 30"/>
                <a:gd name="T7" fmla="*/ 2 h 27"/>
                <a:gd name="T8" fmla="*/ 29 w 30"/>
                <a:gd name="T9" fmla="*/ 11 h 27"/>
                <a:gd name="T10" fmla="*/ 23 w 30"/>
                <a:gd name="T11" fmla="*/ 19 h 27"/>
                <a:gd name="T12" fmla="*/ 11 w 30"/>
                <a:gd name="T13" fmla="*/ 26 h 27"/>
              </a:gdLst>
              <a:ahLst/>
              <a:cxnLst>
                <a:cxn ang="0">
                  <a:pos x="T0" y="T1"/>
                </a:cxn>
                <a:cxn ang="0">
                  <a:pos x="T2" y="T3"/>
                </a:cxn>
                <a:cxn ang="0">
                  <a:pos x="T4" y="T5"/>
                </a:cxn>
                <a:cxn ang="0">
                  <a:pos x="T6" y="T7"/>
                </a:cxn>
                <a:cxn ang="0">
                  <a:pos x="T8" y="T9"/>
                </a:cxn>
                <a:cxn ang="0">
                  <a:pos x="T10" y="T11"/>
                </a:cxn>
                <a:cxn ang="0">
                  <a:pos x="T12" y="T13"/>
                </a:cxn>
              </a:cxnLst>
              <a:rect l="0" t="0" r="r" b="b"/>
              <a:pathLst>
                <a:path w="30" h="27">
                  <a:moveTo>
                    <a:pt x="11" y="26"/>
                  </a:moveTo>
                  <a:cubicBezTo>
                    <a:pt x="7" y="17"/>
                    <a:pt x="0" y="22"/>
                    <a:pt x="0" y="10"/>
                  </a:cubicBezTo>
                  <a:cubicBezTo>
                    <a:pt x="0" y="5"/>
                    <a:pt x="25" y="6"/>
                    <a:pt x="25" y="6"/>
                  </a:cubicBezTo>
                  <a:cubicBezTo>
                    <a:pt x="25" y="6"/>
                    <a:pt x="21" y="0"/>
                    <a:pt x="27" y="2"/>
                  </a:cubicBezTo>
                  <a:cubicBezTo>
                    <a:pt x="30" y="3"/>
                    <a:pt x="30" y="9"/>
                    <a:pt x="29" y="11"/>
                  </a:cubicBezTo>
                  <a:cubicBezTo>
                    <a:pt x="27" y="15"/>
                    <a:pt x="22" y="17"/>
                    <a:pt x="23" y="19"/>
                  </a:cubicBezTo>
                  <a:cubicBezTo>
                    <a:pt x="24" y="27"/>
                    <a:pt x="11" y="26"/>
                    <a:pt x="11" y="26"/>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162"/>
            <p:cNvSpPr/>
            <p:nvPr userDrawn="1"/>
          </p:nvSpPr>
          <p:spPr bwMode="auto">
            <a:xfrm>
              <a:off x="11086775" y="2928310"/>
              <a:ext cx="339811" cy="328035"/>
            </a:xfrm>
            <a:custGeom>
              <a:avLst/>
              <a:gdLst>
                <a:gd name="T0" fmla="*/ 15 w 97"/>
                <a:gd name="T1" fmla="*/ 1 h 94"/>
                <a:gd name="T2" fmla="*/ 0 w 97"/>
                <a:gd name="T3" fmla="*/ 4 h 94"/>
                <a:gd name="T4" fmla="*/ 28 w 97"/>
                <a:gd name="T5" fmla="*/ 89 h 94"/>
                <a:gd name="T6" fmla="*/ 92 w 97"/>
                <a:gd name="T7" fmla="*/ 15 h 94"/>
                <a:gd name="T8" fmla="*/ 76 w 97"/>
                <a:gd name="T9" fmla="*/ 1 h 94"/>
                <a:gd name="T10" fmla="*/ 33 w 97"/>
                <a:gd name="T11" fmla="*/ 56 h 94"/>
                <a:gd name="T12" fmla="*/ 15 w 97"/>
                <a:gd name="T13" fmla="*/ 1 h 94"/>
              </a:gdLst>
              <a:ahLst/>
              <a:cxnLst>
                <a:cxn ang="0">
                  <a:pos x="T0" y="T1"/>
                </a:cxn>
                <a:cxn ang="0">
                  <a:pos x="T2" y="T3"/>
                </a:cxn>
                <a:cxn ang="0">
                  <a:pos x="T4" y="T5"/>
                </a:cxn>
                <a:cxn ang="0">
                  <a:pos x="T6" y="T7"/>
                </a:cxn>
                <a:cxn ang="0">
                  <a:pos x="T8" y="T9"/>
                </a:cxn>
                <a:cxn ang="0">
                  <a:pos x="T10" y="T11"/>
                </a:cxn>
                <a:cxn ang="0">
                  <a:pos x="T12" y="T13"/>
                </a:cxn>
              </a:cxnLst>
              <a:rect l="0" t="0" r="r" b="b"/>
              <a:pathLst>
                <a:path w="97" h="94">
                  <a:moveTo>
                    <a:pt x="15" y="1"/>
                  </a:moveTo>
                  <a:cubicBezTo>
                    <a:pt x="0" y="4"/>
                    <a:pt x="0" y="4"/>
                    <a:pt x="0" y="4"/>
                  </a:cubicBezTo>
                  <a:cubicBezTo>
                    <a:pt x="0" y="4"/>
                    <a:pt x="6" y="85"/>
                    <a:pt x="28" y="89"/>
                  </a:cubicBezTo>
                  <a:cubicBezTo>
                    <a:pt x="52" y="94"/>
                    <a:pt x="97" y="39"/>
                    <a:pt x="92" y="15"/>
                  </a:cubicBezTo>
                  <a:cubicBezTo>
                    <a:pt x="91" y="10"/>
                    <a:pt x="81" y="0"/>
                    <a:pt x="76" y="1"/>
                  </a:cubicBezTo>
                  <a:cubicBezTo>
                    <a:pt x="60" y="2"/>
                    <a:pt x="33" y="56"/>
                    <a:pt x="33" y="56"/>
                  </a:cubicBezTo>
                  <a:lnTo>
                    <a:pt x="15"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163"/>
            <p:cNvSpPr/>
            <p:nvPr userDrawn="1"/>
          </p:nvSpPr>
          <p:spPr bwMode="auto">
            <a:xfrm>
              <a:off x="10768833" y="3402699"/>
              <a:ext cx="748593" cy="1204477"/>
            </a:xfrm>
            <a:custGeom>
              <a:avLst/>
              <a:gdLst>
                <a:gd name="T0" fmla="*/ 130 w 214"/>
                <a:gd name="T1" fmla="*/ 12 h 345"/>
                <a:gd name="T2" fmla="*/ 177 w 214"/>
                <a:gd name="T3" fmla="*/ 185 h 345"/>
                <a:gd name="T4" fmla="*/ 191 w 214"/>
                <a:gd name="T5" fmla="*/ 314 h 345"/>
                <a:gd name="T6" fmla="*/ 209 w 214"/>
                <a:gd name="T7" fmla="*/ 335 h 345"/>
                <a:gd name="T8" fmla="*/ 172 w 214"/>
                <a:gd name="T9" fmla="*/ 314 h 345"/>
                <a:gd name="T10" fmla="*/ 146 w 214"/>
                <a:gd name="T11" fmla="*/ 188 h 345"/>
                <a:gd name="T12" fmla="*/ 86 w 214"/>
                <a:gd name="T13" fmla="*/ 73 h 345"/>
                <a:gd name="T14" fmla="*/ 53 w 214"/>
                <a:gd name="T15" fmla="*/ 175 h 345"/>
                <a:gd name="T16" fmla="*/ 50 w 214"/>
                <a:gd name="T17" fmla="*/ 309 h 345"/>
                <a:gd name="T18" fmla="*/ 13 w 214"/>
                <a:gd name="T19" fmla="*/ 335 h 345"/>
                <a:gd name="T20" fmla="*/ 27 w 214"/>
                <a:gd name="T21" fmla="*/ 302 h 345"/>
                <a:gd name="T22" fmla="*/ 19 w 214"/>
                <a:gd name="T23" fmla="*/ 171 h 345"/>
                <a:gd name="T24" fmla="*/ 60 w 214"/>
                <a:gd name="T25" fmla="*/ 8 h 345"/>
                <a:gd name="T26" fmla="*/ 130 w 214"/>
                <a:gd name="T27" fmla="*/ 1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345">
                  <a:moveTo>
                    <a:pt x="130" y="12"/>
                  </a:moveTo>
                  <a:cubicBezTo>
                    <a:pt x="130" y="12"/>
                    <a:pt x="168" y="145"/>
                    <a:pt x="177" y="185"/>
                  </a:cubicBezTo>
                  <a:cubicBezTo>
                    <a:pt x="184" y="214"/>
                    <a:pt x="191" y="314"/>
                    <a:pt x="191" y="314"/>
                  </a:cubicBezTo>
                  <a:cubicBezTo>
                    <a:pt x="191" y="314"/>
                    <a:pt x="214" y="330"/>
                    <a:pt x="209" y="335"/>
                  </a:cubicBezTo>
                  <a:cubicBezTo>
                    <a:pt x="201" y="343"/>
                    <a:pt x="170" y="331"/>
                    <a:pt x="172" y="314"/>
                  </a:cubicBezTo>
                  <a:cubicBezTo>
                    <a:pt x="172" y="314"/>
                    <a:pt x="154" y="214"/>
                    <a:pt x="146" y="188"/>
                  </a:cubicBezTo>
                  <a:cubicBezTo>
                    <a:pt x="134" y="148"/>
                    <a:pt x="92" y="73"/>
                    <a:pt x="86" y="73"/>
                  </a:cubicBezTo>
                  <a:cubicBezTo>
                    <a:pt x="80" y="73"/>
                    <a:pt x="57" y="161"/>
                    <a:pt x="53" y="175"/>
                  </a:cubicBezTo>
                  <a:cubicBezTo>
                    <a:pt x="48" y="194"/>
                    <a:pt x="41" y="277"/>
                    <a:pt x="50" y="309"/>
                  </a:cubicBezTo>
                  <a:cubicBezTo>
                    <a:pt x="50" y="309"/>
                    <a:pt x="30" y="345"/>
                    <a:pt x="13" y="335"/>
                  </a:cubicBezTo>
                  <a:cubicBezTo>
                    <a:pt x="13" y="335"/>
                    <a:pt x="0" y="322"/>
                    <a:pt x="27" y="302"/>
                  </a:cubicBezTo>
                  <a:cubicBezTo>
                    <a:pt x="27" y="302"/>
                    <a:pt x="16" y="195"/>
                    <a:pt x="19" y="171"/>
                  </a:cubicBezTo>
                  <a:cubicBezTo>
                    <a:pt x="23" y="147"/>
                    <a:pt x="58" y="39"/>
                    <a:pt x="60" y="8"/>
                  </a:cubicBezTo>
                  <a:cubicBezTo>
                    <a:pt x="60" y="8"/>
                    <a:pt x="82" y="0"/>
                    <a:pt x="130" y="12"/>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164"/>
            <p:cNvSpPr/>
            <p:nvPr userDrawn="1"/>
          </p:nvSpPr>
          <p:spPr bwMode="auto">
            <a:xfrm>
              <a:off x="11027897" y="3426250"/>
              <a:ext cx="58879" cy="38692"/>
            </a:xfrm>
            <a:custGeom>
              <a:avLst/>
              <a:gdLst>
                <a:gd name="T0" fmla="*/ 0 w 17"/>
                <a:gd name="T1" fmla="*/ 11 h 11"/>
                <a:gd name="T2" fmla="*/ 17 w 17"/>
                <a:gd name="T3" fmla="*/ 11 h 11"/>
                <a:gd name="T4" fmla="*/ 17 w 17"/>
                <a:gd name="T5" fmla="*/ 3 h 11"/>
                <a:gd name="T6" fmla="*/ 0 w 17"/>
                <a:gd name="T7" fmla="*/ 1 h 11"/>
                <a:gd name="T8" fmla="*/ 0 w 17"/>
                <a:gd name="T9" fmla="*/ 11 h 11"/>
              </a:gdLst>
              <a:ahLst/>
              <a:cxnLst>
                <a:cxn ang="0">
                  <a:pos x="T0" y="T1"/>
                </a:cxn>
                <a:cxn ang="0">
                  <a:pos x="T2" y="T3"/>
                </a:cxn>
                <a:cxn ang="0">
                  <a:pos x="T4" y="T5"/>
                </a:cxn>
                <a:cxn ang="0">
                  <a:pos x="T6" y="T7"/>
                </a:cxn>
                <a:cxn ang="0">
                  <a:pos x="T8" y="T9"/>
                </a:cxn>
              </a:cxnLst>
              <a:rect l="0" t="0" r="r" b="b"/>
              <a:pathLst>
                <a:path w="17" h="11">
                  <a:moveTo>
                    <a:pt x="0" y="11"/>
                  </a:moveTo>
                  <a:cubicBezTo>
                    <a:pt x="0" y="11"/>
                    <a:pt x="5" y="6"/>
                    <a:pt x="17" y="11"/>
                  </a:cubicBezTo>
                  <a:cubicBezTo>
                    <a:pt x="17" y="3"/>
                    <a:pt x="17" y="3"/>
                    <a:pt x="17" y="3"/>
                  </a:cubicBezTo>
                  <a:cubicBezTo>
                    <a:pt x="17" y="3"/>
                    <a:pt x="10" y="0"/>
                    <a:pt x="0" y="1"/>
                  </a:cubicBezTo>
                  <a:lnTo>
                    <a:pt x="0" y="11"/>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165"/>
            <p:cNvSpPr/>
            <p:nvPr userDrawn="1"/>
          </p:nvSpPr>
          <p:spPr bwMode="auto">
            <a:xfrm>
              <a:off x="10499676" y="635430"/>
              <a:ext cx="391960" cy="432334"/>
            </a:xfrm>
            <a:custGeom>
              <a:avLst/>
              <a:gdLst>
                <a:gd name="T0" fmla="*/ 0 w 112"/>
                <a:gd name="T1" fmla="*/ 68 h 124"/>
                <a:gd name="T2" fmla="*/ 56 w 112"/>
                <a:gd name="T3" fmla="*/ 124 h 124"/>
                <a:gd name="T4" fmla="*/ 112 w 112"/>
                <a:gd name="T5" fmla="*/ 68 h 124"/>
                <a:gd name="T6" fmla="*/ 88 w 112"/>
                <a:gd name="T7" fmla="*/ 14 h 124"/>
                <a:gd name="T8" fmla="*/ 84 w 112"/>
                <a:gd name="T9" fmla="*/ 0 h 124"/>
                <a:gd name="T10" fmla="*/ 28 w 112"/>
                <a:gd name="T11" fmla="*/ 0 h 124"/>
                <a:gd name="T12" fmla="*/ 23 w 112"/>
                <a:gd name="T13" fmla="*/ 14 h 124"/>
                <a:gd name="T14" fmla="*/ 0 w 112"/>
                <a:gd name="T15" fmla="*/ 68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124">
                  <a:moveTo>
                    <a:pt x="0" y="68"/>
                  </a:moveTo>
                  <a:cubicBezTo>
                    <a:pt x="0" y="99"/>
                    <a:pt x="25" y="124"/>
                    <a:pt x="56" y="124"/>
                  </a:cubicBezTo>
                  <a:cubicBezTo>
                    <a:pt x="87" y="124"/>
                    <a:pt x="112" y="99"/>
                    <a:pt x="112" y="68"/>
                  </a:cubicBezTo>
                  <a:cubicBezTo>
                    <a:pt x="112" y="45"/>
                    <a:pt x="98" y="29"/>
                    <a:pt x="88" y="14"/>
                  </a:cubicBezTo>
                  <a:cubicBezTo>
                    <a:pt x="85" y="10"/>
                    <a:pt x="84" y="0"/>
                    <a:pt x="84" y="0"/>
                  </a:cubicBezTo>
                  <a:cubicBezTo>
                    <a:pt x="28" y="0"/>
                    <a:pt x="28" y="0"/>
                    <a:pt x="28" y="0"/>
                  </a:cubicBezTo>
                  <a:cubicBezTo>
                    <a:pt x="28" y="0"/>
                    <a:pt x="27" y="10"/>
                    <a:pt x="23" y="14"/>
                  </a:cubicBezTo>
                  <a:cubicBezTo>
                    <a:pt x="14" y="29"/>
                    <a:pt x="0" y="43"/>
                    <a:pt x="0" y="68"/>
                  </a:cubicBezTo>
                  <a:close/>
                </a:path>
              </a:pathLst>
            </a:custGeom>
            <a:solidFill>
              <a:srgbClr val="FAAF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Oval 166"/>
            <p:cNvSpPr>
              <a:spLocks noChangeArrowheads="1"/>
            </p:cNvSpPr>
            <p:nvPr userDrawn="1"/>
          </p:nvSpPr>
          <p:spPr bwMode="auto">
            <a:xfrm>
              <a:off x="10518181" y="707766"/>
              <a:ext cx="351587" cy="353268"/>
            </a:xfrm>
            <a:prstGeom prst="ellipse">
              <a:avLst/>
            </a:prstGeom>
            <a:solidFill>
              <a:srgbClr val="F9EC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167"/>
            <p:cNvSpPr/>
            <p:nvPr userDrawn="1"/>
          </p:nvSpPr>
          <p:spPr bwMode="auto">
            <a:xfrm>
              <a:off x="10548462" y="386460"/>
              <a:ext cx="294391" cy="272521"/>
            </a:xfrm>
            <a:custGeom>
              <a:avLst/>
              <a:gdLst>
                <a:gd name="T0" fmla="*/ 0 w 84"/>
                <a:gd name="T1" fmla="*/ 12 h 78"/>
                <a:gd name="T2" fmla="*/ 12 w 84"/>
                <a:gd name="T3" fmla="*/ 0 h 78"/>
                <a:gd name="T4" fmla="*/ 72 w 84"/>
                <a:gd name="T5" fmla="*/ 0 h 78"/>
                <a:gd name="T6" fmla="*/ 84 w 84"/>
                <a:gd name="T7" fmla="*/ 12 h 78"/>
                <a:gd name="T8" fmla="*/ 84 w 84"/>
                <a:gd name="T9" fmla="*/ 66 h 78"/>
                <a:gd name="T10" fmla="*/ 72 w 84"/>
                <a:gd name="T11" fmla="*/ 78 h 78"/>
                <a:gd name="T12" fmla="*/ 12 w 84"/>
                <a:gd name="T13" fmla="*/ 78 h 78"/>
                <a:gd name="T14" fmla="*/ 0 w 84"/>
                <a:gd name="T15" fmla="*/ 66 h 78"/>
                <a:gd name="T16" fmla="*/ 0 w 84"/>
                <a:gd name="T17" fmla="*/ 1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8">
                  <a:moveTo>
                    <a:pt x="0" y="12"/>
                  </a:moveTo>
                  <a:cubicBezTo>
                    <a:pt x="0" y="5"/>
                    <a:pt x="5" y="0"/>
                    <a:pt x="12" y="0"/>
                  </a:cubicBezTo>
                  <a:cubicBezTo>
                    <a:pt x="72" y="0"/>
                    <a:pt x="72" y="0"/>
                    <a:pt x="72" y="0"/>
                  </a:cubicBezTo>
                  <a:cubicBezTo>
                    <a:pt x="78" y="0"/>
                    <a:pt x="84" y="5"/>
                    <a:pt x="84" y="12"/>
                  </a:cubicBezTo>
                  <a:cubicBezTo>
                    <a:pt x="84" y="66"/>
                    <a:pt x="84" y="66"/>
                    <a:pt x="84" y="66"/>
                  </a:cubicBezTo>
                  <a:cubicBezTo>
                    <a:pt x="84" y="73"/>
                    <a:pt x="78" y="78"/>
                    <a:pt x="72" y="78"/>
                  </a:cubicBezTo>
                  <a:cubicBezTo>
                    <a:pt x="12" y="78"/>
                    <a:pt x="12" y="78"/>
                    <a:pt x="12" y="78"/>
                  </a:cubicBezTo>
                  <a:cubicBezTo>
                    <a:pt x="5" y="78"/>
                    <a:pt x="0" y="73"/>
                    <a:pt x="0" y="66"/>
                  </a:cubicBezTo>
                  <a:lnTo>
                    <a:pt x="0" y="12"/>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168"/>
            <p:cNvSpPr/>
            <p:nvPr userDrawn="1"/>
          </p:nvSpPr>
          <p:spPr bwMode="auto">
            <a:xfrm>
              <a:off x="10590517" y="616926"/>
              <a:ext cx="203550" cy="265792"/>
            </a:xfrm>
            <a:custGeom>
              <a:avLst/>
              <a:gdLst>
                <a:gd name="T0" fmla="*/ 40 w 58"/>
                <a:gd name="T1" fmla="*/ 0 h 76"/>
                <a:gd name="T2" fmla="*/ 58 w 58"/>
                <a:gd name="T3" fmla="*/ 63 h 76"/>
                <a:gd name="T4" fmla="*/ 46 w 58"/>
                <a:gd name="T5" fmla="*/ 63 h 76"/>
                <a:gd name="T6" fmla="*/ 40 w 58"/>
                <a:gd name="T7" fmla="*/ 76 h 76"/>
                <a:gd name="T8" fmla="*/ 33 w 58"/>
                <a:gd name="T9" fmla="*/ 54 h 76"/>
                <a:gd name="T10" fmla="*/ 28 w 58"/>
                <a:gd name="T11" fmla="*/ 69 h 76"/>
                <a:gd name="T12" fmla="*/ 24 w 58"/>
                <a:gd name="T13" fmla="*/ 58 h 76"/>
                <a:gd name="T14" fmla="*/ 18 w 58"/>
                <a:gd name="T15" fmla="*/ 70 h 76"/>
                <a:gd name="T16" fmla="*/ 13 w 58"/>
                <a:gd name="T17" fmla="*/ 63 h 76"/>
                <a:gd name="T18" fmla="*/ 0 w 58"/>
                <a:gd name="T19" fmla="*/ 63 h 76"/>
                <a:gd name="T20" fmla="*/ 19 w 58"/>
                <a:gd name="T2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76">
                  <a:moveTo>
                    <a:pt x="40" y="0"/>
                  </a:moveTo>
                  <a:cubicBezTo>
                    <a:pt x="40" y="0"/>
                    <a:pt x="37" y="43"/>
                    <a:pt x="58" y="63"/>
                  </a:cubicBezTo>
                  <a:cubicBezTo>
                    <a:pt x="46" y="63"/>
                    <a:pt x="46" y="63"/>
                    <a:pt x="46" y="63"/>
                  </a:cubicBezTo>
                  <a:cubicBezTo>
                    <a:pt x="40" y="76"/>
                    <a:pt x="40" y="76"/>
                    <a:pt x="40" y="76"/>
                  </a:cubicBezTo>
                  <a:cubicBezTo>
                    <a:pt x="33" y="54"/>
                    <a:pt x="33" y="54"/>
                    <a:pt x="33" y="54"/>
                  </a:cubicBezTo>
                  <a:cubicBezTo>
                    <a:pt x="28" y="69"/>
                    <a:pt x="28" y="69"/>
                    <a:pt x="28" y="69"/>
                  </a:cubicBezTo>
                  <a:cubicBezTo>
                    <a:pt x="24" y="58"/>
                    <a:pt x="24" y="58"/>
                    <a:pt x="24" y="58"/>
                  </a:cubicBezTo>
                  <a:cubicBezTo>
                    <a:pt x="18" y="70"/>
                    <a:pt x="18" y="70"/>
                    <a:pt x="18" y="70"/>
                  </a:cubicBezTo>
                  <a:cubicBezTo>
                    <a:pt x="13" y="63"/>
                    <a:pt x="13" y="63"/>
                    <a:pt x="13" y="63"/>
                  </a:cubicBezTo>
                  <a:cubicBezTo>
                    <a:pt x="0" y="63"/>
                    <a:pt x="0" y="63"/>
                    <a:pt x="0" y="63"/>
                  </a:cubicBezTo>
                  <a:cubicBezTo>
                    <a:pt x="0" y="63"/>
                    <a:pt x="19" y="50"/>
                    <a:pt x="19" y="0"/>
                  </a:cubicBezTo>
                </a:path>
              </a:pathLst>
            </a:custGeom>
            <a:noFill/>
            <a:ln w="12700" cap="flat">
              <a:solidFill>
                <a:srgbClr val="40404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4" name="Oval 169"/>
            <p:cNvSpPr>
              <a:spLocks noChangeArrowheads="1"/>
            </p:cNvSpPr>
            <p:nvPr userDrawn="1"/>
          </p:nvSpPr>
          <p:spPr bwMode="auto">
            <a:xfrm>
              <a:off x="10593881" y="924774"/>
              <a:ext cx="200186" cy="12112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Oval 170"/>
            <p:cNvSpPr>
              <a:spLocks noChangeArrowheads="1"/>
            </p:cNvSpPr>
            <p:nvPr userDrawn="1"/>
          </p:nvSpPr>
          <p:spPr bwMode="auto">
            <a:xfrm>
              <a:off x="10635937" y="721224"/>
              <a:ext cx="119439" cy="4205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171"/>
            <p:cNvSpPr/>
            <p:nvPr userDrawn="1"/>
          </p:nvSpPr>
          <p:spPr bwMode="auto">
            <a:xfrm>
              <a:off x="10593881" y="593375"/>
              <a:ext cx="200186" cy="42056"/>
            </a:xfrm>
            <a:custGeom>
              <a:avLst/>
              <a:gdLst>
                <a:gd name="T0" fmla="*/ 57 w 57"/>
                <a:gd name="T1" fmla="*/ 6 h 12"/>
                <a:gd name="T2" fmla="*/ 51 w 57"/>
                <a:gd name="T3" fmla="*/ 12 h 12"/>
                <a:gd name="T4" fmla="*/ 6 w 57"/>
                <a:gd name="T5" fmla="*/ 12 h 12"/>
                <a:gd name="T6" fmla="*/ 0 w 57"/>
                <a:gd name="T7" fmla="*/ 6 h 12"/>
                <a:gd name="T8" fmla="*/ 0 w 57"/>
                <a:gd name="T9" fmla="*/ 6 h 12"/>
                <a:gd name="T10" fmla="*/ 6 w 57"/>
                <a:gd name="T11" fmla="*/ 0 h 12"/>
                <a:gd name="T12" fmla="*/ 51 w 57"/>
                <a:gd name="T13" fmla="*/ 0 h 12"/>
                <a:gd name="T14" fmla="*/ 57 w 57"/>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2">
                  <a:moveTo>
                    <a:pt x="57" y="6"/>
                  </a:moveTo>
                  <a:cubicBezTo>
                    <a:pt x="57" y="9"/>
                    <a:pt x="55" y="12"/>
                    <a:pt x="51" y="12"/>
                  </a:cubicBezTo>
                  <a:cubicBezTo>
                    <a:pt x="6" y="12"/>
                    <a:pt x="6" y="12"/>
                    <a:pt x="6" y="12"/>
                  </a:cubicBezTo>
                  <a:cubicBezTo>
                    <a:pt x="3" y="12"/>
                    <a:pt x="0" y="9"/>
                    <a:pt x="0" y="6"/>
                  </a:cubicBezTo>
                  <a:cubicBezTo>
                    <a:pt x="0" y="6"/>
                    <a:pt x="0" y="6"/>
                    <a:pt x="0" y="6"/>
                  </a:cubicBezTo>
                  <a:cubicBezTo>
                    <a:pt x="0" y="3"/>
                    <a:pt x="3" y="0"/>
                    <a:pt x="6" y="0"/>
                  </a:cubicBezTo>
                  <a:cubicBezTo>
                    <a:pt x="51" y="0"/>
                    <a:pt x="51" y="0"/>
                    <a:pt x="51" y="0"/>
                  </a:cubicBezTo>
                  <a:cubicBezTo>
                    <a:pt x="55" y="0"/>
                    <a:pt x="57" y="3"/>
                    <a:pt x="57" y="6"/>
                  </a:cubicBezTo>
                  <a:close/>
                </a:path>
              </a:pathLst>
            </a:custGeom>
            <a:solidFill>
              <a:srgbClr val="8081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172"/>
            <p:cNvSpPr/>
            <p:nvPr userDrawn="1"/>
          </p:nvSpPr>
          <p:spPr bwMode="auto">
            <a:xfrm>
              <a:off x="10632573" y="1091315"/>
              <a:ext cx="220373" cy="206915"/>
            </a:xfrm>
            <a:custGeom>
              <a:avLst/>
              <a:gdLst>
                <a:gd name="T0" fmla="*/ 42 w 63"/>
                <a:gd name="T1" fmla="*/ 11 h 59"/>
                <a:gd name="T2" fmla="*/ 25 w 63"/>
                <a:gd name="T3" fmla="*/ 2 h 59"/>
                <a:gd name="T4" fmla="*/ 6 w 63"/>
                <a:gd name="T5" fmla="*/ 34 h 59"/>
                <a:gd name="T6" fmla="*/ 52 w 63"/>
                <a:gd name="T7" fmla="*/ 59 h 59"/>
                <a:gd name="T8" fmla="*/ 60 w 63"/>
                <a:gd name="T9" fmla="*/ 30 h 59"/>
                <a:gd name="T10" fmla="*/ 42 w 63"/>
                <a:gd name="T11" fmla="*/ 11 h 59"/>
              </a:gdLst>
              <a:ahLst/>
              <a:cxnLst>
                <a:cxn ang="0">
                  <a:pos x="T0" y="T1"/>
                </a:cxn>
                <a:cxn ang="0">
                  <a:pos x="T2" y="T3"/>
                </a:cxn>
                <a:cxn ang="0">
                  <a:pos x="T4" y="T5"/>
                </a:cxn>
                <a:cxn ang="0">
                  <a:pos x="T6" y="T7"/>
                </a:cxn>
                <a:cxn ang="0">
                  <a:pos x="T8" y="T9"/>
                </a:cxn>
                <a:cxn ang="0">
                  <a:pos x="T10" y="T11"/>
                </a:cxn>
              </a:cxnLst>
              <a:rect l="0" t="0" r="r" b="b"/>
              <a:pathLst>
                <a:path w="63" h="59">
                  <a:moveTo>
                    <a:pt x="42" y="11"/>
                  </a:moveTo>
                  <a:cubicBezTo>
                    <a:pt x="42" y="11"/>
                    <a:pt x="36" y="0"/>
                    <a:pt x="25" y="2"/>
                  </a:cubicBezTo>
                  <a:cubicBezTo>
                    <a:pt x="14" y="4"/>
                    <a:pt x="0" y="20"/>
                    <a:pt x="6" y="34"/>
                  </a:cubicBezTo>
                  <a:cubicBezTo>
                    <a:pt x="12" y="48"/>
                    <a:pt x="52" y="59"/>
                    <a:pt x="52" y="59"/>
                  </a:cubicBezTo>
                  <a:cubicBezTo>
                    <a:pt x="52" y="59"/>
                    <a:pt x="63" y="46"/>
                    <a:pt x="60" y="30"/>
                  </a:cubicBezTo>
                  <a:cubicBezTo>
                    <a:pt x="57" y="15"/>
                    <a:pt x="48" y="5"/>
                    <a:pt x="42" y="11"/>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173"/>
            <p:cNvSpPr/>
            <p:nvPr userDrawn="1"/>
          </p:nvSpPr>
          <p:spPr bwMode="auto">
            <a:xfrm>
              <a:off x="10535004" y="864213"/>
              <a:ext cx="90840" cy="139626"/>
            </a:xfrm>
            <a:custGeom>
              <a:avLst/>
              <a:gdLst>
                <a:gd name="T0" fmla="*/ 6 w 26"/>
                <a:gd name="T1" fmla="*/ 30 h 40"/>
                <a:gd name="T2" fmla="*/ 0 w 26"/>
                <a:gd name="T3" fmla="*/ 17 h 40"/>
                <a:gd name="T4" fmla="*/ 3 w 26"/>
                <a:gd name="T5" fmla="*/ 9 h 40"/>
                <a:gd name="T6" fmla="*/ 3 w 26"/>
                <a:gd name="T7" fmla="*/ 15 h 40"/>
                <a:gd name="T8" fmla="*/ 6 w 26"/>
                <a:gd name="T9" fmla="*/ 19 h 40"/>
                <a:gd name="T10" fmla="*/ 9 w 26"/>
                <a:gd name="T11" fmla="*/ 9 h 40"/>
                <a:gd name="T12" fmla="*/ 15 w 26"/>
                <a:gd name="T13" fmla="*/ 1 h 40"/>
                <a:gd name="T14" fmla="*/ 16 w 26"/>
                <a:gd name="T15" fmla="*/ 2 h 40"/>
                <a:gd name="T16" fmla="*/ 13 w 26"/>
                <a:gd name="T17" fmla="*/ 9 h 40"/>
                <a:gd name="T18" fmla="*/ 12 w 26"/>
                <a:gd name="T19" fmla="*/ 14 h 40"/>
                <a:gd name="T20" fmla="*/ 16 w 26"/>
                <a:gd name="T21" fmla="*/ 10 h 40"/>
                <a:gd name="T22" fmla="*/ 25 w 26"/>
                <a:gd name="T23" fmla="*/ 8 h 40"/>
                <a:gd name="T24" fmla="*/ 20 w 26"/>
                <a:gd name="T25" fmla="*/ 11 h 40"/>
                <a:gd name="T26" fmla="*/ 16 w 26"/>
                <a:gd name="T27" fmla="*/ 16 h 40"/>
                <a:gd name="T28" fmla="*/ 22 w 26"/>
                <a:gd name="T29" fmla="*/ 15 h 40"/>
                <a:gd name="T30" fmla="*/ 26 w 26"/>
                <a:gd name="T31" fmla="*/ 16 h 40"/>
                <a:gd name="T32" fmla="*/ 25 w 26"/>
                <a:gd name="T33" fmla="*/ 17 h 40"/>
                <a:gd name="T34" fmla="*/ 25 w 26"/>
                <a:gd name="T35" fmla="*/ 18 h 40"/>
                <a:gd name="T36" fmla="*/ 22 w 26"/>
                <a:gd name="T37" fmla="*/ 20 h 40"/>
                <a:gd name="T38" fmla="*/ 20 w 26"/>
                <a:gd name="T39" fmla="*/ 23 h 40"/>
                <a:gd name="T40" fmla="*/ 12 w 26"/>
                <a:gd name="T41" fmla="*/ 35 h 40"/>
                <a:gd name="T42" fmla="*/ 8 w 26"/>
                <a:gd name="T43" fmla="*/ 40 h 40"/>
                <a:gd name="T44" fmla="*/ 6 w 26"/>
                <a:gd name="T45"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40">
                  <a:moveTo>
                    <a:pt x="6" y="30"/>
                  </a:moveTo>
                  <a:cubicBezTo>
                    <a:pt x="0" y="17"/>
                    <a:pt x="0" y="17"/>
                    <a:pt x="0" y="17"/>
                  </a:cubicBezTo>
                  <a:cubicBezTo>
                    <a:pt x="3" y="9"/>
                    <a:pt x="3" y="9"/>
                    <a:pt x="3" y="9"/>
                  </a:cubicBezTo>
                  <a:cubicBezTo>
                    <a:pt x="3" y="9"/>
                    <a:pt x="4" y="11"/>
                    <a:pt x="3" y="15"/>
                  </a:cubicBezTo>
                  <a:cubicBezTo>
                    <a:pt x="6" y="19"/>
                    <a:pt x="6" y="19"/>
                    <a:pt x="6" y="19"/>
                  </a:cubicBezTo>
                  <a:cubicBezTo>
                    <a:pt x="9" y="9"/>
                    <a:pt x="9" y="9"/>
                    <a:pt x="9" y="9"/>
                  </a:cubicBezTo>
                  <a:cubicBezTo>
                    <a:pt x="15" y="1"/>
                    <a:pt x="15" y="1"/>
                    <a:pt x="15" y="1"/>
                  </a:cubicBezTo>
                  <a:cubicBezTo>
                    <a:pt x="15" y="1"/>
                    <a:pt x="17" y="0"/>
                    <a:pt x="16" y="2"/>
                  </a:cubicBezTo>
                  <a:cubicBezTo>
                    <a:pt x="16" y="4"/>
                    <a:pt x="13" y="9"/>
                    <a:pt x="13" y="9"/>
                  </a:cubicBezTo>
                  <a:cubicBezTo>
                    <a:pt x="12" y="14"/>
                    <a:pt x="12" y="14"/>
                    <a:pt x="12" y="14"/>
                  </a:cubicBezTo>
                  <a:cubicBezTo>
                    <a:pt x="16" y="10"/>
                    <a:pt x="16" y="10"/>
                    <a:pt x="16" y="10"/>
                  </a:cubicBezTo>
                  <a:cubicBezTo>
                    <a:pt x="25" y="8"/>
                    <a:pt x="25" y="8"/>
                    <a:pt x="25" y="8"/>
                  </a:cubicBezTo>
                  <a:cubicBezTo>
                    <a:pt x="25" y="8"/>
                    <a:pt x="26" y="10"/>
                    <a:pt x="20" y="11"/>
                  </a:cubicBezTo>
                  <a:cubicBezTo>
                    <a:pt x="18" y="12"/>
                    <a:pt x="16" y="16"/>
                    <a:pt x="16" y="16"/>
                  </a:cubicBezTo>
                  <a:cubicBezTo>
                    <a:pt x="22" y="15"/>
                    <a:pt x="22" y="15"/>
                    <a:pt x="22" y="15"/>
                  </a:cubicBezTo>
                  <a:cubicBezTo>
                    <a:pt x="22" y="15"/>
                    <a:pt x="26" y="14"/>
                    <a:pt x="26" y="16"/>
                  </a:cubicBezTo>
                  <a:cubicBezTo>
                    <a:pt x="26" y="17"/>
                    <a:pt x="25" y="17"/>
                    <a:pt x="25" y="17"/>
                  </a:cubicBezTo>
                  <a:cubicBezTo>
                    <a:pt x="25" y="17"/>
                    <a:pt x="26" y="17"/>
                    <a:pt x="25" y="18"/>
                  </a:cubicBezTo>
                  <a:cubicBezTo>
                    <a:pt x="25" y="19"/>
                    <a:pt x="22" y="20"/>
                    <a:pt x="22" y="20"/>
                  </a:cubicBezTo>
                  <a:cubicBezTo>
                    <a:pt x="20" y="23"/>
                    <a:pt x="20" y="23"/>
                    <a:pt x="20" y="23"/>
                  </a:cubicBezTo>
                  <a:cubicBezTo>
                    <a:pt x="20" y="23"/>
                    <a:pt x="19" y="34"/>
                    <a:pt x="12" y="35"/>
                  </a:cubicBezTo>
                  <a:cubicBezTo>
                    <a:pt x="10" y="35"/>
                    <a:pt x="8" y="40"/>
                    <a:pt x="8" y="40"/>
                  </a:cubicBezTo>
                  <a:lnTo>
                    <a:pt x="6" y="30"/>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174"/>
            <p:cNvSpPr/>
            <p:nvPr userDrawn="1"/>
          </p:nvSpPr>
          <p:spPr bwMode="auto">
            <a:xfrm>
              <a:off x="10642666" y="1106454"/>
              <a:ext cx="185045" cy="328035"/>
            </a:xfrm>
            <a:custGeom>
              <a:avLst/>
              <a:gdLst>
                <a:gd name="T0" fmla="*/ 53 w 53"/>
                <a:gd name="T1" fmla="*/ 88 h 94"/>
                <a:gd name="T2" fmla="*/ 42 w 53"/>
                <a:gd name="T3" fmla="*/ 89 h 94"/>
                <a:gd name="T4" fmla="*/ 19 w 53"/>
                <a:gd name="T5" fmla="*/ 93 h 94"/>
                <a:gd name="T6" fmla="*/ 15 w 53"/>
                <a:gd name="T7" fmla="*/ 94 h 94"/>
                <a:gd name="T8" fmla="*/ 17 w 53"/>
                <a:gd name="T9" fmla="*/ 88 h 94"/>
                <a:gd name="T10" fmla="*/ 20 w 53"/>
                <a:gd name="T11" fmla="*/ 74 h 94"/>
                <a:gd name="T12" fmla="*/ 8 w 53"/>
                <a:gd name="T13" fmla="*/ 57 h 94"/>
                <a:gd name="T14" fmla="*/ 8 w 53"/>
                <a:gd name="T15" fmla="*/ 57 h 94"/>
                <a:gd name="T16" fmla="*/ 15 w 53"/>
                <a:gd name="T17" fmla="*/ 11 h 94"/>
                <a:gd name="T18" fmla="*/ 52 w 53"/>
                <a:gd name="T19" fmla="*/ 27 h 94"/>
                <a:gd name="T20" fmla="*/ 51 w 53"/>
                <a:gd name="T21" fmla="*/ 51 h 94"/>
                <a:gd name="T22" fmla="*/ 43 w 53"/>
                <a:gd name="T23" fmla="*/ 69 h 94"/>
                <a:gd name="T24" fmla="*/ 49 w 53"/>
                <a:gd name="T25" fmla="*/ 82 h 94"/>
                <a:gd name="T26" fmla="*/ 53 w 53"/>
                <a:gd name="T27" fmla="*/ 8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94">
                  <a:moveTo>
                    <a:pt x="53" y="88"/>
                  </a:moveTo>
                  <a:cubicBezTo>
                    <a:pt x="42" y="89"/>
                    <a:pt x="42" y="89"/>
                    <a:pt x="42" y="89"/>
                  </a:cubicBezTo>
                  <a:cubicBezTo>
                    <a:pt x="19" y="93"/>
                    <a:pt x="19" y="93"/>
                    <a:pt x="19" y="93"/>
                  </a:cubicBezTo>
                  <a:cubicBezTo>
                    <a:pt x="15" y="94"/>
                    <a:pt x="15" y="94"/>
                    <a:pt x="15" y="94"/>
                  </a:cubicBezTo>
                  <a:cubicBezTo>
                    <a:pt x="15" y="94"/>
                    <a:pt x="16" y="91"/>
                    <a:pt x="17" y="88"/>
                  </a:cubicBezTo>
                  <a:cubicBezTo>
                    <a:pt x="19" y="83"/>
                    <a:pt x="21" y="77"/>
                    <a:pt x="20" y="74"/>
                  </a:cubicBezTo>
                  <a:cubicBezTo>
                    <a:pt x="18" y="69"/>
                    <a:pt x="14" y="68"/>
                    <a:pt x="8" y="57"/>
                  </a:cubicBezTo>
                  <a:cubicBezTo>
                    <a:pt x="8" y="57"/>
                    <a:pt x="8" y="57"/>
                    <a:pt x="8" y="57"/>
                  </a:cubicBezTo>
                  <a:cubicBezTo>
                    <a:pt x="0" y="43"/>
                    <a:pt x="1" y="19"/>
                    <a:pt x="15" y="11"/>
                  </a:cubicBezTo>
                  <a:cubicBezTo>
                    <a:pt x="33" y="0"/>
                    <a:pt x="51" y="13"/>
                    <a:pt x="52" y="27"/>
                  </a:cubicBezTo>
                  <a:cubicBezTo>
                    <a:pt x="53" y="39"/>
                    <a:pt x="52" y="46"/>
                    <a:pt x="51" y="51"/>
                  </a:cubicBezTo>
                  <a:cubicBezTo>
                    <a:pt x="49" y="61"/>
                    <a:pt x="44" y="62"/>
                    <a:pt x="43" y="69"/>
                  </a:cubicBezTo>
                  <a:cubicBezTo>
                    <a:pt x="43" y="72"/>
                    <a:pt x="46" y="78"/>
                    <a:pt x="49" y="82"/>
                  </a:cubicBezTo>
                  <a:cubicBezTo>
                    <a:pt x="51" y="85"/>
                    <a:pt x="53" y="88"/>
                    <a:pt x="53" y="88"/>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175"/>
            <p:cNvSpPr/>
            <p:nvPr userDrawn="1"/>
          </p:nvSpPr>
          <p:spPr bwMode="auto">
            <a:xfrm>
              <a:off x="10671264" y="1283089"/>
              <a:ext cx="149719" cy="168223"/>
            </a:xfrm>
            <a:custGeom>
              <a:avLst/>
              <a:gdLst>
                <a:gd name="T0" fmla="*/ 35 w 43"/>
                <a:gd name="T1" fmla="*/ 18 h 48"/>
                <a:gd name="T2" fmla="*/ 41 w 43"/>
                <a:gd name="T3" fmla="*/ 31 h 48"/>
                <a:gd name="T4" fmla="*/ 41 w 43"/>
                <a:gd name="T5" fmla="*/ 35 h 48"/>
                <a:gd name="T6" fmla="*/ 34 w 43"/>
                <a:gd name="T7" fmla="*/ 38 h 48"/>
                <a:gd name="T8" fmla="*/ 14 w 43"/>
                <a:gd name="T9" fmla="*/ 48 h 48"/>
                <a:gd name="T10" fmla="*/ 11 w 43"/>
                <a:gd name="T11" fmla="*/ 42 h 48"/>
                <a:gd name="T12" fmla="*/ 9 w 43"/>
                <a:gd name="T13" fmla="*/ 37 h 48"/>
                <a:gd name="T14" fmla="*/ 12 w 43"/>
                <a:gd name="T15" fmla="*/ 23 h 48"/>
                <a:gd name="T16" fmla="*/ 0 w 43"/>
                <a:gd name="T17" fmla="*/ 6 h 48"/>
                <a:gd name="T18" fmla="*/ 17 w 43"/>
                <a:gd name="T19" fmla="*/ 8 h 48"/>
                <a:gd name="T20" fmla="*/ 43 w 43"/>
                <a:gd name="T21" fmla="*/ 0 h 48"/>
                <a:gd name="T22" fmla="*/ 35 w 43"/>
                <a:gd name="T23"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48">
                  <a:moveTo>
                    <a:pt x="35" y="18"/>
                  </a:moveTo>
                  <a:cubicBezTo>
                    <a:pt x="35" y="21"/>
                    <a:pt x="38" y="27"/>
                    <a:pt x="41" y="31"/>
                  </a:cubicBezTo>
                  <a:cubicBezTo>
                    <a:pt x="41" y="35"/>
                    <a:pt x="41" y="35"/>
                    <a:pt x="41" y="35"/>
                  </a:cubicBezTo>
                  <a:cubicBezTo>
                    <a:pt x="34" y="38"/>
                    <a:pt x="34" y="38"/>
                    <a:pt x="34" y="38"/>
                  </a:cubicBezTo>
                  <a:cubicBezTo>
                    <a:pt x="14" y="48"/>
                    <a:pt x="14" y="48"/>
                    <a:pt x="14" y="48"/>
                  </a:cubicBezTo>
                  <a:cubicBezTo>
                    <a:pt x="11" y="42"/>
                    <a:pt x="11" y="42"/>
                    <a:pt x="11" y="42"/>
                  </a:cubicBezTo>
                  <a:cubicBezTo>
                    <a:pt x="9" y="37"/>
                    <a:pt x="9" y="37"/>
                    <a:pt x="9" y="37"/>
                  </a:cubicBezTo>
                  <a:cubicBezTo>
                    <a:pt x="11" y="32"/>
                    <a:pt x="13" y="26"/>
                    <a:pt x="12" y="23"/>
                  </a:cubicBezTo>
                  <a:cubicBezTo>
                    <a:pt x="10" y="18"/>
                    <a:pt x="6" y="17"/>
                    <a:pt x="0" y="6"/>
                  </a:cubicBezTo>
                  <a:cubicBezTo>
                    <a:pt x="4" y="8"/>
                    <a:pt x="11" y="9"/>
                    <a:pt x="17" y="8"/>
                  </a:cubicBezTo>
                  <a:cubicBezTo>
                    <a:pt x="26" y="6"/>
                    <a:pt x="38" y="2"/>
                    <a:pt x="43" y="0"/>
                  </a:cubicBezTo>
                  <a:cubicBezTo>
                    <a:pt x="41" y="10"/>
                    <a:pt x="36" y="11"/>
                    <a:pt x="35" y="18"/>
                  </a:cubicBez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176"/>
            <p:cNvSpPr/>
            <p:nvPr userDrawn="1"/>
          </p:nvSpPr>
          <p:spPr bwMode="auto">
            <a:xfrm>
              <a:off x="10486218" y="970194"/>
              <a:ext cx="548407" cy="916816"/>
            </a:xfrm>
            <a:custGeom>
              <a:avLst/>
              <a:gdLst>
                <a:gd name="T0" fmla="*/ 48 w 157"/>
                <a:gd name="T1" fmla="*/ 113 h 263"/>
                <a:gd name="T2" fmla="*/ 106 w 157"/>
                <a:gd name="T3" fmla="*/ 113 h 263"/>
                <a:gd name="T4" fmla="*/ 129 w 157"/>
                <a:gd name="T5" fmla="*/ 51 h 263"/>
                <a:gd name="T6" fmla="*/ 94 w 157"/>
                <a:gd name="T7" fmla="*/ 16 h 263"/>
                <a:gd name="T8" fmla="*/ 102 w 157"/>
                <a:gd name="T9" fmla="*/ 9 h 263"/>
                <a:gd name="T10" fmla="*/ 148 w 157"/>
                <a:gd name="T11" fmla="*/ 44 h 263"/>
                <a:gd name="T12" fmla="*/ 133 w 157"/>
                <a:gd name="T13" fmla="*/ 147 h 263"/>
                <a:gd name="T14" fmla="*/ 124 w 157"/>
                <a:gd name="T15" fmla="*/ 246 h 263"/>
                <a:gd name="T16" fmla="*/ 59 w 157"/>
                <a:gd name="T17" fmla="*/ 254 h 263"/>
                <a:gd name="T18" fmla="*/ 21 w 157"/>
                <a:gd name="T19" fmla="*/ 128 h 263"/>
                <a:gd name="T20" fmla="*/ 0 w 157"/>
                <a:gd name="T21" fmla="*/ 54 h 263"/>
                <a:gd name="T22" fmla="*/ 20 w 157"/>
                <a:gd name="T23" fmla="*/ 0 h 263"/>
                <a:gd name="T24" fmla="*/ 26 w 157"/>
                <a:gd name="T25" fmla="*/ 5 h 263"/>
                <a:gd name="T26" fmla="*/ 24 w 157"/>
                <a:gd name="T27" fmla="*/ 54 h 263"/>
                <a:gd name="T28" fmla="*/ 48 w 157"/>
                <a:gd name="T29" fmla="*/ 11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263">
                  <a:moveTo>
                    <a:pt x="48" y="113"/>
                  </a:moveTo>
                  <a:cubicBezTo>
                    <a:pt x="74" y="125"/>
                    <a:pt x="95" y="119"/>
                    <a:pt x="106" y="113"/>
                  </a:cubicBezTo>
                  <a:cubicBezTo>
                    <a:pt x="121" y="104"/>
                    <a:pt x="129" y="51"/>
                    <a:pt x="129" y="51"/>
                  </a:cubicBezTo>
                  <a:cubicBezTo>
                    <a:pt x="94" y="16"/>
                    <a:pt x="94" y="16"/>
                    <a:pt x="94" y="16"/>
                  </a:cubicBezTo>
                  <a:cubicBezTo>
                    <a:pt x="102" y="9"/>
                    <a:pt x="102" y="9"/>
                    <a:pt x="102" y="9"/>
                  </a:cubicBezTo>
                  <a:cubicBezTo>
                    <a:pt x="102" y="9"/>
                    <a:pt x="142" y="31"/>
                    <a:pt x="148" y="44"/>
                  </a:cubicBezTo>
                  <a:cubicBezTo>
                    <a:pt x="157" y="68"/>
                    <a:pt x="133" y="147"/>
                    <a:pt x="133" y="147"/>
                  </a:cubicBezTo>
                  <a:cubicBezTo>
                    <a:pt x="133" y="147"/>
                    <a:pt x="110" y="192"/>
                    <a:pt x="124" y="246"/>
                  </a:cubicBezTo>
                  <a:cubicBezTo>
                    <a:pt x="124" y="246"/>
                    <a:pt x="90" y="263"/>
                    <a:pt x="59" y="254"/>
                  </a:cubicBezTo>
                  <a:cubicBezTo>
                    <a:pt x="21" y="128"/>
                    <a:pt x="21" y="128"/>
                    <a:pt x="21" y="128"/>
                  </a:cubicBezTo>
                  <a:cubicBezTo>
                    <a:pt x="21" y="128"/>
                    <a:pt x="0" y="73"/>
                    <a:pt x="0" y="54"/>
                  </a:cubicBezTo>
                  <a:cubicBezTo>
                    <a:pt x="1" y="40"/>
                    <a:pt x="20" y="0"/>
                    <a:pt x="20" y="0"/>
                  </a:cubicBezTo>
                  <a:cubicBezTo>
                    <a:pt x="26" y="5"/>
                    <a:pt x="26" y="5"/>
                    <a:pt x="26" y="5"/>
                  </a:cubicBezTo>
                  <a:cubicBezTo>
                    <a:pt x="24" y="54"/>
                    <a:pt x="24" y="54"/>
                    <a:pt x="24" y="54"/>
                  </a:cubicBezTo>
                  <a:cubicBezTo>
                    <a:pt x="24" y="54"/>
                    <a:pt x="32" y="105"/>
                    <a:pt x="48" y="1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177"/>
            <p:cNvSpPr/>
            <p:nvPr userDrawn="1"/>
          </p:nvSpPr>
          <p:spPr bwMode="auto">
            <a:xfrm>
              <a:off x="10684722" y="1385705"/>
              <a:ext cx="94205" cy="344858"/>
            </a:xfrm>
            <a:custGeom>
              <a:avLst/>
              <a:gdLst>
                <a:gd name="T0" fmla="*/ 10 w 27"/>
                <a:gd name="T1" fmla="*/ 0 h 99"/>
                <a:gd name="T2" fmla="*/ 17 w 27"/>
                <a:gd name="T3" fmla="*/ 12 h 99"/>
                <a:gd name="T4" fmla="*/ 0 w 27"/>
                <a:gd name="T5" fmla="*/ 88 h 99"/>
                <a:gd name="T6" fmla="*/ 9 w 27"/>
                <a:gd name="T7" fmla="*/ 99 h 99"/>
                <a:gd name="T8" fmla="*/ 16 w 27"/>
                <a:gd name="T9" fmla="*/ 89 h 99"/>
                <a:gd name="T10" fmla="*/ 22 w 27"/>
                <a:gd name="T11" fmla="*/ 13 h 99"/>
                <a:gd name="T12" fmla="*/ 27 w 27"/>
                <a:gd name="T13" fmla="*/ 0 h 99"/>
                <a:gd name="T14" fmla="*/ 18 w 27"/>
                <a:gd name="T15" fmla="*/ 1 h 99"/>
                <a:gd name="T16" fmla="*/ 10 w 27"/>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99">
                  <a:moveTo>
                    <a:pt x="10" y="0"/>
                  </a:moveTo>
                  <a:cubicBezTo>
                    <a:pt x="17" y="12"/>
                    <a:pt x="17" y="12"/>
                    <a:pt x="17" y="12"/>
                  </a:cubicBezTo>
                  <a:cubicBezTo>
                    <a:pt x="17" y="12"/>
                    <a:pt x="1" y="71"/>
                    <a:pt x="0" y="88"/>
                  </a:cubicBezTo>
                  <a:cubicBezTo>
                    <a:pt x="9" y="99"/>
                    <a:pt x="9" y="99"/>
                    <a:pt x="9" y="99"/>
                  </a:cubicBezTo>
                  <a:cubicBezTo>
                    <a:pt x="16" y="89"/>
                    <a:pt x="16" y="89"/>
                    <a:pt x="16" y="89"/>
                  </a:cubicBezTo>
                  <a:cubicBezTo>
                    <a:pt x="16" y="89"/>
                    <a:pt x="13" y="48"/>
                    <a:pt x="22" y="13"/>
                  </a:cubicBezTo>
                  <a:cubicBezTo>
                    <a:pt x="27" y="0"/>
                    <a:pt x="27" y="0"/>
                    <a:pt x="27" y="0"/>
                  </a:cubicBezTo>
                  <a:cubicBezTo>
                    <a:pt x="18" y="1"/>
                    <a:pt x="18" y="1"/>
                    <a:pt x="18" y="1"/>
                  </a:cubicBezTo>
                  <a:lnTo>
                    <a:pt x="10" y="0"/>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178"/>
            <p:cNvSpPr/>
            <p:nvPr userDrawn="1"/>
          </p:nvSpPr>
          <p:spPr bwMode="auto">
            <a:xfrm>
              <a:off x="10691451" y="1363836"/>
              <a:ext cx="57196" cy="67289"/>
            </a:xfrm>
            <a:custGeom>
              <a:avLst/>
              <a:gdLst>
                <a:gd name="T0" fmla="*/ 0 w 34"/>
                <a:gd name="T1" fmla="*/ 6 h 40"/>
                <a:gd name="T2" fmla="*/ 13 w 34"/>
                <a:gd name="T3" fmla="*/ 0 h 40"/>
                <a:gd name="T4" fmla="*/ 34 w 34"/>
                <a:gd name="T5" fmla="*/ 15 h 40"/>
                <a:gd name="T6" fmla="*/ 11 w 34"/>
                <a:gd name="T7" fmla="*/ 40 h 40"/>
                <a:gd name="T8" fmla="*/ 0 w 34"/>
                <a:gd name="T9" fmla="*/ 6 h 40"/>
              </a:gdLst>
              <a:ahLst/>
              <a:cxnLst>
                <a:cxn ang="0">
                  <a:pos x="T0" y="T1"/>
                </a:cxn>
                <a:cxn ang="0">
                  <a:pos x="T2" y="T3"/>
                </a:cxn>
                <a:cxn ang="0">
                  <a:pos x="T4" y="T5"/>
                </a:cxn>
                <a:cxn ang="0">
                  <a:pos x="T6" y="T7"/>
                </a:cxn>
                <a:cxn ang="0">
                  <a:pos x="T8" y="T9"/>
                </a:cxn>
              </a:cxnLst>
              <a:rect l="0" t="0" r="r" b="b"/>
              <a:pathLst>
                <a:path w="34" h="40">
                  <a:moveTo>
                    <a:pt x="0" y="6"/>
                  </a:moveTo>
                  <a:lnTo>
                    <a:pt x="13" y="0"/>
                  </a:lnTo>
                  <a:lnTo>
                    <a:pt x="34" y="15"/>
                  </a:lnTo>
                  <a:lnTo>
                    <a:pt x="11" y="40"/>
                  </a:lnTo>
                  <a:lnTo>
                    <a:pt x="0" y="6"/>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179"/>
            <p:cNvSpPr/>
            <p:nvPr userDrawn="1"/>
          </p:nvSpPr>
          <p:spPr bwMode="auto">
            <a:xfrm>
              <a:off x="10748646" y="1353743"/>
              <a:ext cx="87476" cy="65608"/>
            </a:xfrm>
            <a:custGeom>
              <a:avLst/>
              <a:gdLst>
                <a:gd name="T0" fmla="*/ 0 w 52"/>
                <a:gd name="T1" fmla="*/ 21 h 39"/>
                <a:gd name="T2" fmla="*/ 33 w 52"/>
                <a:gd name="T3" fmla="*/ 39 h 39"/>
                <a:gd name="T4" fmla="*/ 52 w 52"/>
                <a:gd name="T5" fmla="*/ 10 h 39"/>
                <a:gd name="T6" fmla="*/ 29 w 52"/>
                <a:gd name="T7" fmla="*/ 0 h 39"/>
                <a:gd name="T8" fmla="*/ 0 w 52"/>
                <a:gd name="T9" fmla="*/ 21 h 39"/>
              </a:gdLst>
              <a:ahLst/>
              <a:cxnLst>
                <a:cxn ang="0">
                  <a:pos x="T0" y="T1"/>
                </a:cxn>
                <a:cxn ang="0">
                  <a:pos x="T2" y="T3"/>
                </a:cxn>
                <a:cxn ang="0">
                  <a:pos x="T4" y="T5"/>
                </a:cxn>
                <a:cxn ang="0">
                  <a:pos x="T6" y="T7"/>
                </a:cxn>
                <a:cxn ang="0">
                  <a:pos x="T8" y="T9"/>
                </a:cxn>
              </a:cxnLst>
              <a:rect l="0" t="0" r="r" b="b"/>
              <a:pathLst>
                <a:path w="52" h="39">
                  <a:moveTo>
                    <a:pt x="0" y="21"/>
                  </a:moveTo>
                  <a:lnTo>
                    <a:pt x="33" y="39"/>
                  </a:lnTo>
                  <a:lnTo>
                    <a:pt x="52" y="10"/>
                  </a:lnTo>
                  <a:lnTo>
                    <a:pt x="29" y="0"/>
                  </a:lnTo>
                  <a:lnTo>
                    <a:pt x="0" y="21"/>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180"/>
            <p:cNvSpPr/>
            <p:nvPr userDrawn="1"/>
          </p:nvSpPr>
          <p:spPr bwMode="auto">
            <a:xfrm>
              <a:off x="10794067" y="1479910"/>
              <a:ext cx="65608" cy="94205"/>
            </a:xfrm>
            <a:custGeom>
              <a:avLst/>
              <a:gdLst>
                <a:gd name="T0" fmla="*/ 0 w 19"/>
                <a:gd name="T1" fmla="*/ 4 h 27"/>
                <a:gd name="T2" fmla="*/ 19 w 19"/>
                <a:gd name="T3" fmla="*/ 4 h 27"/>
                <a:gd name="T4" fmla="*/ 17 w 19"/>
                <a:gd name="T5" fmla="*/ 22 h 27"/>
                <a:gd name="T6" fmla="*/ 8 w 19"/>
                <a:gd name="T7" fmla="*/ 27 h 27"/>
                <a:gd name="T8" fmla="*/ 0 w 19"/>
                <a:gd name="T9" fmla="*/ 22 h 27"/>
                <a:gd name="T10" fmla="*/ 0 w 19"/>
                <a:gd name="T11" fmla="*/ 4 h 27"/>
              </a:gdLst>
              <a:ahLst/>
              <a:cxnLst>
                <a:cxn ang="0">
                  <a:pos x="T0" y="T1"/>
                </a:cxn>
                <a:cxn ang="0">
                  <a:pos x="T2" y="T3"/>
                </a:cxn>
                <a:cxn ang="0">
                  <a:pos x="T4" y="T5"/>
                </a:cxn>
                <a:cxn ang="0">
                  <a:pos x="T6" y="T7"/>
                </a:cxn>
                <a:cxn ang="0">
                  <a:pos x="T8" y="T9"/>
                </a:cxn>
                <a:cxn ang="0">
                  <a:pos x="T10" y="T11"/>
                </a:cxn>
              </a:cxnLst>
              <a:rect l="0" t="0" r="r" b="b"/>
              <a:pathLst>
                <a:path w="19" h="27">
                  <a:moveTo>
                    <a:pt x="0" y="4"/>
                  </a:moveTo>
                  <a:cubicBezTo>
                    <a:pt x="0" y="4"/>
                    <a:pt x="10" y="0"/>
                    <a:pt x="19" y="4"/>
                  </a:cubicBezTo>
                  <a:cubicBezTo>
                    <a:pt x="17" y="22"/>
                    <a:pt x="17" y="22"/>
                    <a:pt x="17" y="22"/>
                  </a:cubicBezTo>
                  <a:cubicBezTo>
                    <a:pt x="8" y="27"/>
                    <a:pt x="8" y="27"/>
                    <a:pt x="8" y="27"/>
                  </a:cubicBezTo>
                  <a:cubicBezTo>
                    <a:pt x="0" y="22"/>
                    <a:pt x="0" y="22"/>
                    <a:pt x="0" y="22"/>
                  </a:cubicBezTo>
                  <a:lnTo>
                    <a:pt x="0" y="4"/>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181"/>
            <p:cNvSpPr/>
            <p:nvPr userDrawn="1"/>
          </p:nvSpPr>
          <p:spPr bwMode="auto">
            <a:xfrm>
              <a:off x="10794067" y="1140099"/>
              <a:ext cx="48785" cy="94205"/>
            </a:xfrm>
            <a:custGeom>
              <a:avLst/>
              <a:gdLst>
                <a:gd name="T0" fmla="*/ 0 w 14"/>
                <a:gd name="T1" fmla="*/ 0 h 27"/>
                <a:gd name="T2" fmla="*/ 3 w 14"/>
                <a:gd name="T3" fmla="*/ 12 h 27"/>
                <a:gd name="T4" fmla="*/ 5 w 14"/>
                <a:gd name="T5" fmla="*/ 27 h 27"/>
                <a:gd name="T6" fmla="*/ 12 w 14"/>
                <a:gd name="T7" fmla="*/ 23 h 27"/>
                <a:gd name="T8" fmla="*/ 0 w 14"/>
                <a:gd name="T9" fmla="*/ 0 h 27"/>
              </a:gdLst>
              <a:ahLst/>
              <a:cxnLst>
                <a:cxn ang="0">
                  <a:pos x="T0" y="T1"/>
                </a:cxn>
                <a:cxn ang="0">
                  <a:pos x="T2" y="T3"/>
                </a:cxn>
                <a:cxn ang="0">
                  <a:pos x="T4" y="T5"/>
                </a:cxn>
                <a:cxn ang="0">
                  <a:pos x="T6" y="T7"/>
                </a:cxn>
                <a:cxn ang="0">
                  <a:pos x="T8" y="T9"/>
                </a:cxn>
              </a:cxnLst>
              <a:rect l="0" t="0" r="r" b="b"/>
              <a:pathLst>
                <a:path w="14" h="27">
                  <a:moveTo>
                    <a:pt x="0" y="0"/>
                  </a:moveTo>
                  <a:cubicBezTo>
                    <a:pt x="0" y="0"/>
                    <a:pt x="1" y="8"/>
                    <a:pt x="3" y="12"/>
                  </a:cubicBezTo>
                  <a:cubicBezTo>
                    <a:pt x="5" y="17"/>
                    <a:pt x="5" y="27"/>
                    <a:pt x="5" y="27"/>
                  </a:cubicBezTo>
                  <a:cubicBezTo>
                    <a:pt x="5" y="27"/>
                    <a:pt x="8" y="18"/>
                    <a:pt x="12" y="23"/>
                  </a:cubicBezTo>
                  <a:cubicBezTo>
                    <a:pt x="12" y="23"/>
                    <a:pt x="14" y="5"/>
                    <a:pt x="0" y="0"/>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182"/>
            <p:cNvSpPr/>
            <p:nvPr userDrawn="1"/>
          </p:nvSpPr>
          <p:spPr bwMode="auto">
            <a:xfrm>
              <a:off x="10807525" y="1204024"/>
              <a:ext cx="48785" cy="72336"/>
            </a:xfrm>
            <a:custGeom>
              <a:avLst/>
              <a:gdLst>
                <a:gd name="T0" fmla="*/ 1 w 14"/>
                <a:gd name="T1" fmla="*/ 9 h 21"/>
                <a:gd name="T2" fmla="*/ 8 w 14"/>
                <a:gd name="T3" fmla="*/ 5 h 21"/>
                <a:gd name="T4" fmla="*/ 2 w 14"/>
                <a:gd name="T5" fmla="*/ 20 h 21"/>
                <a:gd name="T6" fmla="*/ 1 w 14"/>
                <a:gd name="T7" fmla="*/ 9 h 21"/>
              </a:gdLst>
              <a:ahLst/>
              <a:cxnLst>
                <a:cxn ang="0">
                  <a:pos x="T0" y="T1"/>
                </a:cxn>
                <a:cxn ang="0">
                  <a:pos x="T2" y="T3"/>
                </a:cxn>
                <a:cxn ang="0">
                  <a:pos x="T4" y="T5"/>
                </a:cxn>
                <a:cxn ang="0">
                  <a:pos x="T6" y="T7"/>
                </a:cxn>
              </a:cxnLst>
              <a:rect l="0" t="0" r="r" b="b"/>
              <a:pathLst>
                <a:path w="14" h="21">
                  <a:moveTo>
                    <a:pt x="1" y="9"/>
                  </a:moveTo>
                  <a:cubicBezTo>
                    <a:pt x="1" y="9"/>
                    <a:pt x="2" y="0"/>
                    <a:pt x="8" y="5"/>
                  </a:cubicBezTo>
                  <a:cubicBezTo>
                    <a:pt x="14" y="10"/>
                    <a:pt x="5" y="21"/>
                    <a:pt x="2" y="20"/>
                  </a:cubicBezTo>
                  <a:cubicBezTo>
                    <a:pt x="0" y="18"/>
                    <a:pt x="1" y="9"/>
                    <a:pt x="1" y="9"/>
                  </a:cubicBezTo>
                  <a:close/>
                </a:path>
              </a:pathLst>
            </a:custGeom>
            <a:solidFill>
              <a:srgbClr val="FFE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183"/>
            <p:cNvSpPr/>
            <p:nvPr userDrawn="1"/>
          </p:nvSpPr>
          <p:spPr bwMode="auto">
            <a:xfrm>
              <a:off x="10541733" y="1801216"/>
              <a:ext cx="622425" cy="1137188"/>
            </a:xfrm>
            <a:custGeom>
              <a:avLst/>
              <a:gdLst>
                <a:gd name="T0" fmla="*/ 41 w 178"/>
                <a:gd name="T1" fmla="*/ 7 h 326"/>
                <a:gd name="T2" fmla="*/ 106 w 178"/>
                <a:gd name="T3" fmla="*/ 0 h 326"/>
                <a:gd name="T4" fmla="*/ 114 w 178"/>
                <a:gd name="T5" fmla="*/ 24 h 326"/>
                <a:gd name="T6" fmla="*/ 150 w 178"/>
                <a:gd name="T7" fmla="*/ 154 h 326"/>
                <a:gd name="T8" fmla="*/ 156 w 178"/>
                <a:gd name="T9" fmla="*/ 291 h 326"/>
                <a:gd name="T10" fmla="*/ 175 w 178"/>
                <a:gd name="T11" fmla="*/ 317 h 326"/>
                <a:gd name="T12" fmla="*/ 137 w 178"/>
                <a:gd name="T13" fmla="*/ 301 h 326"/>
                <a:gd name="T14" fmla="*/ 124 w 178"/>
                <a:gd name="T15" fmla="*/ 160 h 326"/>
                <a:gd name="T16" fmla="*/ 81 w 178"/>
                <a:gd name="T17" fmla="*/ 62 h 326"/>
                <a:gd name="T18" fmla="*/ 75 w 178"/>
                <a:gd name="T19" fmla="*/ 60 h 326"/>
                <a:gd name="T20" fmla="*/ 38 w 178"/>
                <a:gd name="T21" fmla="*/ 174 h 326"/>
                <a:gd name="T22" fmla="*/ 76 w 178"/>
                <a:gd name="T23" fmla="*/ 288 h 326"/>
                <a:gd name="T24" fmla="*/ 30 w 178"/>
                <a:gd name="T25" fmla="*/ 308 h 326"/>
                <a:gd name="T26" fmla="*/ 55 w 178"/>
                <a:gd name="T27" fmla="*/ 283 h 326"/>
                <a:gd name="T28" fmla="*/ 8 w 178"/>
                <a:gd name="T29" fmla="*/ 179 h 326"/>
                <a:gd name="T30" fmla="*/ 41 w 178"/>
                <a:gd name="T31" fmla="*/ 28 h 326"/>
                <a:gd name="T32" fmla="*/ 41 w 178"/>
                <a:gd name="T33" fmla="*/ 7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326">
                  <a:moveTo>
                    <a:pt x="41" y="7"/>
                  </a:moveTo>
                  <a:cubicBezTo>
                    <a:pt x="41" y="7"/>
                    <a:pt x="78" y="15"/>
                    <a:pt x="106" y="0"/>
                  </a:cubicBezTo>
                  <a:cubicBezTo>
                    <a:pt x="106" y="0"/>
                    <a:pt x="112" y="18"/>
                    <a:pt x="114" y="24"/>
                  </a:cubicBezTo>
                  <a:cubicBezTo>
                    <a:pt x="124" y="59"/>
                    <a:pt x="145" y="117"/>
                    <a:pt x="150" y="154"/>
                  </a:cubicBezTo>
                  <a:cubicBezTo>
                    <a:pt x="156" y="193"/>
                    <a:pt x="156" y="291"/>
                    <a:pt x="156" y="291"/>
                  </a:cubicBezTo>
                  <a:cubicBezTo>
                    <a:pt x="178" y="312"/>
                    <a:pt x="175" y="317"/>
                    <a:pt x="175" y="317"/>
                  </a:cubicBezTo>
                  <a:cubicBezTo>
                    <a:pt x="146" y="326"/>
                    <a:pt x="137" y="301"/>
                    <a:pt x="137" y="301"/>
                  </a:cubicBezTo>
                  <a:cubicBezTo>
                    <a:pt x="137" y="301"/>
                    <a:pt x="134" y="199"/>
                    <a:pt x="124" y="160"/>
                  </a:cubicBezTo>
                  <a:cubicBezTo>
                    <a:pt x="117" y="134"/>
                    <a:pt x="95" y="99"/>
                    <a:pt x="81" y="62"/>
                  </a:cubicBezTo>
                  <a:cubicBezTo>
                    <a:pt x="80" y="59"/>
                    <a:pt x="76" y="58"/>
                    <a:pt x="75" y="60"/>
                  </a:cubicBezTo>
                  <a:cubicBezTo>
                    <a:pt x="65" y="97"/>
                    <a:pt x="41" y="156"/>
                    <a:pt x="38" y="174"/>
                  </a:cubicBezTo>
                  <a:cubicBezTo>
                    <a:pt x="35" y="190"/>
                    <a:pt x="76" y="288"/>
                    <a:pt x="76" y="288"/>
                  </a:cubicBezTo>
                  <a:cubicBezTo>
                    <a:pt x="76" y="288"/>
                    <a:pt x="52" y="316"/>
                    <a:pt x="30" y="308"/>
                  </a:cubicBezTo>
                  <a:cubicBezTo>
                    <a:pt x="30" y="308"/>
                    <a:pt x="27" y="298"/>
                    <a:pt x="55" y="283"/>
                  </a:cubicBezTo>
                  <a:cubicBezTo>
                    <a:pt x="55" y="283"/>
                    <a:pt x="21" y="213"/>
                    <a:pt x="8" y="179"/>
                  </a:cubicBezTo>
                  <a:cubicBezTo>
                    <a:pt x="0" y="159"/>
                    <a:pt x="36" y="66"/>
                    <a:pt x="41" y="28"/>
                  </a:cubicBezTo>
                  <a:cubicBezTo>
                    <a:pt x="41" y="23"/>
                    <a:pt x="41" y="7"/>
                    <a:pt x="41" y="7"/>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184"/>
            <p:cNvSpPr/>
            <p:nvPr userDrawn="1"/>
          </p:nvSpPr>
          <p:spPr bwMode="auto">
            <a:xfrm>
              <a:off x="10745282" y="1844954"/>
              <a:ext cx="65608" cy="35327"/>
            </a:xfrm>
            <a:custGeom>
              <a:avLst/>
              <a:gdLst>
                <a:gd name="T0" fmla="*/ 0 w 19"/>
                <a:gd name="T1" fmla="*/ 0 h 10"/>
                <a:gd name="T2" fmla="*/ 1 w 19"/>
                <a:gd name="T3" fmla="*/ 8 h 10"/>
                <a:gd name="T4" fmla="*/ 19 w 19"/>
                <a:gd name="T5" fmla="*/ 8 h 10"/>
                <a:gd name="T6" fmla="*/ 19 w 19"/>
                <a:gd name="T7" fmla="*/ 0 h 10"/>
                <a:gd name="T8" fmla="*/ 0 w 19"/>
                <a:gd name="T9" fmla="*/ 0 h 10"/>
              </a:gdLst>
              <a:ahLst/>
              <a:cxnLst>
                <a:cxn ang="0">
                  <a:pos x="T0" y="T1"/>
                </a:cxn>
                <a:cxn ang="0">
                  <a:pos x="T2" y="T3"/>
                </a:cxn>
                <a:cxn ang="0">
                  <a:pos x="T4" y="T5"/>
                </a:cxn>
                <a:cxn ang="0">
                  <a:pos x="T6" y="T7"/>
                </a:cxn>
                <a:cxn ang="0">
                  <a:pos x="T8" y="T9"/>
                </a:cxn>
              </a:cxnLst>
              <a:rect l="0" t="0" r="r" b="b"/>
              <a:pathLst>
                <a:path w="19" h="10">
                  <a:moveTo>
                    <a:pt x="0" y="0"/>
                  </a:moveTo>
                  <a:cubicBezTo>
                    <a:pt x="1" y="8"/>
                    <a:pt x="1" y="8"/>
                    <a:pt x="1" y="8"/>
                  </a:cubicBezTo>
                  <a:cubicBezTo>
                    <a:pt x="1" y="8"/>
                    <a:pt x="10" y="10"/>
                    <a:pt x="19" y="8"/>
                  </a:cubicBezTo>
                  <a:cubicBezTo>
                    <a:pt x="19" y="0"/>
                    <a:pt x="19" y="0"/>
                    <a:pt x="19" y="0"/>
                  </a:cubicBezTo>
                  <a:cubicBezTo>
                    <a:pt x="19" y="0"/>
                    <a:pt x="9" y="2"/>
                    <a:pt x="0" y="0"/>
                  </a:cubicBez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185"/>
            <p:cNvSpPr/>
            <p:nvPr userDrawn="1"/>
          </p:nvSpPr>
          <p:spPr bwMode="auto">
            <a:xfrm>
              <a:off x="10603975" y="2425323"/>
              <a:ext cx="87476" cy="142990"/>
            </a:xfrm>
            <a:custGeom>
              <a:avLst/>
              <a:gdLst>
                <a:gd name="T0" fmla="*/ 8 w 25"/>
                <a:gd name="T1" fmla="*/ 31 h 41"/>
                <a:gd name="T2" fmla="*/ 0 w 25"/>
                <a:gd name="T3" fmla="*/ 20 h 41"/>
                <a:gd name="T4" fmla="*/ 0 w 25"/>
                <a:gd name="T5" fmla="*/ 12 h 41"/>
                <a:gd name="T6" fmla="*/ 2 w 25"/>
                <a:gd name="T7" fmla="*/ 18 h 41"/>
                <a:gd name="T8" fmla="*/ 5 w 25"/>
                <a:gd name="T9" fmla="*/ 22 h 41"/>
                <a:gd name="T10" fmla="*/ 6 w 25"/>
                <a:gd name="T11" fmla="*/ 11 h 41"/>
                <a:gd name="T12" fmla="*/ 10 w 25"/>
                <a:gd name="T13" fmla="*/ 1 h 41"/>
                <a:gd name="T14" fmla="*/ 12 w 25"/>
                <a:gd name="T15" fmla="*/ 2 h 41"/>
                <a:gd name="T16" fmla="*/ 10 w 25"/>
                <a:gd name="T17" fmla="*/ 10 h 41"/>
                <a:gd name="T18" fmla="*/ 10 w 25"/>
                <a:gd name="T19" fmla="*/ 15 h 41"/>
                <a:gd name="T20" fmla="*/ 14 w 25"/>
                <a:gd name="T21" fmla="*/ 10 h 41"/>
                <a:gd name="T22" fmla="*/ 22 w 25"/>
                <a:gd name="T23" fmla="*/ 5 h 41"/>
                <a:gd name="T24" fmla="*/ 18 w 25"/>
                <a:gd name="T25" fmla="*/ 10 h 41"/>
                <a:gd name="T26" fmla="*/ 15 w 25"/>
                <a:gd name="T27" fmla="*/ 15 h 41"/>
                <a:gd name="T28" fmla="*/ 20 w 25"/>
                <a:gd name="T29" fmla="*/ 13 h 41"/>
                <a:gd name="T30" fmla="*/ 25 w 25"/>
                <a:gd name="T31" fmla="*/ 13 h 41"/>
                <a:gd name="T32" fmla="*/ 23 w 25"/>
                <a:gd name="T33" fmla="*/ 15 h 41"/>
                <a:gd name="T34" fmla="*/ 24 w 25"/>
                <a:gd name="T35" fmla="*/ 15 h 41"/>
                <a:gd name="T36" fmla="*/ 22 w 25"/>
                <a:gd name="T37" fmla="*/ 18 h 41"/>
                <a:gd name="T38" fmla="*/ 20 w 25"/>
                <a:gd name="T39" fmla="*/ 22 h 41"/>
                <a:gd name="T40" fmla="*/ 15 w 25"/>
                <a:gd name="T41" fmla="*/ 35 h 41"/>
                <a:gd name="T42" fmla="*/ 12 w 25"/>
                <a:gd name="T43" fmla="*/ 41 h 41"/>
                <a:gd name="T44" fmla="*/ 8 w 25"/>
                <a:gd name="T45"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41">
                  <a:moveTo>
                    <a:pt x="8" y="31"/>
                  </a:moveTo>
                  <a:cubicBezTo>
                    <a:pt x="0" y="20"/>
                    <a:pt x="0" y="20"/>
                    <a:pt x="0" y="20"/>
                  </a:cubicBezTo>
                  <a:cubicBezTo>
                    <a:pt x="0" y="12"/>
                    <a:pt x="0" y="12"/>
                    <a:pt x="0" y="12"/>
                  </a:cubicBezTo>
                  <a:cubicBezTo>
                    <a:pt x="0" y="12"/>
                    <a:pt x="2" y="13"/>
                    <a:pt x="2" y="18"/>
                  </a:cubicBezTo>
                  <a:cubicBezTo>
                    <a:pt x="5" y="22"/>
                    <a:pt x="5" y="22"/>
                    <a:pt x="5" y="22"/>
                  </a:cubicBezTo>
                  <a:cubicBezTo>
                    <a:pt x="6" y="11"/>
                    <a:pt x="6" y="11"/>
                    <a:pt x="6" y="11"/>
                  </a:cubicBezTo>
                  <a:cubicBezTo>
                    <a:pt x="10" y="1"/>
                    <a:pt x="10" y="1"/>
                    <a:pt x="10" y="1"/>
                  </a:cubicBezTo>
                  <a:cubicBezTo>
                    <a:pt x="10" y="1"/>
                    <a:pt x="12" y="0"/>
                    <a:pt x="12" y="2"/>
                  </a:cubicBezTo>
                  <a:cubicBezTo>
                    <a:pt x="12" y="4"/>
                    <a:pt x="10" y="10"/>
                    <a:pt x="10" y="10"/>
                  </a:cubicBezTo>
                  <a:cubicBezTo>
                    <a:pt x="10" y="15"/>
                    <a:pt x="10" y="15"/>
                    <a:pt x="10" y="15"/>
                  </a:cubicBezTo>
                  <a:cubicBezTo>
                    <a:pt x="14" y="10"/>
                    <a:pt x="14" y="10"/>
                    <a:pt x="14" y="10"/>
                  </a:cubicBezTo>
                  <a:cubicBezTo>
                    <a:pt x="22" y="5"/>
                    <a:pt x="22" y="5"/>
                    <a:pt x="22" y="5"/>
                  </a:cubicBezTo>
                  <a:cubicBezTo>
                    <a:pt x="22" y="5"/>
                    <a:pt x="23" y="8"/>
                    <a:pt x="18" y="10"/>
                  </a:cubicBezTo>
                  <a:cubicBezTo>
                    <a:pt x="15" y="11"/>
                    <a:pt x="15" y="15"/>
                    <a:pt x="15" y="15"/>
                  </a:cubicBezTo>
                  <a:cubicBezTo>
                    <a:pt x="20" y="13"/>
                    <a:pt x="20" y="13"/>
                    <a:pt x="20" y="13"/>
                  </a:cubicBezTo>
                  <a:cubicBezTo>
                    <a:pt x="20" y="13"/>
                    <a:pt x="24" y="12"/>
                    <a:pt x="25" y="13"/>
                  </a:cubicBezTo>
                  <a:cubicBezTo>
                    <a:pt x="25" y="14"/>
                    <a:pt x="23" y="15"/>
                    <a:pt x="23" y="15"/>
                  </a:cubicBezTo>
                  <a:cubicBezTo>
                    <a:pt x="23" y="15"/>
                    <a:pt x="24" y="15"/>
                    <a:pt x="24" y="15"/>
                  </a:cubicBezTo>
                  <a:cubicBezTo>
                    <a:pt x="24" y="17"/>
                    <a:pt x="22" y="18"/>
                    <a:pt x="22" y="18"/>
                  </a:cubicBezTo>
                  <a:cubicBezTo>
                    <a:pt x="20" y="22"/>
                    <a:pt x="20" y="22"/>
                    <a:pt x="20" y="22"/>
                  </a:cubicBezTo>
                  <a:cubicBezTo>
                    <a:pt x="20" y="22"/>
                    <a:pt x="21" y="32"/>
                    <a:pt x="15" y="35"/>
                  </a:cubicBezTo>
                  <a:cubicBezTo>
                    <a:pt x="14" y="35"/>
                    <a:pt x="12" y="41"/>
                    <a:pt x="12" y="41"/>
                  </a:cubicBezTo>
                  <a:lnTo>
                    <a:pt x="8" y="31"/>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186"/>
            <p:cNvSpPr/>
            <p:nvPr userDrawn="1"/>
          </p:nvSpPr>
          <p:spPr bwMode="auto">
            <a:xfrm>
              <a:off x="10460986" y="2536350"/>
              <a:ext cx="227102" cy="496258"/>
            </a:xfrm>
            <a:custGeom>
              <a:avLst/>
              <a:gdLst>
                <a:gd name="T0" fmla="*/ 10 w 65"/>
                <a:gd name="T1" fmla="*/ 110 h 142"/>
                <a:gd name="T2" fmla="*/ 41 w 65"/>
                <a:gd name="T3" fmla="*/ 71 h 142"/>
                <a:gd name="T4" fmla="*/ 48 w 65"/>
                <a:gd name="T5" fmla="*/ 1 h 142"/>
                <a:gd name="T6" fmla="*/ 61 w 65"/>
                <a:gd name="T7" fmla="*/ 0 h 142"/>
                <a:gd name="T8" fmla="*/ 61 w 65"/>
                <a:gd name="T9" fmla="*/ 74 h 142"/>
                <a:gd name="T10" fmla="*/ 23 w 65"/>
                <a:gd name="T11" fmla="*/ 142 h 142"/>
                <a:gd name="T12" fmla="*/ 10 w 65"/>
                <a:gd name="T13" fmla="*/ 110 h 142"/>
              </a:gdLst>
              <a:ahLst/>
              <a:cxnLst>
                <a:cxn ang="0">
                  <a:pos x="T0" y="T1"/>
                </a:cxn>
                <a:cxn ang="0">
                  <a:pos x="T2" y="T3"/>
                </a:cxn>
                <a:cxn ang="0">
                  <a:pos x="T4" y="T5"/>
                </a:cxn>
                <a:cxn ang="0">
                  <a:pos x="T6" y="T7"/>
                </a:cxn>
                <a:cxn ang="0">
                  <a:pos x="T8" y="T9"/>
                </a:cxn>
                <a:cxn ang="0">
                  <a:pos x="T10" y="T11"/>
                </a:cxn>
                <a:cxn ang="0">
                  <a:pos x="T12" y="T13"/>
                </a:cxn>
              </a:cxnLst>
              <a:rect l="0" t="0" r="r" b="b"/>
              <a:pathLst>
                <a:path w="65" h="142">
                  <a:moveTo>
                    <a:pt x="10" y="110"/>
                  </a:moveTo>
                  <a:cubicBezTo>
                    <a:pt x="41" y="71"/>
                    <a:pt x="41" y="71"/>
                    <a:pt x="41" y="71"/>
                  </a:cubicBezTo>
                  <a:cubicBezTo>
                    <a:pt x="48" y="1"/>
                    <a:pt x="48" y="1"/>
                    <a:pt x="48" y="1"/>
                  </a:cubicBezTo>
                  <a:cubicBezTo>
                    <a:pt x="61" y="0"/>
                    <a:pt x="61" y="0"/>
                    <a:pt x="61" y="0"/>
                  </a:cubicBezTo>
                  <a:cubicBezTo>
                    <a:pt x="61" y="0"/>
                    <a:pt x="65" y="56"/>
                    <a:pt x="61" y="74"/>
                  </a:cubicBezTo>
                  <a:cubicBezTo>
                    <a:pt x="56" y="93"/>
                    <a:pt x="23" y="142"/>
                    <a:pt x="23" y="142"/>
                  </a:cubicBezTo>
                  <a:cubicBezTo>
                    <a:pt x="23" y="142"/>
                    <a:pt x="0" y="130"/>
                    <a:pt x="10" y="1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187"/>
            <p:cNvSpPr/>
            <p:nvPr userDrawn="1"/>
          </p:nvSpPr>
          <p:spPr bwMode="auto">
            <a:xfrm>
              <a:off x="10570330" y="4191665"/>
              <a:ext cx="90840" cy="129532"/>
            </a:xfrm>
            <a:custGeom>
              <a:avLst/>
              <a:gdLst>
                <a:gd name="T0" fmla="*/ 2 w 26"/>
                <a:gd name="T1" fmla="*/ 26 h 37"/>
                <a:gd name="T2" fmla="*/ 0 w 26"/>
                <a:gd name="T3" fmla="*/ 12 h 37"/>
                <a:gd name="T4" fmla="*/ 4 w 26"/>
                <a:gd name="T5" fmla="*/ 5 h 37"/>
                <a:gd name="T6" fmla="*/ 3 w 26"/>
                <a:gd name="T7" fmla="*/ 11 h 37"/>
                <a:gd name="T8" fmla="*/ 4 w 26"/>
                <a:gd name="T9" fmla="*/ 16 h 37"/>
                <a:gd name="T10" fmla="*/ 10 w 26"/>
                <a:gd name="T11" fmla="*/ 7 h 37"/>
                <a:gd name="T12" fmla="*/ 17 w 26"/>
                <a:gd name="T13" fmla="*/ 0 h 37"/>
                <a:gd name="T14" fmla="*/ 18 w 26"/>
                <a:gd name="T15" fmla="*/ 2 h 37"/>
                <a:gd name="T16" fmla="*/ 13 w 26"/>
                <a:gd name="T17" fmla="*/ 8 h 37"/>
                <a:gd name="T18" fmla="*/ 11 w 26"/>
                <a:gd name="T19" fmla="*/ 12 h 37"/>
                <a:gd name="T20" fmla="*/ 17 w 26"/>
                <a:gd name="T21" fmla="*/ 9 h 37"/>
                <a:gd name="T22" fmla="*/ 26 w 26"/>
                <a:gd name="T23" fmla="*/ 9 h 37"/>
                <a:gd name="T24" fmla="*/ 20 w 26"/>
                <a:gd name="T25" fmla="*/ 11 h 37"/>
                <a:gd name="T26" fmla="*/ 15 w 26"/>
                <a:gd name="T27" fmla="*/ 15 h 37"/>
                <a:gd name="T28" fmla="*/ 21 w 26"/>
                <a:gd name="T29" fmla="*/ 15 h 37"/>
                <a:gd name="T30" fmla="*/ 25 w 26"/>
                <a:gd name="T31" fmla="*/ 17 h 37"/>
                <a:gd name="T32" fmla="*/ 23 w 26"/>
                <a:gd name="T33" fmla="*/ 18 h 37"/>
                <a:gd name="T34" fmla="*/ 24 w 26"/>
                <a:gd name="T35" fmla="*/ 19 h 37"/>
                <a:gd name="T36" fmla="*/ 20 w 26"/>
                <a:gd name="T37" fmla="*/ 20 h 37"/>
                <a:gd name="T38" fmla="*/ 17 w 26"/>
                <a:gd name="T39" fmla="*/ 23 h 37"/>
                <a:gd name="T40" fmla="*/ 7 w 26"/>
                <a:gd name="T41" fmla="*/ 32 h 37"/>
                <a:gd name="T42" fmla="*/ 1 w 26"/>
                <a:gd name="T43" fmla="*/ 37 h 37"/>
                <a:gd name="T44" fmla="*/ 2 w 26"/>
                <a:gd name="T45"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37">
                  <a:moveTo>
                    <a:pt x="2" y="26"/>
                  </a:moveTo>
                  <a:cubicBezTo>
                    <a:pt x="0" y="12"/>
                    <a:pt x="0" y="12"/>
                    <a:pt x="0" y="12"/>
                  </a:cubicBezTo>
                  <a:cubicBezTo>
                    <a:pt x="4" y="5"/>
                    <a:pt x="4" y="5"/>
                    <a:pt x="4" y="5"/>
                  </a:cubicBezTo>
                  <a:cubicBezTo>
                    <a:pt x="4" y="5"/>
                    <a:pt x="5" y="7"/>
                    <a:pt x="3" y="11"/>
                  </a:cubicBezTo>
                  <a:cubicBezTo>
                    <a:pt x="4" y="16"/>
                    <a:pt x="4" y="16"/>
                    <a:pt x="4" y="16"/>
                  </a:cubicBezTo>
                  <a:cubicBezTo>
                    <a:pt x="10" y="7"/>
                    <a:pt x="10" y="7"/>
                    <a:pt x="10" y="7"/>
                  </a:cubicBezTo>
                  <a:cubicBezTo>
                    <a:pt x="17" y="0"/>
                    <a:pt x="17" y="0"/>
                    <a:pt x="17" y="0"/>
                  </a:cubicBezTo>
                  <a:cubicBezTo>
                    <a:pt x="17" y="0"/>
                    <a:pt x="19" y="0"/>
                    <a:pt x="18" y="2"/>
                  </a:cubicBezTo>
                  <a:cubicBezTo>
                    <a:pt x="18" y="3"/>
                    <a:pt x="13" y="8"/>
                    <a:pt x="13" y="8"/>
                  </a:cubicBezTo>
                  <a:cubicBezTo>
                    <a:pt x="11" y="12"/>
                    <a:pt x="11" y="12"/>
                    <a:pt x="11" y="12"/>
                  </a:cubicBezTo>
                  <a:cubicBezTo>
                    <a:pt x="17" y="9"/>
                    <a:pt x="17" y="9"/>
                    <a:pt x="17" y="9"/>
                  </a:cubicBezTo>
                  <a:cubicBezTo>
                    <a:pt x="26" y="9"/>
                    <a:pt x="26" y="9"/>
                    <a:pt x="26" y="9"/>
                  </a:cubicBezTo>
                  <a:cubicBezTo>
                    <a:pt x="26" y="9"/>
                    <a:pt x="26" y="12"/>
                    <a:pt x="20" y="11"/>
                  </a:cubicBezTo>
                  <a:cubicBezTo>
                    <a:pt x="18" y="11"/>
                    <a:pt x="15" y="15"/>
                    <a:pt x="15" y="15"/>
                  </a:cubicBezTo>
                  <a:cubicBezTo>
                    <a:pt x="21" y="15"/>
                    <a:pt x="21" y="15"/>
                    <a:pt x="21" y="15"/>
                  </a:cubicBezTo>
                  <a:cubicBezTo>
                    <a:pt x="21" y="15"/>
                    <a:pt x="25" y="16"/>
                    <a:pt x="25" y="17"/>
                  </a:cubicBezTo>
                  <a:cubicBezTo>
                    <a:pt x="25" y="18"/>
                    <a:pt x="23" y="18"/>
                    <a:pt x="23" y="18"/>
                  </a:cubicBezTo>
                  <a:cubicBezTo>
                    <a:pt x="23" y="18"/>
                    <a:pt x="24" y="18"/>
                    <a:pt x="24" y="19"/>
                  </a:cubicBezTo>
                  <a:cubicBezTo>
                    <a:pt x="23" y="20"/>
                    <a:pt x="20" y="20"/>
                    <a:pt x="20" y="20"/>
                  </a:cubicBezTo>
                  <a:cubicBezTo>
                    <a:pt x="17" y="23"/>
                    <a:pt x="17" y="23"/>
                    <a:pt x="17" y="23"/>
                  </a:cubicBezTo>
                  <a:cubicBezTo>
                    <a:pt x="17" y="23"/>
                    <a:pt x="13" y="33"/>
                    <a:pt x="7" y="32"/>
                  </a:cubicBezTo>
                  <a:cubicBezTo>
                    <a:pt x="5" y="32"/>
                    <a:pt x="1" y="37"/>
                    <a:pt x="1" y="37"/>
                  </a:cubicBezTo>
                  <a:lnTo>
                    <a:pt x="2" y="26"/>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188"/>
            <p:cNvSpPr/>
            <p:nvPr userDrawn="1"/>
          </p:nvSpPr>
          <p:spPr bwMode="auto">
            <a:xfrm>
              <a:off x="10852945" y="4191665"/>
              <a:ext cx="90840" cy="129532"/>
            </a:xfrm>
            <a:custGeom>
              <a:avLst/>
              <a:gdLst>
                <a:gd name="T0" fmla="*/ 24 w 26"/>
                <a:gd name="T1" fmla="*/ 26 h 37"/>
                <a:gd name="T2" fmla="*/ 26 w 26"/>
                <a:gd name="T3" fmla="*/ 12 h 37"/>
                <a:gd name="T4" fmla="*/ 22 w 26"/>
                <a:gd name="T5" fmla="*/ 5 h 37"/>
                <a:gd name="T6" fmla="*/ 23 w 26"/>
                <a:gd name="T7" fmla="*/ 11 h 37"/>
                <a:gd name="T8" fmla="*/ 22 w 26"/>
                <a:gd name="T9" fmla="*/ 16 h 37"/>
                <a:gd name="T10" fmla="*/ 16 w 26"/>
                <a:gd name="T11" fmla="*/ 7 h 37"/>
                <a:gd name="T12" fmla="*/ 9 w 26"/>
                <a:gd name="T13" fmla="*/ 0 h 37"/>
                <a:gd name="T14" fmla="*/ 7 w 26"/>
                <a:gd name="T15" fmla="*/ 2 h 37"/>
                <a:gd name="T16" fmla="*/ 12 w 26"/>
                <a:gd name="T17" fmla="*/ 8 h 37"/>
                <a:gd name="T18" fmla="*/ 15 w 26"/>
                <a:gd name="T19" fmla="*/ 12 h 37"/>
                <a:gd name="T20" fmla="*/ 9 w 26"/>
                <a:gd name="T21" fmla="*/ 9 h 37"/>
                <a:gd name="T22" fmla="*/ 0 w 26"/>
                <a:gd name="T23" fmla="*/ 9 h 37"/>
                <a:gd name="T24" fmla="*/ 5 w 26"/>
                <a:gd name="T25" fmla="*/ 11 h 37"/>
                <a:gd name="T26" fmla="*/ 10 w 26"/>
                <a:gd name="T27" fmla="*/ 15 h 37"/>
                <a:gd name="T28" fmla="*/ 5 w 26"/>
                <a:gd name="T29" fmla="*/ 15 h 37"/>
                <a:gd name="T30" fmla="*/ 1 w 26"/>
                <a:gd name="T31" fmla="*/ 17 h 37"/>
                <a:gd name="T32" fmla="*/ 3 w 26"/>
                <a:gd name="T33" fmla="*/ 18 h 37"/>
                <a:gd name="T34" fmla="*/ 2 w 26"/>
                <a:gd name="T35" fmla="*/ 19 h 37"/>
                <a:gd name="T36" fmla="*/ 5 w 26"/>
                <a:gd name="T37" fmla="*/ 20 h 37"/>
                <a:gd name="T38" fmla="*/ 9 w 26"/>
                <a:gd name="T39" fmla="*/ 23 h 37"/>
                <a:gd name="T40" fmla="*/ 19 w 26"/>
                <a:gd name="T41" fmla="*/ 32 h 37"/>
                <a:gd name="T42" fmla="*/ 24 w 26"/>
                <a:gd name="T43" fmla="*/ 37 h 37"/>
                <a:gd name="T44" fmla="*/ 24 w 26"/>
                <a:gd name="T45"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37">
                  <a:moveTo>
                    <a:pt x="24" y="26"/>
                  </a:moveTo>
                  <a:cubicBezTo>
                    <a:pt x="26" y="12"/>
                    <a:pt x="26" y="12"/>
                    <a:pt x="26" y="12"/>
                  </a:cubicBezTo>
                  <a:cubicBezTo>
                    <a:pt x="22" y="5"/>
                    <a:pt x="22" y="5"/>
                    <a:pt x="22" y="5"/>
                  </a:cubicBezTo>
                  <a:cubicBezTo>
                    <a:pt x="22" y="5"/>
                    <a:pt x="21" y="7"/>
                    <a:pt x="23" y="11"/>
                  </a:cubicBezTo>
                  <a:cubicBezTo>
                    <a:pt x="22" y="16"/>
                    <a:pt x="22" y="16"/>
                    <a:pt x="22" y="16"/>
                  </a:cubicBezTo>
                  <a:cubicBezTo>
                    <a:pt x="16" y="7"/>
                    <a:pt x="16" y="7"/>
                    <a:pt x="16" y="7"/>
                  </a:cubicBezTo>
                  <a:cubicBezTo>
                    <a:pt x="9" y="0"/>
                    <a:pt x="9" y="0"/>
                    <a:pt x="9" y="0"/>
                  </a:cubicBezTo>
                  <a:cubicBezTo>
                    <a:pt x="9" y="0"/>
                    <a:pt x="7" y="0"/>
                    <a:pt x="7" y="2"/>
                  </a:cubicBezTo>
                  <a:cubicBezTo>
                    <a:pt x="8" y="3"/>
                    <a:pt x="12" y="8"/>
                    <a:pt x="12" y="8"/>
                  </a:cubicBezTo>
                  <a:cubicBezTo>
                    <a:pt x="15" y="12"/>
                    <a:pt x="15" y="12"/>
                    <a:pt x="15" y="12"/>
                  </a:cubicBezTo>
                  <a:cubicBezTo>
                    <a:pt x="9" y="9"/>
                    <a:pt x="9" y="9"/>
                    <a:pt x="9" y="9"/>
                  </a:cubicBezTo>
                  <a:cubicBezTo>
                    <a:pt x="0" y="9"/>
                    <a:pt x="0" y="9"/>
                    <a:pt x="0" y="9"/>
                  </a:cubicBezTo>
                  <a:cubicBezTo>
                    <a:pt x="0" y="9"/>
                    <a:pt x="0" y="12"/>
                    <a:pt x="5" y="11"/>
                  </a:cubicBezTo>
                  <a:cubicBezTo>
                    <a:pt x="8" y="11"/>
                    <a:pt x="10" y="15"/>
                    <a:pt x="10" y="15"/>
                  </a:cubicBezTo>
                  <a:cubicBezTo>
                    <a:pt x="5" y="15"/>
                    <a:pt x="5" y="15"/>
                    <a:pt x="5" y="15"/>
                  </a:cubicBezTo>
                  <a:cubicBezTo>
                    <a:pt x="5" y="15"/>
                    <a:pt x="1" y="16"/>
                    <a:pt x="1" y="17"/>
                  </a:cubicBezTo>
                  <a:cubicBezTo>
                    <a:pt x="1" y="18"/>
                    <a:pt x="3" y="18"/>
                    <a:pt x="3" y="18"/>
                  </a:cubicBezTo>
                  <a:cubicBezTo>
                    <a:pt x="3" y="18"/>
                    <a:pt x="2" y="18"/>
                    <a:pt x="2" y="19"/>
                  </a:cubicBezTo>
                  <a:cubicBezTo>
                    <a:pt x="3" y="20"/>
                    <a:pt x="5" y="20"/>
                    <a:pt x="5" y="20"/>
                  </a:cubicBezTo>
                  <a:cubicBezTo>
                    <a:pt x="9" y="23"/>
                    <a:pt x="9" y="23"/>
                    <a:pt x="9" y="23"/>
                  </a:cubicBezTo>
                  <a:cubicBezTo>
                    <a:pt x="9" y="23"/>
                    <a:pt x="12" y="33"/>
                    <a:pt x="19" y="32"/>
                  </a:cubicBezTo>
                  <a:cubicBezTo>
                    <a:pt x="20" y="32"/>
                    <a:pt x="24" y="37"/>
                    <a:pt x="24" y="37"/>
                  </a:cubicBezTo>
                  <a:lnTo>
                    <a:pt x="24" y="26"/>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189"/>
            <p:cNvSpPr/>
            <p:nvPr userDrawn="1"/>
          </p:nvSpPr>
          <p:spPr bwMode="auto">
            <a:xfrm>
              <a:off x="10915188" y="4267366"/>
              <a:ext cx="60560" cy="97569"/>
            </a:xfrm>
            <a:custGeom>
              <a:avLst/>
              <a:gdLst>
                <a:gd name="T0" fmla="*/ 8 w 17"/>
                <a:gd name="T1" fmla="*/ 28 h 28"/>
                <a:gd name="T2" fmla="*/ 0 w 17"/>
                <a:gd name="T3" fmla="*/ 15 h 28"/>
                <a:gd name="T4" fmla="*/ 6 w 17"/>
                <a:gd name="T5" fmla="*/ 2 h 28"/>
                <a:gd name="T6" fmla="*/ 17 w 17"/>
                <a:gd name="T7" fmla="*/ 10 h 28"/>
                <a:gd name="T8" fmla="*/ 8 w 17"/>
                <a:gd name="T9" fmla="*/ 28 h 28"/>
              </a:gdLst>
              <a:ahLst/>
              <a:cxnLst>
                <a:cxn ang="0">
                  <a:pos x="T0" y="T1"/>
                </a:cxn>
                <a:cxn ang="0">
                  <a:pos x="T2" y="T3"/>
                </a:cxn>
                <a:cxn ang="0">
                  <a:pos x="T4" y="T5"/>
                </a:cxn>
                <a:cxn ang="0">
                  <a:pos x="T6" y="T7"/>
                </a:cxn>
                <a:cxn ang="0">
                  <a:pos x="T8" y="T9"/>
                </a:cxn>
              </a:cxnLst>
              <a:rect l="0" t="0" r="r" b="b"/>
              <a:pathLst>
                <a:path w="17" h="28">
                  <a:moveTo>
                    <a:pt x="8" y="28"/>
                  </a:moveTo>
                  <a:cubicBezTo>
                    <a:pt x="0" y="15"/>
                    <a:pt x="0" y="15"/>
                    <a:pt x="0" y="15"/>
                  </a:cubicBezTo>
                  <a:cubicBezTo>
                    <a:pt x="0" y="15"/>
                    <a:pt x="0" y="0"/>
                    <a:pt x="6" y="2"/>
                  </a:cubicBezTo>
                  <a:cubicBezTo>
                    <a:pt x="17" y="10"/>
                    <a:pt x="17" y="10"/>
                    <a:pt x="17" y="10"/>
                  </a:cubicBezTo>
                  <a:lnTo>
                    <a:pt x="8"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190"/>
            <p:cNvSpPr/>
            <p:nvPr userDrawn="1"/>
          </p:nvSpPr>
          <p:spPr bwMode="auto">
            <a:xfrm>
              <a:off x="10518181" y="4264001"/>
              <a:ext cx="82430" cy="112710"/>
            </a:xfrm>
            <a:custGeom>
              <a:avLst/>
              <a:gdLst>
                <a:gd name="T0" fmla="*/ 16 w 24"/>
                <a:gd name="T1" fmla="*/ 0 h 32"/>
                <a:gd name="T2" fmla="*/ 22 w 24"/>
                <a:gd name="T3" fmla="*/ 7 h 32"/>
                <a:gd name="T4" fmla="*/ 22 w 24"/>
                <a:gd name="T5" fmla="*/ 19 h 32"/>
                <a:gd name="T6" fmla="*/ 0 w 24"/>
                <a:gd name="T7" fmla="*/ 32 h 32"/>
                <a:gd name="T8" fmla="*/ 16 w 24"/>
                <a:gd name="T9" fmla="*/ 0 h 32"/>
              </a:gdLst>
              <a:ahLst/>
              <a:cxnLst>
                <a:cxn ang="0">
                  <a:pos x="T0" y="T1"/>
                </a:cxn>
                <a:cxn ang="0">
                  <a:pos x="T2" y="T3"/>
                </a:cxn>
                <a:cxn ang="0">
                  <a:pos x="T4" y="T5"/>
                </a:cxn>
                <a:cxn ang="0">
                  <a:pos x="T6" y="T7"/>
                </a:cxn>
                <a:cxn ang="0">
                  <a:pos x="T8" y="T9"/>
                </a:cxn>
              </a:cxnLst>
              <a:rect l="0" t="0" r="r" b="b"/>
              <a:pathLst>
                <a:path w="24" h="32">
                  <a:moveTo>
                    <a:pt x="16" y="0"/>
                  </a:moveTo>
                  <a:cubicBezTo>
                    <a:pt x="16" y="0"/>
                    <a:pt x="20" y="1"/>
                    <a:pt x="22" y="7"/>
                  </a:cubicBezTo>
                  <a:cubicBezTo>
                    <a:pt x="24" y="13"/>
                    <a:pt x="22" y="19"/>
                    <a:pt x="22" y="19"/>
                  </a:cubicBezTo>
                  <a:cubicBezTo>
                    <a:pt x="0" y="32"/>
                    <a:pt x="0" y="32"/>
                    <a:pt x="0" y="32"/>
                  </a:cubicBez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191"/>
            <p:cNvSpPr/>
            <p:nvPr userDrawn="1"/>
          </p:nvSpPr>
          <p:spPr bwMode="auto">
            <a:xfrm>
              <a:off x="11280231" y="4048676"/>
              <a:ext cx="85794" cy="142990"/>
            </a:xfrm>
            <a:custGeom>
              <a:avLst/>
              <a:gdLst>
                <a:gd name="T0" fmla="*/ 8 w 25"/>
                <a:gd name="T1" fmla="*/ 31 h 41"/>
                <a:gd name="T2" fmla="*/ 0 w 25"/>
                <a:gd name="T3" fmla="*/ 20 h 41"/>
                <a:gd name="T4" fmla="*/ 1 w 25"/>
                <a:gd name="T5" fmla="*/ 12 h 41"/>
                <a:gd name="T6" fmla="*/ 2 w 25"/>
                <a:gd name="T7" fmla="*/ 18 h 41"/>
                <a:gd name="T8" fmla="*/ 6 w 25"/>
                <a:gd name="T9" fmla="*/ 21 h 41"/>
                <a:gd name="T10" fmla="*/ 6 w 25"/>
                <a:gd name="T11" fmla="*/ 11 h 41"/>
                <a:gd name="T12" fmla="*/ 10 w 25"/>
                <a:gd name="T13" fmla="*/ 1 h 41"/>
                <a:gd name="T14" fmla="*/ 12 w 25"/>
                <a:gd name="T15" fmla="*/ 2 h 41"/>
                <a:gd name="T16" fmla="*/ 10 w 25"/>
                <a:gd name="T17" fmla="*/ 10 h 41"/>
                <a:gd name="T18" fmla="*/ 10 w 25"/>
                <a:gd name="T19" fmla="*/ 14 h 41"/>
                <a:gd name="T20" fmla="*/ 14 w 25"/>
                <a:gd name="T21" fmla="*/ 9 h 41"/>
                <a:gd name="T22" fmla="*/ 22 w 25"/>
                <a:gd name="T23" fmla="*/ 5 h 41"/>
                <a:gd name="T24" fmla="*/ 18 w 25"/>
                <a:gd name="T25" fmla="*/ 10 h 41"/>
                <a:gd name="T26" fmla="*/ 15 w 25"/>
                <a:gd name="T27" fmla="*/ 15 h 41"/>
                <a:gd name="T28" fmla="*/ 20 w 25"/>
                <a:gd name="T29" fmla="*/ 12 h 41"/>
                <a:gd name="T30" fmla="*/ 25 w 25"/>
                <a:gd name="T31" fmla="*/ 12 h 41"/>
                <a:gd name="T32" fmla="*/ 23 w 25"/>
                <a:gd name="T33" fmla="*/ 14 h 41"/>
                <a:gd name="T34" fmla="*/ 24 w 25"/>
                <a:gd name="T35" fmla="*/ 15 h 41"/>
                <a:gd name="T36" fmla="*/ 22 w 25"/>
                <a:gd name="T37" fmla="*/ 17 h 41"/>
                <a:gd name="T38" fmla="*/ 20 w 25"/>
                <a:gd name="T39" fmla="*/ 21 h 41"/>
                <a:gd name="T40" fmla="*/ 16 w 25"/>
                <a:gd name="T41" fmla="*/ 34 h 41"/>
                <a:gd name="T42" fmla="*/ 13 w 25"/>
                <a:gd name="T43" fmla="*/ 41 h 41"/>
                <a:gd name="T44" fmla="*/ 8 w 25"/>
                <a:gd name="T45"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41">
                  <a:moveTo>
                    <a:pt x="8" y="31"/>
                  </a:moveTo>
                  <a:cubicBezTo>
                    <a:pt x="0" y="20"/>
                    <a:pt x="0" y="20"/>
                    <a:pt x="0" y="20"/>
                  </a:cubicBezTo>
                  <a:cubicBezTo>
                    <a:pt x="1" y="12"/>
                    <a:pt x="1" y="12"/>
                    <a:pt x="1" y="12"/>
                  </a:cubicBezTo>
                  <a:cubicBezTo>
                    <a:pt x="1" y="12"/>
                    <a:pt x="2" y="13"/>
                    <a:pt x="2" y="18"/>
                  </a:cubicBezTo>
                  <a:cubicBezTo>
                    <a:pt x="6" y="21"/>
                    <a:pt x="6" y="21"/>
                    <a:pt x="6" y="21"/>
                  </a:cubicBezTo>
                  <a:cubicBezTo>
                    <a:pt x="6" y="11"/>
                    <a:pt x="6" y="11"/>
                    <a:pt x="6" y="11"/>
                  </a:cubicBezTo>
                  <a:cubicBezTo>
                    <a:pt x="10" y="1"/>
                    <a:pt x="10" y="1"/>
                    <a:pt x="10" y="1"/>
                  </a:cubicBezTo>
                  <a:cubicBezTo>
                    <a:pt x="10" y="1"/>
                    <a:pt x="11" y="0"/>
                    <a:pt x="12" y="2"/>
                  </a:cubicBezTo>
                  <a:cubicBezTo>
                    <a:pt x="12" y="4"/>
                    <a:pt x="10" y="10"/>
                    <a:pt x="10" y="10"/>
                  </a:cubicBezTo>
                  <a:cubicBezTo>
                    <a:pt x="10" y="14"/>
                    <a:pt x="10" y="14"/>
                    <a:pt x="10" y="14"/>
                  </a:cubicBezTo>
                  <a:cubicBezTo>
                    <a:pt x="14" y="9"/>
                    <a:pt x="14" y="9"/>
                    <a:pt x="14" y="9"/>
                  </a:cubicBezTo>
                  <a:cubicBezTo>
                    <a:pt x="22" y="5"/>
                    <a:pt x="22" y="5"/>
                    <a:pt x="22" y="5"/>
                  </a:cubicBezTo>
                  <a:cubicBezTo>
                    <a:pt x="22" y="5"/>
                    <a:pt x="23" y="7"/>
                    <a:pt x="18" y="10"/>
                  </a:cubicBezTo>
                  <a:cubicBezTo>
                    <a:pt x="16" y="11"/>
                    <a:pt x="15" y="15"/>
                    <a:pt x="15" y="15"/>
                  </a:cubicBezTo>
                  <a:cubicBezTo>
                    <a:pt x="20" y="12"/>
                    <a:pt x="20" y="12"/>
                    <a:pt x="20" y="12"/>
                  </a:cubicBezTo>
                  <a:cubicBezTo>
                    <a:pt x="20" y="12"/>
                    <a:pt x="24" y="11"/>
                    <a:pt x="25" y="12"/>
                  </a:cubicBezTo>
                  <a:cubicBezTo>
                    <a:pt x="25" y="13"/>
                    <a:pt x="23" y="14"/>
                    <a:pt x="23" y="14"/>
                  </a:cubicBezTo>
                  <a:cubicBezTo>
                    <a:pt x="23" y="14"/>
                    <a:pt x="25" y="14"/>
                    <a:pt x="24" y="15"/>
                  </a:cubicBezTo>
                  <a:cubicBezTo>
                    <a:pt x="24" y="16"/>
                    <a:pt x="22" y="17"/>
                    <a:pt x="22" y="17"/>
                  </a:cubicBezTo>
                  <a:cubicBezTo>
                    <a:pt x="20" y="21"/>
                    <a:pt x="20" y="21"/>
                    <a:pt x="20" y="21"/>
                  </a:cubicBezTo>
                  <a:cubicBezTo>
                    <a:pt x="20" y="21"/>
                    <a:pt x="22" y="32"/>
                    <a:pt x="16" y="34"/>
                  </a:cubicBezTo>
                  <a:cubicBezTo>
                    <a:pt x="14" y="35"/>
                    <a:pt x="13" y="41"/>
                    <a:pt x="13" y="41"/>
                  </a:cubicBezTo>
                  <a:lnTo>
                    <a:pt x="8" y="31"/>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192"/>
            <p:cNvSpPr/>
            <p:nvPr userDrawn="1"/>
          </p:nvSpPr>
          <p:spPr bwMode="auto">
            <a:xfrm>
              <a:off x="11290325" y="4159703"/>
              <a:ext cx="171587" cy="484482"/>
            </a:xfrm>
            <a:custGeom>
              <a:avLst/>
              <a:gdLst>
                <a:gd name="T0" fmla="*/ 10 w 49"/>
                <a:gd name="T1" fmla="*/ 139 h 139"/>
                <a:gd name="T2" fmla="*/ 2 w 49"/>
                <a:gd name="T3" fmla="*/ 117 h 139"/>
                <a:gd name="T4" fmla="*/ 24 w 49"/>
                <a:gd name="T5" fmla="*/ 62 h 139"/>
                <a:gd name="T6" fmla="*/ 4 w 49"/>
                <a:gd name="T7" fmla="*/ 2 h 139"/>
                <a:gd name="T8" fmla="*/ 17 w 49"/>
                <a:gd name="T9" fmla="*/ 2 h 139"/>
                <a:gd name="T10" fmla="*/ 44 w 49"/>
                <a:gd name="T11" fmla="*/ 57 h 139"/>
                <a:gd name="T12" fmla="*/ 10 w 49"/>
                <a:gd name="T13" fmla="*/ 139 h 139"/>
              </a:gdLst>
              <a:ahLst/>
              <a:cxnLst>
                <a:cxn ang="0">
                  <a:pos x="T0" y="T1"/>
                </a:cxn>
                <a:cxn ang="0">
                  <a:pos x="T2" y="T3"/>
                </a:cxn>
                <a:cxn ang="0">
                  <a:pos x="T4" y="T5"/>
                </a:cxn>
                <a:cxn ang="0">
                  <a:pos x="T6" y="T7"/>
                </a:cxn>
                <a:cxn ang="0">
                  <a:pos x="T8" y="T9"/>
                </a:cxn>
                <a:cxn ang="0">
                  <a:pos x="T10" y="T11"/>
                </a:cxn>
                <a:cxn ang="0">
                  <a:pos x="T12" y="T13"/>
                </a:cxn>
              </a:cxnLst>
              <a:rect l="0" t="0" r="r" b="b"/>
              <a:pathLst>
                <a:path w="49" h="139">
                  <a:moveTo>
                    <a:pt x="10" y="139"/>
                  </a:moveTo>
                  <a:cubicBezTo>
                    <a:pt x="10" y="139"/>
                    <a:pt x="3" y="135"/>
                    <a:pt x="2" y="117"/>
                  </a:cubicBezTo>
                  <a:cubicBezTo>
                    <a:pt x="0" y="100"/>
                    <a:pt x="24" y="62"/>
                    <a:pt x="24" y="62"/>
                  </a:cubicBezTo>
                  <a:cubicBezTo>
                    <a:pt x="4" y="2"/>
                    <a:pt x="4" y="2"/>
                    <a:pt x="4" y="2"/>
                  </a:cubicBezTo>
                  <a:cubicBezTo>
                    <a:pt x="6" y="0"/>
                    <a:pt x="17" y="2"/>
                    <a:pt x="17" y="2"/>
                  </a:cubicBezTo>
                  <a:cubicBezTo>
                    <a:pt x="17" y="2"/>
                    <a:pt x="40" y="35"/>
                    <a:pt x="44" y="57"/>
                  </a:cubicBezTo>
                  <a:cubicBezTo>
                    <a:pt x="49" y="79"/>
                    <a:pt x="26" y="128"/>
                    <a:pt x="10" y="1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193"/>
            <p:cNvSpPr/>
            <p:nvPr userDrawn="1"/>
          </p:nvSpPr>
          <p:spPr bwMode="auto">
            <a:xfrm>
              <a:off x="10185100" y="-453"/>
              <a:ext cx="1014385" cy="454202"/>
            </a:xfrm>
            <a:custGeom>
              <a:avLst/>
              <a:gdLst>
                <a:gd name="T0" fmla="*/ 170 w 290"/>
                <a:gd name="T1" fmla="*/ 0 h 130"/>
                <a:gd name="T2" fmla="*/ 120 w 290"/>
                <a:gd name="T3" fmla="*/ 0 h 130"/>
                <a:gd name="T4" fmla="*/ 0 w 290"/>
                <a:gd name="T5" fmla="*/ 0 h 130"/>
                <a:gd name="T6" fmla="*/ 14 w 290"/>
                <a:gd name="T7" fmla="*/ 24 h 130"/>
                <a:gd name="T8" fmla="*/ 95 w 290"/>
                <a:gd name="T9" fmla="*/ 130 h 130"/>
                <a:gd name="T10" fmla="*/ 144 w 290"/>
                <a:gd name="T11" fmla="*/ 130 h 130"/>
                <a:gd name="T12" fmla="*/ 146 w 290"/>
                <a:gd name="T13" fmla="*/ 130 h 130"/>
                <a:gd name="T14" fmla="*/ 195 w 290"/>
                <a:gd name="T15" fmla="*/ 130 h 130"/>
                <a:gd name="T16" fmla="*/ 276 w 290"/>
                <a:gd name="T17" fmla="*/ 24 h 130"/>
                <a:gd name="T18" fmla="*/ 290 w 290"/>
                <a:gd name="T19" fmla="*/ 0 h 130"/>
                <a:gd name="T20" fmla="*/ 170 w 290"/>
                <a:gd name="T2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130">
                  <a:moveTo>
                    <a:pt x="170" y="0"/>
                  </a:moveTo>
                  <a:cubicBezTo>
                    <a:pt x="120" y="0"/>
                    <a:pt x="120" y="0"/>
                    <a:pt x="120" y="0"/>
                  </a:cubicBezTo>
                  <a:cubicBezTo>
                    <a:pt x="0" y="0"/>
                    <a:pt x="0" y="0"/>
                    <a:pt x="0" y="0"/>
                  </a:cubicBezTo>
                  <a:cubicBezTo>
                    <a:pt x="14" y="24"/>
                    <a:pt x="14" y="24"/>
                    <a:pt x="14" y="24"/>
                  </a:cubicBezTo>
                  <a:cubicBezTo>
                    <a:pt x="99" y="64"/>
                    <a:pt x="95" y="130"/>
                    <a:pt x="95" y="130"/>
                  </a:cubicBezTo>
                  <a:cubicBezTo>
                    <a:pt x="144" y="130"/>
                    <a:pt x="144" y="130"/>
                    <a:pt x="144" y="130"/>
                  </a:cubicBezTo>
                  <a:cubicBezTo>
                    <a:pt x="146" y="130"/>
                    <a:pt x="146" y="130"/>
                    <a:pt x="146" y="130"/>
                  </a:cubicBezTo>
                  <a:cubicBezTo>
                    <a:pt x="195" y="130"/>
                    <a:pt x="195" y="130"/>
                    <a:pt x="195" y="130"/>
                  </a:cubicBezTo>
                  <a:cubicBezTo>
                    <a:pt x="195" y="130"/>
                    <a:pt x="191" y="64"/>
                    <a:pt x="276" y="24"/>
                  </a:cubicBezTo>
                  <a:cubicBezTo>
                    <a:pt x="290" y="0"/>
                    <a:pt x="290" y="0"/>
                    <a:pt x="290" y="0"/>
                  </a:cubicBezTo>
                  <a:lnTo>
                    <a:pt x="170" y="0"/>
                  </a:ln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194"/>
            <p:cNvSpPr/>
            <p:nvPr userDrawn="1"/>
          </p:nvSpPr>
          <p:spPr bwMode="auto">
            <a:xfrm>
              <a:off x="10185100" y="-453"/>
              <a:ext cx="1014385" cy="84112"/>
            </a:xfrm>
            <a:custGeom>
              <a:avLst/>
              <a:gdLst>
                <a:gd name="T0" fmla="*/ 0 w 603"/>
                <a:gd name="T1" fmla="*/ 0 h 50"/>
                <a:gd name="T2" fmla="*/ 29 w 603"/>
                <a:gd name="T3" fmla="*/ 50 h 50"/>
                <a:gd name="T4" fmla="*/ 574 w 603"/>
                <a:gd name="T5" fmla="*/ 50 h 50"/>
                <a:gd name="T6" fmla="*/ 603 w 603"/>
                <a:gd name="T7" fmla="*/ 0 h 50"/>
                <a:gd name="T8" fmla="*/ 0 w 603"/>
                <a:gd name="T9" fmla="*/ 0 h 50"/>
              </a:gdLst>
              <a:ahLst/>
              <a:cxnLst>
                <a:cxn ang="0">
                  <a:pos x="T0" y="T1"/>
                </a:cxn>
                <a:cxn ang="0">
                  <a:pos x="T2" y="T3"/>
                </a:cxn>
                <a:cxn ang="0">
                  <a:pos x="T4" y="T5"/>
                </a:cxn>
                <a:cxn ang="0">
                  <a:pos x="T6" y="T7"/>
                </a:cxn>
                <a:cxn ang="0">
                  <a:pos x="T8" y="T9"/>
                </a:cxn>
              </a:cxnLst>
              <a:rect l="0" t="0" r="r" b="b"/>
              <a:pathLst>
                <a:path w="603" h="50">
                  <a:moveTo>
                    <a:pt x="0" y="0"/>
                  </a:moveTo>
                  <a:lnTo>
                    <a:pt x="29" y="50"/>
                  </a:lnTo>
                  <a:lnTo>
                    <a:pt x="574" y="50"/>
                  </a:lnTo>
                  <a:lnTo>
                    <a:pt x="603" y="0"/>
                  </a:lnTo>
                  <a:lnTo>
                    <a:pt x="0" y="0"/>
                  </a:ln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195"/>
            <p:cNvSpPr/>
            <p:nvPr userDrawn="1"/>
          </p:nvSpPr>
          <p:spPr bwMode="auto">
            <a:xfrm>
              <a:off x="5710367" y="2506070"/>
              <a:ext cx="553454" cy="550090"/>
            </a:xfrm>
            <a:custGeom>
              <a:avLst/>
              <a:gdLst>
                <a:gd name="T0" fmla="*/ 158 w 158"/>
                <a:gd name="T1" fmla="*/ 150 h 158"/>
                <a:gd name="T2" fmla="*/ 150 w 158"/>
                <a:gd name="T3" fmla="*/ 158 h 158"/>
                <a:gd name="T4" fmla="*/ 8 w 158"/>
                <a:gd name="T5" fmla="*/ 158 h 158"/>
                <a:gd name="T6" fmla="*/ 0 w 158"/>
                <a:gd name="T7" fmla="*/ 150 h 158"/>
                <a:gd name="T8" fmla="*/ 0 w 158"/>
                <a:gd name="T9" fmla="*/ 8 h 158"/>
                <a:gd name="T10" fmla="*/ 8 w 158"/>
                <a:gd name="T11" fmla="*/ 0 h 158"/>
                <a:gd name="T12" fmla="*/ 150 w 158"/>
                <a:gd name="T13" fmla="*/ 0 h 158"/>
                <a:gd name="T14" fmla="*/ 158 w 158"/>
                <a:gd name="T15" fmla="*/ 8 h 158"/>
                <a:gd name="T16" fmla="*/ 158 w 158"/>
                <a:gd name="T17" fmla="*/ 15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58">
                  <a:moveTo>
                    <a:pt x="158" y="150"/>
                  </a:moveTo>
                  <a:cubicBezTo>
                    <a:pt x="158" y="155"/>
                    <a:pt x="155" y="158"/>
                    <a:pt x="150" y="158"/>
                  </a:cubicBezTo>
                  <a:cubicBezTo>
                    <a:pt x="8" y="158"/>
                    <a:pt x="8" y="158"/>
                    <a:pt x="8" y="158"/>
                  </a:cubicBezTo>
                  <a:cubicBezTo>
                    <a:pt x="4" y="158"/>
                    <a:pt x="0" y="155"/>
                    <a:pt x="0" y="150"/>
                  </a:cubicBezTo>
                  <a:cubicBezTo>
                    <a:pt x="0" y="8"/>
                    <a:pt x="0" y="8"/>
                    <a:pt x="0" y="8"/>
                  </a:cubicBezTo>
                  <a:cubicBezTo>
                    <a:pt x="0" y="4"/>
                    <a:pt x="4" y="0"/>
                    <a:pt x="8" y="0"/>
                  </a:cubicBezTo>
                  <a:cubicBezTo>
                    <a:pt x="150" y="0"/>
                    <a:pt x="150" y="0"/>
                    <a:pt x="150" y="0"/>
                  </a:cubicBezTo>
                  <a:cubicBezTo>
                    <a:pt x="155" y="0"/>
                    <a:pt x="158" y="4"/>
                    <a:pt x="158" y="8"/>
                  </a:cubicBezTo>
                  <a:lnTo>
                    <a:pt x="158" y="150"/>
                  </a:lnTo>
                  <a:close/>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196"/>
            <p:cNvSpPr/>
            <p:nvPr userDrawn="1"/>
          </p:nvSpPr>
          <p:spPr bwMode="auto">
            <a:xfrm>
              <a:off x="5722142" y="2506070"/>
              <a:ext cx="529903" cy="529903"/>
            </a:xfrm>
            <a:custGeom>
              <a:avLst/>
              <a:gdLst>
                <a:gd name="T0" fmla="*/ 152 w 152"/>
                <a:gd name="T1" fmla="*/ 145 h 152"/>
                <a:gd name="T2" fmla="*/ 145 w 152"/>
                <a:gd name="T3" fmla="*/ 152 h 152"/>
                <a:gd name="T4" fmla="*/ 8 w 152"/>
                <a:gd name="T5" fmla="*/ 152 h 152"/>
                <a:gd name="T6" fmla="*/ 0 w 152"/>
                <a:gd name="T7" fmla="*/ 145 h 152"/>
                <a:gd name="T8" fmla="*/ 0 w 152"/>
                <a:gd name="T9" fmla="*/ 8 h 152"/>
                <a:gd name="T10" fmla="*/ 8 w 152"/>
                <a:gd name="T11" fmla="*/ 0 h 152"/>
                <a:gd name="T12" fmla="*/ 145 w 152"/>
                <a:gd name="T13" fmla="*/ 0 h 152"/>
                <a:gd name="T14" fmla="*/ 152 w 152"/>
                <a:gd name="T15" fmla="*/ 8 h 152"/>
                <a:gd name="T16" fmla="*/ 152 w 152"/>
                <a:gd name="T17" fmla="*/ 14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2">
                  <a:moveTo>
                    <a:pt x="152" y="145"/>
                  </a:moveTo>
                  <a:cubicBezTo>
                    <a:pt x="152" y="149"/>
                    <a:pt x="149" y="152"/>
                    <a:pt x="145" y="152"/>
                  </a:cubicBezTo>
                  <a:cubicBezTo>
                    <a:pt x="8" y="152"/>
                    <a:pt x="8" y="152"/>
                    <a:pt x="8" y="152"/>
                  </a:cubicBezTo>
                  <a:cubicBezTo>
                    <a:pt x="4" y="152"/>
                    <a:pt x="0" y="149"/>
                    <a:pt x="0" y="145"/>
                  </a:cubicBezTo>
                  <a:cubicBezTo>
                    <a:pt x="0" y="8"/>
                    <a:pt x="0" y="8"/>
                    <a:pt x="0" y="8"/>
                  </a:cubicBezTo>
                  <a:cubicBezTo>
                    <a:pt x="0" y="4"/>
                    <a:pt x="4" y="0"/>
                    <a:pt x="8" y="0"/>
                  </a:cubicBezTo>
                  <a:cubicBezTo>
                    <a:pt x="145" y="0"/>
                    <a:pt x="145" y="0"/>
                    <a:pt x="145" y="0"/>
                  </a:cubicBezTo>
                  <a:cubicBezTo>
                    <a:pt x="149" y="0"/>
                    <a:pt x="152" y="4"/>
                    <a:pt x="152" y="8"/>
                  </a:cubicBezTo>
                  <a:lnTo>
                    <a:pt x="152" y="145"/>
                  </a:ln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Rectangle 197"/>
            <p:cNvSpPr>
              <a:spLocks noChangeArrowheads="1"/>
            </p:cNvSpPr>
            <p:nvPr userDrawn="1"/>
          </p:nvSpPr>
          <p:spPr bwMode="auto">
            <a:xfrm>
              <a:off x="5920646" y="2633919"/>
              <a:ext cx="136261" cy="2943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3" name="Rectangle 198"/>
            <p:cNvSpPr>
              <a:spLocks noChangeArrowheads="1"/>
            </p:cNvSpPr>
            <p:nvPr userDrawn="1"/>
          </p:nvSpPr>
          <p:spPr bwMode="auto">
            <a:xfrm>
              <a:off x="5920646" y="2633919"/>
              <a:ext cx="136261" cy="139626"/>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4" name="Rectangle 199"/>
            <p:cNvSpPr>
              <a:spLocks noChangeArrowheads="1"/>
            </p:cNvSpPr>
            <p:nvPr userDrawn="1"/>
          </p:nvSpPr>
          <p:spPr bwMode="auto">
            <a:xfrm>
              <a:off x="5920646" y="2928310"/>
              <a:ext cx="136261" cy="20187"/>
            </a:xfrm>
            <a:prstGeom prst="rect">
              <a:avLst/>
            </a:prstGeom>
            <a:solidFill>
              <a:srgbClr val="A6A8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5" name="Freeform 200"/>
            <p:cNvSpPr/>
            <p:nvPr userDrawn="1"/>
          </p:nvSpPr>
          <p:spPr bwMode="auto">
            <a:xfrm>
              <a:off x="6018215" y="2665882"/>
              <a:ext cx="77383" cy="844480"/>
            </a:xfrm>
            <a:custGeom>
              <a:avLst/>
              <a:gdLst>
                <a:gd name="T0" fmla="*/ 18 w 22"/>
                <a:gd name="T1" fmla="*/ 242 h 242"/>
                <a:gd name="T2" fmla="*/ 18 w 22"/>
                <a:gd name="T3" fmla="*/ 242 h 242"/>
                <a:gd name="T4" fmla="*/ 13 w 22"/>
                <a:gd name="T5" fmla="*/ 238 h 242"/>
                <a:gd name="T6" fmla="*/ 0 w 22"/>
                <a:gd name="T7" fmla="*/ 4 h 242"/>
                <a:gd name="T8" fmla="*/ 4 w 22"/>
                <a:gd name="T9" fmla="*/ 0 h 242"/>
                <a:gd name="T10" fmla="*/ 8 w 22"/>
                <a:gd name="T11" fmla="*/ 4 h 242"/>
                <a:gd name="T12" fmla="*/ 21 w 22"/>
                <a:gd name="T13" fmla="*/ 238 h 242"/>
                <a:gd name="T14" fmla="*/ 18 w 22"/>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42">
                  <a:moveTo>
                    <a:pt x="18" y="242"/>
                  </a:moveTo>
                  <a:cubicBezTo>
                    <a:pt x="18" y="242"/>
                    <a:pt x="18" y="242"/>
                    <a:pt x="18" y="242"/>
                  </a:cubicBezTo>
                  <a:cubicBezTo>
                    <a:pt x="15" y="242"/>
                    <a:pt x="14" y="240"/>
                    <a:pt x="13" y="238"/>
                  </a:cubicBezTo>
                  <a:cubicBezTo>
                    <a:pt x="0" y="4"/>
                    <a:pt x="0" y="4"/>
                    <a:pt x="0" y="4"/>
                  </a:cubicBezTo>
                  <a:cubicBezTo>
                    <a:pt x="0" y="2"/>
                    <a:pt x="2" y="0"/>
                    <a:pt x="4" y="0"/>
                  </a:cubicBezTo>
                  <a:cubicBezTo>
                    <a:pt x="6" y="0"/>
                    <a:pt x="8" y="1"/>
                    <a:pt x="8" y="4"/>
                  </a:cubicBezTo>
                  <a:cubicBezTo>
                    <a:pt x="21" y="238"/>
                    <a:pt x="21" y="238"/>
                    <a:pt x="21" y="238"/>
                  </a:cubicBezTo>
                  <a:cubicBezTo>
                    <a:pt x="22" y="240"/>
                    <a:pt x="20" y="242"/>
                    <a:pt x="18" y="242"/>
                  </a:cubicBezTo>
                  <a:close/>
                </a:path>
              </a:pathLst>
            </a:custGeom>
            <a:solidFill>
              <a:srgbClr val="936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201"/>
            <p:cNvSpPr/>
            <p:nvPr userDrawn="1"/>
          </p:nvSpPr>
          <p:spPr bwMode="auto">
            <a:xfrm>
              <a:off x="6056907" y="3409428"/>
              <a:ext cx="77383" cy="174952"/>
            </a:xfrm>
            <a:custGeom>
              <a:avLst/>
              <a:gdLst>
                <a:gd name="T0" fmla="*/ 8 w 22"/>
                <a:gd name="T1" fmla="*/ 45 h 50"/>
                <a:gd name="T2" fmla="*/ 0 w 22"/>
                <a:gd name="T3" fmla="*/ 33 h 50"/>
                <a:gd name="T4" fmla="*/ 0 w 22"/>
                <a:gd name="T5" fmla="*/ 13 h 50"/>
                <a:gd name="T6" fmla="*/ 5 w 22"/>
                <a:gd name="T7" fmla="*/ 22 h 50"/>
                <a:gd name="T8" fmla="*/ 8 w 22"/>
                <a:gd name="T9" fmla="*/ 6 h 50"/>
                <a:gd name="T10" fmla="*/ 13 w 22"/>
                <a:gd name="T11" fmla="*/ 6 h 50"/>
                <a:gd name="T12" fmla="*/ 20 w 22"/>
                <a:gd name="T13" fmla="*/ 18 h 50"/>
                <a:gd name="T14" fmla="*/ 20 w 22"/>
                <a:gd name="T15" fmla="*/ 43 h 50"/>
                <a:gd name="T16" fmla="*/ 8 w 22"/>
                <a:gd name="T17"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0">
                  <a:moveTo>
                    <a:pt x="8" y="45"/>
                  </a:moveTo>
                  <a:cubicBezTo>
                    <a:pt x="0" y="33"/>
                    <a:pt x="0" y="33"/>
                    <a:pt x="0" y="33"/>
                  </a:cubicBezTo>
                  <a:cubicBezTo>
                    <a:pt x="0" y="33"/>
                    <a:pt x="2" y="20"/>
                    <a:pt x="0" y="13"/>
                  </a:cubicBezTo>
                  <a:cubicBezTo>
                    <a:pt x="0" y="13"/>
                    <a:pt x="4" y="15"/>
                    <a:pt x="5" y="22"/>
                  </a:cubicBezTo>
                  <a:cubicBezTo>
                    <a:pt x="8" y="6"/>
                    <a:pt x="8" y="6"/>
                    <a:pt x="8" y="6"/>
                  </a:cubicBezTo>
                  <a:cubicBezTo>
                    <a:pt x="8" y="6"/>
                    <a:pt x="12" y="0"/>
                    <a:pt x="13" y="6"/>
                  </a:cubicBezTo>
                  <a:cubicBezTo>
                    <a:pt x="14" y="12"/>
                    <a:pt x="17" y="15"/>
                    <a:pt x="20" y="18"/>
                  </a:cubicBezTo>
                  <a:cubicBezTo>
                    <a:pt x="22" y="21"/>
                    <a:pt x="18" y="36"/>
                    <a:pt x="20" y="43"/>
                  </a:cubicBezTo>
                  <a:cubicBezTo>
                    <a:pt x="22" y="50"/>
                    <a:pt x="8" y="45"/>
                    <a:pt x="8" y="45"/>
                  </a:cubicBez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202"/>
            <p:cNvSpPr/>
            <p:nvPr userDrawn="1"/>
          </p:nvSpPr>
          <p:spPr bwMode="auto">
            <a:xfrm>
              <a:off x="5521958" y="4201758"/>
              <a:ext cx="90840" cy="129532"/>
            </a:xfrm>
            <a:custGeom>
              <a:avLst/>
              <a:gdLst>
                <a:gd name="T0" fmla="*/ 24 w 26"/>
                <a:gd name="T1" fmla="*/ 26 h 37"/>
                <a:gd name="T2" fmla="*/ 26 w 26"/>
                <a:gd name="T3" fmla="*/ 12 h 37"/>
                <a:gd name="T4" fmla="*/ 22 w 26"/>
                <a:gd name="T5" fmla="*/ 5 h 37"/>
                <a:gd name="T6" fmla="*/ 23 w 26"/>
                <a:gd name="T7" fmla="*/ 11 h 37"/>
                <a:gd name="T8" fmla="*/ 22 w 26"/>
                <a:gd name="T9" fmla="*/ 16 h 37"/>
                <a:gd name="T10" fmla="*/ 16 w 26"/>
                <a:gd name="T11" fmla="*/ 7 h 37"/>
                <a:gd name="T12" fmla="*/ 9 w 26"/>
                <a:gd name="T13" fmla="*/ 0 h 37"/>
                <a:gd name="T14" fmla="*/ 8 w 26"/>
                <a:gd name="T15" fmla="*/ 2 h 37"/>
                <a:gd name="T16" fmla="*/ 13 w 26"/>
                <a:gd name="T17" fmla="*/ 8 h 37"/>
                <a:gd name="T18" fmla="*/ 15 w 26"/>
                <a:gd name="T19" fmla="*/ 12 h 37"/>
                <a:gd name="T20" fmla="*/ 9 w 26"/>
                <a:gd name="T21" fmla="*/ 9 h 37"/>
                <a:gd name="T22" fmla="*/ 0 w 26"/>
                <a:gd name="T23" fmla="*/ 9 h 37"/>
                <a:gd name="T24" fmla="*/ 6 w 26"/>
                <a:gd name="T25" fmla="*/ 11 h 37"/>
                <a:gd name="T26" fmla="*/ 11 w 26"/>
                <a:gd name="T27" fmla="*/ 15 h 37"/>
                <a:gd name="T28" fmla="*/ 5 w 26"/>
                <a:gd name="T29" fmla="*/ 15 h 37"/>
                <a:gd name="T30" fmla="*/ 1 w 26"/>
                <a:gd name="T31" fmla="*/ 17 h 37"/>
                <a:gd name="T32" fmla="*/ 3 w 26"/>
                <a:gd name="T33" fmla="*/ 18 h 37"/>
                <a:gd name="T34" fmla="*/ 2 w 26"/>
                <a:gd name="T35" fmla="*/ 19 h 37"/>
                <a:gd name="T36" fmla="*/ 6 w 26"/>
                <a:gd name="T37" fmla="*/ 20 h 37"/>
                <a:gd name="T38" fmla="*/ 9 w 26"/>
                <a:gd name="T39" fmla="*/ 23 h 37"/>
                <a:gd name="T40" fmla="*/ 19 w 26"/>
                <a:gd name="T41" fmla="*/ 32 h 37"/>
                <a:gd name="T42" fmla="*/ 25 w 26"/>
                <a:gd name="T43" fmla="*/ 37 h 37"/>
                <a:gd name="T44" fmla="*/ 24 w 26"/>
                <a:gd name="T45"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37">
                  <a:moveTo>
                    <a:pt x="24" y="26"/>
                  </a:moveTo>
                  <a:cubicBezTo>
                    <a:pt x="26" y="12"/>
                    <a:pt x="26" y="12"/>
                    <a:pt x="26" y="12"/>
                  </a:cubicBezTo>
                  <a:cubicBezTo>
                    <a:pt x="22" y="5"/>
                    <a:pt x="22" y="5"/>
                    <a:pt x="22" y="5"/>
                  </a:cubicBezTo>
                  <a:cubicBezTo>
                    <a:pt x="22" y="5"/>
                    <a:pt x="21" y="7"/>
                    <a:pt x="23" y="11"/>
                  </a:cubicBezTo>
                  <a:cubicBezTo>
                    <a:pt x="22" y="16"/>
                    <a:pt x="22" y="16"/>
                    <a:pt x="22" y="16"/>
                  </a:cubicBezTo>
                  <a:cubicBezTo>
                    <a:pt x="16" y="7"/>
                    <a:pt x="16" y="7"/>
                    <a:pt x="16" y="7"/>
                  </a:cubicBezTo>
                  <a:cubicBezTo>
                    <a:pt x="9" y="0"/>
                    <a:pt x="9" y="0"/>
                    <a:pt x="9" y="0"/>
                  </a:cubicBezTo>
                  <a:cubicBezTo>
                    <a:pt x="9" y="0"/>
                    <a:pt x="7" y="0"/>
                    <a:pt x="8" y="2"/>
                  </a:cubicBezTo>
                  <a:cubicBezTo>
                    <a:pt x="8" y="4"/>
                    <a:pt x="13" y="8"/>
                    <a:pt x="13" y="8"/>
                  </a:cubicBezTo>
                  <a:cubicBezTo>
                    <a:pt x="15" y="12"/>
                    <a:pt x="15" y="12"/>
                    <a:pt x="15" y="12"/>
                  </a:cubicBezTo>
                  <a:cubicBezTo>
                    <a:pt x="9" y="9"/>
                    <a:pt x="9" y="9"/>
                    <a:pt x="9" y="9"/>
                  </a:cubicBezTo>
                  <a:cubicBezTo>
                    <a:pt x="0" y="9"/>
                    <a:pt x="0" y="9"/>
                    <a:pt x="0" y="9"/>
                  </a:cubicBezTo>
                  <a:cubicBezTo>
                    <a:pt x="0" y="9"/>
                    <a:pt x="0" y="12"/>
                    <a:pt x="6" y="11"/>
                  </a:cubicBezTo>
                  <a:cubicBezTo>
                    <a:pt x="8" y="11"/>
                    <a:pt x="11" y="15"/>
                    <a:pt x="11" y="15"/>
                  </a:cubicBezTo>
                  <a:cubicBezTo>
                    <a:pt x="5" y="15"/>
                    <a:pt x="5" y="15"/>
                    <a:pt x="5" y="15"/>
                  </a:cubicBezTo>
                  <a:cubicBezTo>
                    <a:pt x="5" y="15"/>
                    <a:pt x="1" y="16"/>
                    <a:pt x="1" y="17"/>
                  </a:cubicBezTo>
                  <a:cubicBezTo>
                    <a:pt x="1" y="18"/>
                    <a:pt x="3" y="18"/>
                    <a:pt x="3" y="18"/>
                  </a:cubicBezTo>
                  <a:cubicBezTo>
                    <a:pt x="3" y="18"/>
                    <a:pt x="2" y="18"/>
                    <a:pt x="2" y="19"/>
                  </a:cubicBezTo>
                  <a:cubicBezTo>
                    <a:pt x="3" y="20"/>
                    <a:pt x="6" y="20"/>
                    <a:pt x="6" y="20"/>
                  </a:cubicBezTo>
                  <a:cubicBezTo>
                    <a:pt x="9" y="23"/>
                    <a:pt x="9" y="23"/>
                    <a:pt x="9" y="23"/>
                  </a:cubicBezTo>
                  <a:cubicBezTo>
                    <a:pt x="9" y="23"/>
                    <a:pt x="13" y="33"/>
                    <a:pt x="19" y="32"/>
                  </a:cubicBezTo>
                  <a:cubicBezTo>
                    <a:pt x="21" y="32"/>
                    <a:pt x="25" y="37"/>
                    <a:pt x="25" y="37"/>
                  </a:cubicBezTo>
                  <a:lnTo>
                    <a:pt x="24" y="26"/>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203"/>
            <p:cNvSpPr/>
            <p:nvPr userDrawn="1"/>
          </p:nvSpPr>
          <p:spPr bwMode="auto">
            <a:xfrm>
              <a:off x="5791114" y="3902321"/>
              <a:ext cx="287662" cy="331400"/>
            </a:xfrm>
            <a:custGeom>
              <a:avLst/>
              <a:gdLst>
                <a:gd name="T0" fmla="*/ 52 w 82"/>
                <a:gd name="T1" fmla="*/ 95 h 95"/>
                <a:gd name="T2" fmla="*/ 39 w 82"/>
                <a:gd name="T3" fmla="*/ 72 h 95"/>
                <a:gd name="T4" fmla="*/ 8 w 82"/>
                <a:gd name="T5" fmla="*/ 46 h 95"/>
                <a:gd name="T6" fmla="*/ 40 w 82"/>
                <a:gd name="T7" fmla="*/ 3 h 95"/>
                <a:gd name="T8" fmla="*/ 70 w 82"/>
                <a:gd name="T9" fmla="*/ 40 h 95"/>
                <a:gd name="T10" fmla="*/ 70 w 82"/>
                <a:gd name="T11" fmla="*/ 59 h 95"/>
                <a:gd name="T12" fmla="*/ 82 w 82"/>
                <a:gd name="T13" fmla="*/ 90 h 95"/>
                <a:gd name="T14" fmla="*/ 52 w 82"/>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95">
                  <a:moveTo>
                    <a:pt x="52" y="95"/>
                  </a:moveTo>
                  <a:cubicBezTo>
                    <a:pt x="50" y="91"/>
                    <a:pt x="48" y="75"/>
                    <a:pt x="39" y="72"/>
                  </a:cubicBezTo>
                  <a:cubicBezTo>
                    <a:pt x="29" y="68"/>
                    <a:pt x="16" y="72"/>
                    <a:pt x="8" y="46"/>
                  </a:cubicBezTo>
                  <a:cubicBezTo>
                    <a:pt x="0" y="20"/>
                    <a:pt x="29" y="0"/>
                    <a:pt x="40" y="3"/>
                  </a:cubicBezTo>
                  <a:cubicBezTo>
                    <a:pt x="52" y="7"/>
                    <a:pt x="70" y="28"/>
                    <a:pt x="70" y="40"/>
                  </a:cubicBezTo>
                  <a:cubicBezTo>
                    <a:pt x="70" y="52"/>
                    <a:pt x="70" y="59"/>
                    <a:pt x="70" y="59"/>
                  </a:cubicBezTo>
                  <a:cubicBezTo>
                    <a:pt x="82" y="90"/>
                    <a:pt x="82" y="90"/>
                    <a:pt x="82" y="90"/>
                  </a:cubicBezTo>
                  <a:lnTo>
                    <a:pt x="52" y="95"/>
                  </a:lnTo>
                  <a:close/>
                </a:path>
              </a:pathLst>
            </a:custGeom>
            <a:solidFill>
              <a:srgbClr val="DDBC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204"/>
            <p:cNvSpPr/>
            <p:nvPr userDrawn="1"/>
          </p:nvSpPr>
          <p:spPr bwMode="auto">
            <a:xfrm>
              <a:off x="5577471" y="3542324"/>
              <a:ext cx="654388" cy="1179244"/>
            </a:xfrm>
            <a:custGeom>
              <a:avLst/>
              <a:gdLst>
                <a:gd name="T0" fmla="*/ 86 w 187"/>
                <a:gd name="T1" fmla="*/ 205 h 338"/>
                <a:gd name="T2" fmla="*/ 148 w 187"/>
                <a:gd name="T3" fmla="*/ 159 h 338"/>
                <a:gd name="T4" fmla="*/ 158 w 187"/>
                <a:gd name="T5" fmla="*/ 81 h 338"/>
                <a:gd name="T6" fmla="*/ 143 w 187"/>
                <a:gd name="T7" fmla="*/ 6 h 338"/>
                <a:gd name="T8" fmla="*/ 156 w 187"/>
                <a:gd name="T9" fmla="*/ 0 h 338"/>
                <a:gd name="T10" fmla="*/ 180 w 187"/>
                <a:gd name="T11" fmla="*/ 77 h 338"/>
                <a:gd name="T12" fmla="*/ 180 w 187"/>
                <a:gd name="T13" fmla="*/ 181 h 338"/>
                <a:gd name="T14" fmla="*/ 174 w 187"/>
                <a:gd name="T15" fmla="*/ 338 h 338"/>
                <a:gd name="T16" fmla="*/ 108 w 187"/>
                <a:gd name="T17" fmla="*/ 338 h 338"/>
                <a:gd name="T18" fmla="*/ 94 w 187"/>
                <a:gd name="T19" fmla="*/ 257 h 338"/>
                <a:gd name="T20" fmla="*/ 44 w 187"/>
                <a:gd name="T21" fmla="*/ 290 h 338"/>
                <a:gd name="T22" fmla="*/ 0 w 187"/>
                <a:gd name="T23" fmla="*/ 222 h 338"/>
                <a:gd name="T24" fmla="*/ 10 w 187"/>
                <a:gd name="T25" fmla="*/ 215 h 338"/>
                <a:gd name="T26" fmla="*/ 42 w 187"/>
                <a:gd name="T27" fmla="*/ 260 h 338"/>
                <a:gd name="T28" fmla="*/ 86 w 187"/>
                <a:gd name="T29" fmla="*/ 205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338">
                  <a:moveTo>
                    <a:pt x="86" y="205"/>
                  </a:moveTo>
                  <a:cubicBezTo>
                    <a:pt x="86" y="205"/>
                    <a:pt x="142" y="177"/>
                    <a:pt x="148" y="159"/>
                  </a:cubicBezTo>
                  <a:cubicBezTo>
                    <a:pt x="153" y="142"/>
                    <a:pt x="158" y="81"/>
                    <a:pt x="158" y="81"/>
                  </a:cubicBezTo>
                  <a:cubicBezTo>
                    <a:pt x="143" y="6"/>
                    <a:pt x="143" y="6"/>
                    <a:pt x="143" y="6"/>
                  </a:cubicBezTo>
                  <a:cubicBezTo>
                    <a:pt x="145" y="0"/>
                    <a:pt x="156" y="0"/>
                    <a:pt x="156" y="0"/>
                  </a:cubicBezTo>
                  <a:cubicBezTo>
                    <a:pt x="156" y="0"/>
                    <a:pt x="177" y="57"/>
                    <a:pt x="180" y="77"/>
                  </a:cubicBezTo>
                  <a:cubicBezTo>
                    <a:pt x="184" y="102"/>
                    <a:pt x="180" y="181"/>
                    <a:pt x="180" y="181"/>
                  </a:cubicBezTo>
                  <a:cubicBezTo>
                    <a:pt x="180" y="181"/>
                    <a:pt x="187" y="285"/>
                    <a:pt x="174" y="338"/>
                  </a:cubicBezTo>
                  <a:cubicBezTo>
                    <a:pt x="108" y="338"/>
                    <a:pt x="108" y="338"/>
                    <a:pt x="108" y="338"/>
                  </a:cubicBezTo>
                  <a:cubicBezTo>
                    <a:pt x="108" y="338"/>
                    <a:pt x="111" y="277"/>
                    <a:pt x="94" y="257"/>
                  </a:cubicBezTo>
                  <a:cubicBezTo>
                    <a:pt x="94" y="257"/>
                    <a:pt x="61" y="294"/>
                    <a:pt x="44" y="290"/>
                  </a:cubicBezTo>
                  <a:cubicBezTo>
                    <a:pt x="23" y="285"/>
                    <a:pt x="0" y="222"/>
                    <a:pt x="0" y="222"/>
                  </a:cubicBezTo>
                  <a:cubicBezTo>
                    <a:pt x="10" y="215"/>
                    <a:pt x="10" y="215"/>
                    <a:pt x="10" y="215"/>
                  </a:cubicBezTo>
                  <a:cubicBezTo>
                    <a:pt x="42" y="260"/>
                    <a:pt x="42" y="260"/>
                    <a:pt x="42" y="260"/>
                  </a:cubicBezTo>
                  <a:lnTo>
                    <a:pt x="86" y="20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205"/>
            <p:cNvSpPr/>
            <p:nvPr userDrawn="1"/>
          </p:nvSpPr>
          <p:spPr bwMode="auto">
            <a:xfrm>
              <a:off x="5917281" y="4637456"/>
              <a:ext cx="343175" cy="1291953"/>
            </a:xfrm>
            <a:custGeom>
              <a:avLst/>
              <a:gdLst>
                <a:gd name="T0" fmla="*/ 11 w 98"/>
                <a:gd name="T1" fmla="*/ 24 h 370"/>
                <a:gd name="T2" fmla="*/ 21 w 98"/>
                <a:gd name="T3" fmla="*/ 341 h 370"/>
                <a:gd name="T4" fmla="*/ 15 w 98"/>
                <a:gd name="T5" fmla="*/ 370 h 370"/>
                <a:gd name="T6" fmla="*/ 42 w 98"/>
                <a:gd name="T7" fmla="*/ 370 h 370"/>
                <a:gd name="T8" fmla="*/ 44 w 98"/>
                <a:gd name="T9" fmla="*/ 344 h 370"/>
                <a:gd name="T10" fmla="*/ 46 w 98"/>
                <a:gd name="T11" fmla="*/ 96 h 370"/>
                <a:gd name="T12" fmla="*/ 50 w 98"/>
                <a:gd name="T13" fmla="*/ 341 h 370"/>
                <a:gd name="T14" fmla="*/ 56 w 98"/>
                <a:gd name="T15" fmla="*/ 370 h 370"/>
                <a:gd name="T16" fmla="*/ 84 w 98"/>
                <a:gd name="T17" fmla="*/ 370 h 370"/>
                <a:gd name="T18" fmla="*/ 75 w 98"/>
                <a:gd name="T19" fmla="*/ 344 h 370"/>
                <a:gd name="T20" fmla="*/ 77 w 98"/>
                <a:gd name="T21" fmla="*/ 24 h 370"/>
                <a:gd name="T22" fmla="*/ 11 w 98"/>
                <a:gd name="T23" fmla="*/ 2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70">
                  <a:moveTo>
                    <a:pt x="11" y="24"/>
                  </a:moveTo>
                  <a:cubicBezTo>
                    <a:pt x="11" y="24"/>
                    <a:pt x="0" y="161"/>
                    <a:pt x="21" y="341"/>
                  </a:cubicBezTo>
                  <a:cubicBezTo>
                    <a:pt x="15" y="370"/>
                    <a:pt x="15" y="370"/>
                    <a:pt x="15" y="370"/>
                  </a:cubicBezTo>
                  <a:cubicBezTo>
                    <a:pt x="42" y="370"/>
                    <a:pt x="42" y="370"/>
                    <a:pt x="42" y="370"/>
                  </a:cubicBezTo>
                  <a:cubicBezTo>
                    <a:pt x="44" y="344"/>
                    <a:pt x="44" y="344"/>
                    <a:pt x="44" y="344"/>
                  </a:cubicBezTo>
                  <a:cubicBezTo>
                    <a:pt x="44" y="344"/>
                    <a:pt x="30" y="96"/>
                    <a:pt x="46" y="96"/>
                  </a:cubicBezTo>
                  <a:cubicBezTo>
                    <a:pt x="62" y="96"/>
                    <a:pt x="50" y="341"/>
                    <a:pt x="50" y="341"/>
                  </a:cubicBezTo>
                  <a:cubicBezTo>
                    <a:pt x="56" y="370"/>
                    <a:pt x="56" y="370"/>
                    <a:pt x="56" y="370"/>
                  </a:cubicBezTo>
                  <a:cubicBezTo>
                    <a:pt x="84" y="370"/>
                    <a:pt x="84" y="370"/>
                    <a:pt x="84" y="370"/>
                  </a:cubicBezTo>
                  <a:cubicBezTo>
                    <a:pt x="75" y="344"/>
                    <a:pt x="75" y="344"/>
                    <a:pt x="75" y="344"/>
                  </a:cubicBezTo>
                  <a:cubicBezTo>
                    <a:pt x="75" y="344"/>
                    <a:pt x="98" y="150"/>
                    <a:pt x="77" y="24"/>
                  </a:cubicBezTo>
                  <a:cubicBezTo>
                    <a:pt x="77" y="24"/>
                    <a:pt x="43" y="0"/>
                    <a:pt x="11" y="24"/>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206"/>
            <p:cNvSpPr/>
            <p:nvPr userDrawn="1"/>
          </p:nvSpPr>
          <p:spPr bwMode="auto">
            <a:xfrm>
              <a:off x="5945880" y="4131104"/>
              <a:ext cx="107663" cy="90840"/>
            </a:xfrm>
            <a:custGeom>
              <a:avLst/>
              <a:gdLst>
                <a:gd name="T0" fmla="*/ 0 w 31"/>
                <a:gd name="T1" fmla="*/ 26 h 26"/>
                <a:gd name="T2" fmla="*/ 31 w 31"/>
                <a:gd name="T3" fmla="*/ 5 h 26"/>
                <a:gd name="T4" fmla="*/ 0 w 31"/>
                <a:gd name="T5" fmla="*/ 26 h 26"/>
              </a:gdLst>
              <a:ahLst/>
              <a:cxnLst>
                <a:cxn ang="0">
                  <a:pos x="T0" y="T1"/>
                </a:cxn>
                <a:cxn ang="0">
                  <a:pos x="T2" y="T3"/>
                </a:cxn>
                <a:cxn ang="0">
                  <a:pos x="T4" y="T5"/>
                </a:cxn>
              </a:cxnLst>
              <a:rect l="0" t="0" r="r" b="b"/>
              <a:pathLst>
                <a:path w="31" h="26">
                  <a:moveTo>
                    <a:pt x="0" y="26"/>
                  </a:moveTo>
                  <a:cubicBezTo>
                    <a:pt x="0" y="26"/>
                    <a:pt x="5" y="0"/>
                    <a:pt x="31" y="5"/>
                  </a:cubicBezTo>
                  <a:cubicBezTo>
                    <a:pt x="31" y="5"/>
                    <a:pt x="28" y="21"/>
                    <a:pt x="0" y="26"/>
                  </a:cubicBezTo>
                  <a:close/>
                </a:path>
              </a:pathLst>
            </a:custGeom>
            <a:solidFill>
              <a:srgbClr val="D0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207"/>
            <p:cNvSpPr/>
            <p:nvPr userDrawn="1"/>
          </p:nvSpPr>
          <p:spPr bwMode="auto">
            <a:xfrm>
              <a:off x="5777657" y="3880453"/>
              <a:ext cx="250653" cy="292708"/>
            </a:xfrm>
            <a:custGeom>
              <a:avLst/>
              <a:gdLst>
                <a:gd name="T0" fmla="*/ 59 w 72"/>
                <a:gd name="T1" fmla="*/ 27 h 84"/>
                <a:gd name="T2" fmla="*/ 54 w 72"/>
                <a:gd name="T3" fmla="*/ 27 h 84"/>
                <a:gd name="T4" fmla="*/ 66 w 72"/>
                <a:gd name="T5" fmla="*/ 43 h 84"/>
                <a:gd name="T6" fmla="*/ 66 w 72"/>
                <a:gd name="T7" fmla="*/ 65 h 84"/>
                <a:gd name="T8" fmla="*/ 48 w 72"/>
                <a:gd name="T9" fmla="*/ 82 h 84"/>
                <a:gd name="T10" fmla="*/ 4 w 72"/>
                <a:gd name="T11" fmla="*/ 49 h 84"/>
                <a:gd name="T12" fmla="*/ 48 w 72"/>
                <a:gd name="T13" fmla="*/ 4 h 84"/>
                <a:gd name="T14" fmla="*/ 59 w 72"/>
                <a:gd name="T15" fmla="*/ 27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4">
                  <a:moveTo>
                    <a:pt x="59" y="27"/>
                  </a:moveTo>
                  <a:cubicBezTo>
                    <a:pt x="59" y="27"/>
                    <a:pt x="54" y="23"/>
                    <a:pt x="54" y="27"/>
                  </a:cubicBezTo>
                  <a:cubicBezTo>
                    <a:pt x="54" y="30"/>
                    <a:pt x="59" y="40"/>
                    <a:pt x="66" y="43"/>
                  </a:cubicBezTo>
                  <a:cubicBezTo>
                    <a:pt x="66" y="43"/>
                    <a:pt x="72" y="58"/>
                    <a:pt x="66" y="65"/>
                  </a:cubicBezTo>
                  <a:cubicBezTo>
                    <a:pt x="60" y="71"/>
                    <a:pt x="48" y="82"/>
                    <a:pt x="48" y="82"/>
                  </a:cubicBezTo>
                  <a:cubicBezTo>
                    <a:pt x="48" y="82"/>
                    <a:pt x="9" y="84"/>
                    <a:pt x="4" y="49"/>
                  </a:cubicBezTo>
                  <a:cubicBezTo>
                    <a:pt x="0" y="15"/>
                    <a:pt x="43" y="0"/>
                    <a:pt x="48" y="4"/>
                  </a:cubicBezTo>
                  <a:cubicBezTo>
                    <a:pt x="48" y="4"/>
                    <a:pt x="52" y="10"/>
                    <a:pt x="59" y="27"/>
                  </a:cubicBezTo>
                  <a:close/>
                </a:path>
              </a:pathLst>
            </a:custGeom>
            <a:solidFill>
              <a:srgbClr val="4040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23" name="标题 1"/>
          <p:cNvSpPr>
            <a:spLocks noGrp="1"/>
          </p:cNvSpPr>
          <p:nvPr>
            <p:ph type="ctrTitle" hasCustomPrompt="1"/>
          </p:nvPr>
        </p:nvSpPr>
        <p:spPr>
          <a:xfrm>
            <a:off x="6091348" y="1917592"/>
            <a:ext cx="5426076" cy="1621509"/>
          </a:xfrm>
        </p:spPr>
        <p:txBody>
          <a:bodyPr anchor="b">
            <a:normAutofit/>
          </a:bodyPr>
          <a:lstStyle>
            <a:lvl1pPr marL="0" indent="0" algn="ct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224" name="文本占位符 62"/>
          <p:cNvSpPr>
            <a:spLocks noGrp="1"/>
          </p:cNvSpPr>
          <p:nvPr>
            <p:ph type="body" sz="quarter" idx="18" hasCustomPrompt="1"/>
          </p:nvPr>
        </p:nvSpPr>
        <p:spPr>
          <a:xfrm>
            <a:off x="6091348" y="4223828"/>
            <a:ext cx="5426076" cy="310871"/>
          </a:xfrm>
        </p:spPr>
        <p:txBody>
          <a:bodyPr vert="horz" lIns="91440" tIns="45720" rIns="91440" bIns="45720" rtlCol="0">
            <a:normAutofit/>
          </a:bodyPr>
          <a:lstStyle>
            <a:lvl1pPr marL="0" indent="0" algn="ctr">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225" name="文本占位符 13"/>
          <p:cNvSpPr>
            <a:spLocks noGrp="1"/>
          </p:cNvSpPr>
          <p:nvPr>
            <p:ph type="body" sz="quarter" idx="10" hasCustomPrompt="1"/>
          </p:nvPr>
        </p:nvSpPr>
        <p:spPr>
          <a:xfrm>
            <a:off x="6091349" y="3927557"/>
            <a:ext cx="5426076" cy="296271"/>
          </a:xfrm>
        </p:spPr>
        <p:txBody>
          <a:bodyPr vert="horz" anchor="ctr">
            <a:noAutofit/>
          </a:bodyPr>
          <a:lstStyle>
            <a:lvl1pPr marL="0" indent="0" algn="ctr">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D8466-E889-474D-B6C5-F60E30949E6F}"/>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75ADA269-6EB6-3946-BD59-7A5CDA2F66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6" name="灯片编号占位符 5">
            <a:extLst>
              <a:ext uri="{FF2B5EF4-FFF2-40B4-BE49-F238E27FC236}">
                <a16:creationId xmlns:a16="http://schemas.microsoft.com/office/drawing/2014/main" id="{FEF947BC-0661-CD48-881C-D2246720C138}"/>
              </a:ext>
            </a:extLst>
          </p:cNvPr>
          <p:cNvSpPr>
            <a:spLocks noGrp="1"/>
          </p:cNvSpPr>
          <p:nvPr>
            <p:ph type="sldNum" sz="quarter" idx="12"/>
          </p:nvPr>
        </p:nvSpPr>
        <p:spPr/>
        <p:txBody>
          <a:bodyPr/>
          <a:lstStyle/>
          <a:p>
            <a:fld id="{12F39F3F-B334-F74D-B07B-F117AC7D5759}" type="slidenum">
              <a:rPr kumimoji="1" lang="zh-CN" altLang="en-US" smtClean="0"/>
              <a:t>‹#›</a:t>
            </a:fld>
            <a:endParaRPr kumimoji="1" lang="zh-CN" altLang="en-US" dirty="0"/>
          </a:p>
        </p:txBody>
      </p:sp>
      <p:pic>
        <p:nvPicPr>
          <p:cNvPr id="15" name="图片 14">
            <a:extLst>
              <a:ext uri="{FF2B5EF4-FFF2-40B4-BE49-F238E27FC236}">
                <a16:creationId xmlns:a16="http://schemas.microsoft.com/office/drawing/2014/main" id="{8F2C575E-948B-1D4D-8B0C-0C4B478F11A0}"/>
              </a:ext>
            </a:extLst>
          </p:cNvPr>
          <p:cNvPicPr>
            <a:picLocks noChangeAspect="1"/>
          </p:cNvPicPr>
          <p:nvPr userDrawn="1"/>
        </p:nvPicPr>
        <p:blipFill>
          <a:blip r:embed="rId2"/>
          <a:stretch>
            <a:fillRect/>
          </a:stretch>
        </p:blipFill>
        <p:spPr>
          <a:xfrm>
            <a:off x="10424837" y="5486398"/>
            <a:ext cx="1260000" cy="1260000"/>
          </a:xfrm>
          <a:prstGeom prst="rect">
            <a:avLst/>
          </a:prstGeom>
        </p:spPr>
      </p:pic>
    </p:spTree>
    <p:extLst>
      <p:ext uri="{BB962C8B-B14F-4D97-AF65-F5344CB8AC3E}">
        <p14:creationId xmlns:p14="http://schemas.microsoft.com/office/powerpoint/2010/main" val="1245021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9"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10" name="直接连接符 9"/>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2022/8/31</a:t>
            </a:fld>
            <a:endParaRPr lang="zh-CN" altLang="en-US"/>
          </a:p>
        </p:txBody>
      </p:sp>
      <p:sp>
        <p:nvSpPr>
          <p:cNvPr id="12"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3"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470E9F-D6C0-5644-A583-383019522580}"/>
              </a:ext>
            </a:extLst>
          </p:cNvPr>
          <p:cNvSpPr>
            <a:spLocks noGrp="1"/>
          </p:cNvSpPr>
          <p:nvPr>
            <p:ph type="ctrTitle"/>
          </p:nvPr>
        </p:nvSpPr>
        <p:spPr>
          <a:xfrm>
            <a:off x="1617383" y="1388870"/>
            <a:ext cx="9144000" cy="1539968"/>
          </a:xfrm>
        </p:spPr>
        <p:txBody>
          <a:bodyPr>
            <a:normAutofit fontScale="90000"/>
          </a:bodyPr>
          <a:lstStyle/>
          <a:p>
            <a:pPr>
              <a:lnSpc>
                <a:spcPct val="120000"/>
              </a:lnSpc>
            </a:pPr>
            <a:r>
              <a:rPr kumimoji="1" lang="en-US" altLang="zh-CN" sz="4400" b="0" dirty="0" smtClean="0">
                <a:latin typeface="Candara" panose="020E0502030303020204" pitchFamily="34" charset="0"/>
              </a:rPr>
              <a:t>Vision-Language </a:t>
            </a:r>
            <a:r>
              <a:rPr kumimoji="1" lang="en-US" altLang="zh-CN" sz="4400" b="0" dirty="0">
                <a:latin typeface="Candara" panose="020E0502030303020204" pitchFamily="34" charset="0"/>
              </a:rPr>
              <a:t>Pre-Training Model</a:t>
            </a:r>
            <a:br>
              <a:rPr kumimoji="1" lang="en-US" altLang="zh-CN" sz="4400" b="0" dirty="0">
                <a:latin typeface="Candara" panose="020E0502030303020204" pitchFamily="34" charset="0"/>
              </a:rPr>
            </a:br>
            <a:r>
              <a:rPr kumimoji="1" lang="en-US" altLang="zh-CN" sz="4400" b="0" dirty="0">
                <a:latin typeface="Candara" panose="020E0502030303020204" pitchFamily="34" charset="0"/>
              </a:rPr>
              <a:t>for Cross-Modal Retrieval</a:t>
            </a:r>
            <a:endParaRPr kumimoji="1" lang="zh-CN" altLang="en-US" sz="4400" b="0" dirty="0">
              <a:latin typeface="Candara" panose="020E0502030303020204" pitchFamily="34" charset="0"/>
            </a:endParaRPr>
          </a:p>
        </p:txBody>
      </p:sp>
      <p:sp>
        <p:nvSpPr>
          <p:cNvPr id="6" name="标题 1">
            <a:extLst>
              <a:ext uri="{FF2B5EF4-FFF2-40B4-BE49-F238E27FC236}">
                <a16:creationId xmlns:a16="http://schemas.microsoft.com/office/drawing/2014/main" id="{B2470E9F-D6C0-5644-A583-383019522580}"/>
              </a:ext>
            </a:extLst>
          </p:cNvPr>
          <p:cNvSpPr txBox="1">
            <a:spLocks/>
          </p:cNvSpPr>
          <p:nvPr/>
        </p:nvSpPr>
        <p:spPr>
          <a:xfrm>
            <a:off x="1617383" y="3768357"/>
            <a:ext cx="9144000" cy="8302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endParaRPr kumimoji="1" lang="en-US" altLang="zh-CN" sz="2400" b="0" dirty="0">
              <a:latin typeface="Candara" panose="020E0502030303020204" pitchFamily="34" charset="0"/>
            </a:endParaRPr>
          </a:p>
          <a:p>
            <a:r>
              <a:rPr kumimoji="1" lang="zh-CN" altLang="en-US" sz="2800" b="0">
                <a:latin typeface="Candara" panose="020E0502030303020204" pitchFamily="34" charset="0"/>
              </a:rPr>
              <a:t>李哲       </a:t>
            </a:r>
            <a:r>
              <a:rPr kumimoji="1" lang="en-US" altLang="zh-CN" sz="2800" b="0" dirty="0" smtClean="0">
                <a:latin typeface="Candara" panose="020E0502030303020204" pitchFamily="34" charset="0"/>
              </a:rPr>
              <a:t>9.2</a:t>
            </a:r>
          </a:p>
          <a:p>
            <a:endParaRPr kumimoji="1" lang="en-US" altLang="zh-CN" sz="2400" b="0" dirty="0">
              <a:latin typeface="Candara" panose="020E0502030303020204" pitchFamily="34" charset="0"/>
            </a:endParaRPr>
          </a:p>
        </p:txBody>
      </p:sp>
    </p:spTree>
    <p:extLst>
      <p:ext uri="{BB962C8B-B14F-4D97-AF65-F5344CB8AC3E}">
        <p14:creationId xmlns:p14="http://schemas.microsoft.com/office/powerpoint/2010/main" val="1427353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b="0" smtClean="0">
                <a:latin typeface="Candara" panose="020E0502030303020204" pitchFamily="34" charset="0"/>
              </a:rPr>
              <a:t>Oscar</a:t>
            </a:r>
            <a:endParaRPr lang="zh-CN" altLang="en-US" sz="3000" dirty="0"/>
          </a:p>
        </p:txBody>
      </p:sp>
      <p:pic>
        <p:nvPicPr>
          <p:cNvPr id="45" name="图片 44" descr="C:\Users\xin\Desktop\中科大.png中科大"/>
          <p:cNvPicPr>
            <a:picLocks noChangeAspect="1"/>
          </p:cNvPicPr>
          <p:nvPr/>
        </p:nvPicPr>
        <p:blipFill>
          <a:blip r:embed="rId2"/>
          <a:srcRect/>
          <a:stretch>
            <a:fillRect/>
          </a:stretch>
        </p:blipFill>
        <p:spPr>
          <a:xfrm>
            <a:off x="10705148" y="106680"/>
            <a:ext cx="815340" cy="815340"/>
          </a:xfrm>
          <a:prstGeom prst="rect">
            <a:avLst/>
          </a:prstGeom>
        </p:spPr>
      </p:pic>
      <p:sp>
        <p:nvSpPr>
          <p:cNvPr id="11" name="文本框 15">
            <a:extLst>
              <a:ext uri="{FF2B5EF4-FFF2-40B4-BE49-F238E27FC236}">
                <a16:creationId xmlns:a16="http://schemas.microsoft.com/office/drawing/2014/main" id="{2490AD82-9584-FC4D-A43F-25E7203504C4}"/>
              </a:ext>
            </a:extLst>
          </p:cNvPr>
          <p:cNvSpPr txBox="1"/>
          <p:nvPr/>
        </p:nvSpPr>
        <p:spPr>
          <a:xfrm>
            <a:off x="415109" y="4823927"/>
            <a:ext cx="11360191" cy="201285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a:solidFill>
                  <a:srgbClr val="FF0000"/>
                </a:solidFill>
                <a:latin typeface="Candara" panose="020E0502030303020204" pitchFamily="34" charset="0"/>
              </a:rPr>
              <a:t>动机</a:t>
            </a:r>
            <a:r>
              <a:rPr lang="zh-CN" altLang="en-US" sz="1600" smtClean="0">
                <a:solidFill>
                  <a:srgbClr val="FF0000"/>
                </a:solidFill>
                <a:latin typeface="Candara" panose="020E0502030303020204" pitchFamily="34" charset="0"/>
              </a:rPr>
              <a:t>：</a:t>
            </a:r>
            <a:endParaRPr lang="en-US" altLang="zh-CN" sz="1600" smtClean="0">
              <a:solidFill>
                <a:srgbClr val="FF0000"/>
              </a:solidFill>
              <a:latin typeface="Candara" panose="020E0502030303020204" pitchFamily="34" charset="0"/>
            </a:endParaRPr>
          </a:p>
          <a:p>
            <a:pPr marL="285750" indent="-285750" algn="just">
              <a:lnSpc>
                <a:spcPct val="130000"/>
              </a:lnSpc>
              <a:buFont typeface="Wingdings" panose="05000000000000000000" pitchFamily="2" charset="2"/>
              <a:buChar char="l"/>
            </a:pPr>
            <a:r>
              <a:rPr lang="zh-CN" altLang="en-US" sz="1600" smtClean="0">
                <a:latin typeface="Candara" panose="020E0502030303020204" pitchFamily="34" charset="0"/>
                <a:ea typeface="黑体" panose="02010609060101010101" pitchFamily="49" charset="-122"/>
              </a:rPr>
              <a:t>文本</a:t>
            </a:r>
            <a:r>
              <a:rPr lang="zh-CN" altLang="en-US" sz="1600">
                <a:latin typeface="Candara" panose="020E0502030303020204" pitchFamily="34" charset="0"/>
                <a:ea typeface="黑体" panose="02010609060101010101" pitchFamily="49" charset="-122"/>
              </a:rPr>
              <a:t>的 </a:t>
            </a:r>
            <a:r>
              <a:rPr lang="en-US" altLang="zh-CN" sz="1600">
                <a:latin typeface="Candara" panose="020E0502030303020204" pitchFamily="34" charset="0"/>
                <a:ea typeface="黑体" panose="02010609060101010101" pitchFamily="49" charset="-122"/>
              </a:rPr>
              <a:t>word embedding </a:t>
            </a:r>
            <a:r>
              <a:rPr lang="zh-CN" altLang="en-US" sz="1600">
                <a:latin typeface="Candara" panose="020E0502030303020204" pitchFamily="34" charset="0"/>
                <a:ea typeface="黑体" panose="02010609060101010101" pitchFamily="49" charset="-122"/>
              </a:rPr>
              <a:t>如果</a:t>
            </a:r>
            <a:r>
              <a:rPr lang="zh-CN" altLang="en-US" sz="1600">
                <a:latin typeface="Candara" panose="020E0502030303020204" pitchFamily="34" charset="0"/>
                <a:ea typeface="黑体" panose="02010609060101010101" pitchFamily="49" charset="-122"/>
              </a:rPr>
              <a:t>与</a:t>
            </a:r>
            <a:r>
              <a:rPr lang="zh-CN" altLang="en-US" sz="1600" smtClean="0">
                <a:latin typeface="Candara" panose="020E0502030303020204" pitchFamily="34" charset="0"/>
                <a:ea typeface="黑体" panose="02010609060101010101" pitchFamily="49" charset="-122"/>
              </a:rPr>
              <a:t>某个</a:t>
            </a:r>
            <a:r>
              <a:rPr lang="en-US" altLang="zh-CN" sz="1600" smtClean="0">
                <a:latin typeface="Candara" panose="020E0502030303020204" pitchFamily="34" charset="0"/>
                <a:ea typeface="黑体" panose="02010609060101010101" pitchFamily="49" charset="-122"/>
              </a:rPr>
              <a:t>Object tag</a:t>
            </a:r>
            <a:r>
              <a:rPr lang="zh-CN" altLang="en-US" sz="1600" smtClean="0">
                <a:latin typeface="Candara" panose="020E0502030303020204" pitchFamily="34" charset="0"/>
                <a:ea typeface="黑体" panose="02010609060101010101" pitchFamily="49" charset="-122"/>
              </a:rPr>
              <a:t>比较</a:t>
            </a:r>
            <a:r>
              <a:rPr lang="zh-CN" altLang="en-US" sz="1600">
                <a:latin typeface="Candara" panose="020E0502030303020204" pitchFamily="34" charset="0"/>
                <a:ea typeface="黑体" panose="02010609060101010101" pitchFamily="49" charset="-122"/>
              </a:rPr>
              <a:t>相似，那么该 </a:t>
            </a:r>
            <a:r>
              <a:rPr lang="en-US" altLang="zh-CN" sz="1600">
                <a:latin typeface="Candara" panose="020E0502030303020204" pitchFamily="34" charset="0"/>
                <a:ea typeface="黑体" panose="02010609060101010101" pitchFamily="49" charset="-122"/>
              </a:rPr>
              <a:t>word embedding </a:t>
            </a:r>
            <a:r>
              <a:rPr lang="zh-CN" altLang="en-US" sz="1600">
                <a:latin typeface="Candara" panose="020E0502030303020204" pitchFamily="34" charset="0"/>
                <a:ea typeface="黑体" panose="02010609060101010101" pitchFamily="49" charset="-122"/>
              </a:rPr>
              <a:t>也应该与 </a:t>
            </a:r>
            <a:r>
              <a:rPr lang="en-US" altLang="zh-CN" sz="1600">
                <a:latin typeface="Candara" panose="020E0502030303020204" pitchFamily="34" charset="0"/>
                <a:ea typeface="黑体" panose="02010609060101010101" pitchFamily="49" charset="-122"/>
              </a:rPr>
              <a:t>Object tag </a:t>
            </a:r>
            <a:r>
              <a:rPr lang="zh-CN" altLang="en-US" sz="1600">
                <a:latin typeface="Candara" panose="020E0502030303020204" pitchFamily="34" charset="0"/>
                <a:ea typeface="黑体" panose="02010609060101010101" pitchFamily="49" charset="-122"/>
              </a:rPr>
              <a:t>对应的 </a:t>
            </a:r>
            <a:r>
              <a:rPr lang="en-US" altLang="zh-CN" sz="1600">
                <a:latin typeface="Candara" panose="020E0502030303020204" pitchFamily="34" charset="0"/>
                <a:ea typeface="黑体" panose="02010609060101010101" pitchFamily="49" charset="-122"/>
              </a:rPr>
              <a:t>image region </a:t>
            </a:r>
            <a:r>
              <a:rPr lang="zh-CN" altLang="en-US" sz="1600">
                <a:latin typeface="Candara" panose="020E0502030303020204" pitchFamily="34" charset="0"/>
                <a:ea typeface="黑体" panose="02010609060101010101" pitchFamily="49" charset="-122"/>
              </a:rPr>
              <a:t>有较大的注意力权重 </a:t>
            </a:r>
            <a:r>
              <a:rPr lang="en-US" altLang="zh-CN" sz="1600">
                <a:latin typeface="Candara" panose="020E0502030303020204" pitchFamily="34" charset="0"/>
                <a:ea typeface="黑体" panose="02010609060101010101" pitchFamily="49" charset="-122"/>
              </a:rPr>
              <a:t>(dictionary look </a:t>
            </a:r>
            <a:r>
              <a:rPr lang="en-US" altLang="zh-CN" sz="1600">
                <a:latin typeface="Candara" panose="020E0502030303020204" pitchFamily="34" charset="0"/>
                <a:ea typeface="黑体" panose="02010609060101010101" pitchFamily="49" charset="-122"/>
              </a:rPr>
              <a:t>up</a:t>
            </a:r>
            <a:r>
              <a:rPr lang="en-US" altLang="zh-CN" sz="1600" smtClean="0">
                <a:latin typeface="Candara" panose="020E0502030303020204" pitchFamily="34" charset="0"/>
                <a:ea typeface="黑体" panose="02010609060101010101" pitchFamily="49" charset="-122"/>
              </a:rPr>
              <a:t>)</a:t>
            </a:r>
          </a:p>
          <a:p>
            <a:pPr marL="285750" indent="-285750" algn="just">
              <a:lnSpc>
                <a:spcPct val="130000"/>
              </a:lnSpc>
              <a:buFont typeface="Wingdings" panose="05000000000000000000" pitchFamily="2" charset="2"/>
              <a:buChar char="l"/>
            </a:pPr>
            <a:r>
              <a:rPr lang="zh-CN" altLang="en-US" sz="1600" smtClean="0">
                <a:latin typeface="Candara" panose="020E0502030303020204" pitchFamily="34" charset="0"/>
                <a:ea typeface="黑体" panose="02010609060101010101" pitchFamily="49" charset="-122"/>
              </a:rPr>
              <a:t>有助于</a:t>
            </a:r>
            <a:r>
              <a:rPr lang="zh-CN" altLang="en-US" sz="1600">
                <a:latin typeface="Candara" panose="020E0502030303020204" pitchFamily="34" charset="0"/>
                <a:ea typeface="黑体" panose="02010609060101010101" pitchFamily="49" charset="-122"/>
              </a:rPr>
              <a:t>减少图像</a:t>
            </a:r>
            <a:r>
              <a:rPr lang="zh-CN" altLang="en-US" sz="1600">
                <a:latin typeface="Candara" panose="020E0502030303020204" pitchFamily="34" charset="0"/>
                <a:ea typeface="黑体" panose="02010609060101010101" pitchFamily="49" charset="-122"/>
              </a:rPr>
              <a:t>区域</a:t>
            </a:r>
            <a:r>
              <a:rPr lang="zh-CN" altLang="en-US" sz="1600" smtClean="0">
                <a:latin typeface="Candara" panose="020E0502030303020204" pitchFamily="34" charset="0"/>
                <a:ea typeface="黑体" panose="02010609060101010101" pitchFamily="49" charset="-122"/>
              </a:rPr>
              <a:t>的</a:t>
            </a:r>
            <a:r>
              <a:rPr lang="en-US" altLang="zh-CN" sz="1600" smtClean="0">
                <a:solidFill>
                  <a:srgbClr val="FF0000"/>
                </a:solidFill>
                <a:latin typeface="Candara" panose="020E0502030303020204" pitchFamily="34" charset="0"/>
                <a:ea typeface="黑体" panose="02010609060101010101" pitchFamily="49" charset="-122"/>
              </a:rPr>
              <a:t>Ambiguity</a:t>
            </a:r>
            <a:r>
              <a:rPr lang="zh-CN" altLang="en-US" sz="1600">
                <a:latin typeface="Candara" panose="020E0502030303020204" pitchFamily="34" charset="0"/>
                <a:ea typeface="黑体" panose="02010609060101010101" pitchFamily="49" charset="-122"/>
              </a:rPr>
              <a:t>，</a:t>
            </a:r>
            <a:r>
              <a:rPr lang="zh-CN" altLang="en-US" sz="1600">
                <a:latin typeface="Candara" panose="020E0502030303020204" pitchFamily="34" charset="0"/>
                <a:ea typeface="黑体" panose="02010609060101010101" pitchFamily="49" charset="-122"/>
              </a:rPr>
              <a:t>也就是</a:t>
            </a:r>
            <a:r>
              <a:rPr lang="zh-CN" altLang="en-US" sz="1600" smtClean="0">
                <a:latin typeface="Candara" panose="020E0502030303020204" pitchFamily="34" charset="0"/>
                <a:ea typeface="黑体" panose="02010609060101010101" pitchFamily="49" charset="-122"/>
              </a:rPr>
              <a:t>区分</a:t>
            </a:r>
            <a:r>
              <a:rPr lang="en-US" altLang="zh-CN" sz="1600" smtClean="0">
                <a:latin typeface="Candara" panose="020E0502030303020204" pitchFamily="34" charset="0"/>
                <a:ea typeface="黑体" panose="02010609060101010101" pitchFamily="49" charset="-122"/>
              </a:rPr>
              <a:t>vision space</a:t>
            </a:r>
            <a:r>
              <a:rPr lang="zh-CN" altLang="en-US" sz="1600" smtClean="0">
                <a:latin typeface="Candara" panose="020E0502030303020204" pitchFamily="34" charset="0"/>
                <a:ea typeface="黑体" panose="02010609060101010101" pitchFamily="49" charset="-122"/>
              </a:rPr>
              <a:t>中</a:t>
            </a:r>
            <a:r>
              <a:rPr lang="zh-CN" altLang="en-US" sz="1600">
                <a:latin typeface="Candara" panose="020E0502030303020204" pitchFamily="34" charset="0"/>
                <a:ea typeface="黑体" panose="02010609060101010101" pitchFamily="49" charset="-122"/>
              </a:rPr>
              <a:t>十分相似但 </a:t>
            </a:r>
            <a:r>
              <a:rPr lang="en-US" altLang="zh-CN" sz="1600">
                <a:latin typeface="Candara" panose="020E0502030303020204" pitchFamily="34" charset="0"/>
                <a:ea typeface="黑体" panose="02010609060101010101" pitchFamily="49" charset="-122"/>
              </a:rPr>
              <a:t>language </a:t>
            </a:r>
            <a:r>
              <a:rPr lang="en-US" altLang="zh-CN" sz="1600">
                <a:latin typeface="Candara" panose="020E0502030303020204" pitchFamily="34" charset="0"/>
                <a:ea typeface="黑体" panose="02010609060101010101" pitchFamily="49" charset="-122"/>
              </a:rPr>
              <a:t>space </a:t>
            </a:r>
            <a:r>
              <a:rPr lang="zh-CN" altLang="en-US" sz="1600" smtClean="0">
                <a:latin typeface="Candara" panose="020E0502030303020204" pitchFamily="34" charset="0"/>
                <a:ea typeface="黑体" panose="02010609060101010101" pitchFamily="49" charset="-122"/>
              </a:rPr>
              <a:t>中不同</a:t>
            </a:r>
            <a:r>
              <a:rPr lang="zh-CN" altLang="en-US" sz="1600">
                <a:latin typeface="Candara" panose="020E0502030303020204" pitchFamily="34" charset="0"/>
                <a:ea typeface="黑体" panose="02010609060101010101" pitchFamily="49" charset="-122"/>
              </a:rPr>
              <a:t>的</a:t>
            </a:r>
            <a:r>
              <a:rPr lang="zh-CN" altLang="en-US" sz="1600" smtClean="0">
                <a:latin typeface="Candara" panose="020E0502030303020204" pitchFamily="34" charset="0"/>
                <a:ea typeface="黑体" panose="02010609060101010101" pitchFamily="49" charset="-122"/>
              </a:rPr>
              <a:t>物体（</a:t>
            </a:r>
            <a:r>
              <a:rPr lang="zh-CN" altLang="en-US" sz="1400">
                <a:latin typeface="Candara" panose="020E0502030303020204" pitchFamily="34" charset="0"/>
                <a:ea typeface="黑体" panose="02010609060101010101" pitchFamily="49" charset="-122"/>
              </a:rPr>
              <a:t>送入 </a:t>
            </a:r>
            <a:r>
              <a:rPr lang="en-US" altLang="zh-CN" sz="1400">
                <a:latin typeface="Candara" panose="020E0502030303020204" pitchFamily="34" charset="0"/>
                <a:ea typeface="黑体" panose="02010609060101010101" pitchFamily="49" charset="-122"/>
              </a:rPr>
              <a:t>V+L </a:t>
            </a:r>
            <a:r>
              <a:rPr lang="zh-CN" altLang="en-US" sz="1400">
                <a:latin typeface="Candara" panose="020E0502030303020204" pitchFamily="34" charset="0"/>
                <a:ea typeface="黑体" panose="02010609060101010101" pitchFamily="49" charset="-122"/>
              </a:rPr>
              <a:t>模型的 </a:t>
            </a:r>
            <a:r>
              <a:rPr lang="en-US" altLang="zh-CN" sz="1400">
                <a:latin typeface="Candara" panose="020E0502030303020204" pitchFamily="34" charset="0"/>
                <a:ea typeface="黑体" panose="02010609060101010101" pitchFamily="49" charset="-122"/>
              </a:rPr>
              <a:t>image regions </a:t>
            </a:r>
            <a:r>
              <a:rPr lang="zh-CN" altLang="en-US" sz="1400">
                <a:latin typeface="Candara" panose="020E0502030303020204" pitchFamily="34" charset="0"/>
                <a:ea typeface="黑体" panose="02010609060101010101" pitchFamily="49" charset="-122"/>
              </a:rPr>
              <a:t>通常是 </a:t>
            </a:r>
            <a:r>
              <a:rPr lang="en-US" altLang="zh-CN" sz="1400">
                <a:latin typeface="Candara" panose="020E0502030303020204" pitchFamily="34" charset="0"/>
                <a:ea typeface="黑体" panose="02010609060101010101" pitchFamily="49" charset="-122"/>
              </a:rPr>
              <a:t>over-sampled</a:t>
            </a:r>
            <a:r>
              <a:rPr lang="zh-CN" altLang="en-US" sz="1400" smtClean="0">
                <a:latin typeface="Candara" panose="020E0502030303020204" pitchFamily="34" charset="0"/>
                <a:ea typeface="黑体" panose="02010609060101010101" pitchFamily="49" charset="-122"/>
              </a:rPr>
              <a:t>，导致</a:t>
            </a:r>
            <a:r>
              <a:rPr lang="zh-CN" altLang="en-US" sz="1400">
                <a:latin typeface="Candara" panose="020E0502030303020204" pitchFamily="34" charset="0"/>
                <a:ea typeface="黑体" panose="02010609060101010101" pitchFamily="49" charset="-122"/>
              </a:rPr>
              <a:t>不同图像区域都有较大重合，但从图像上难以区分</a:t>
            </a:r>
            <a:r>
              <a:rPr lang="zh-CN" altLang="en-US" sz="1400">
                <a:latin typeface="Candara" panose="020E0502030303020204" pitchFamily="34" charset="0"/>
                <a:ea typeface="黑体" panose="02010609060101010101" pitchFamily="49" charset="-122"/>
              </a:rPr>
              <a:t>。</a:t>
            </a:r>
            <a:r>
              <a:rPr lang="zh-CN" altLang="en-US" sz="1400" smtClean="0">
                <a:latin typeface="Candara" panose="020E0502030303020204" pitchFamily="34" charset="0"/>
                <a:ea typeface="黑体" panose="02010609060101010101" pitchFamily="49" charset="-122"/>
              </a:rPr>
              <a:t>如图</a:t>
            </a:r>
            <a:r>
              <a:rPr lang="en-US" altLang="zh-CN" sz="1400" smtClean="0">
                <a:latin typeface="Candara" panose="020E0502030303020204" pitchFamily="34" charset="0"/>
                <a:ea typeface="黑体" panose="02010609060101010101" pitchFamily="49" charset="-122"/>
              </a:rPr>
              <a:t>2</a:t>
            </a:r>
            <a:r>
              <a:rPr lang="zh-CN" altLang="en-US" sz="1400" smtClean="0">
                <a:latin typeface="Candara" panose="020E0502030303020204" pitchFamily="34" charset="0"/>
                <a:ea typeface="黑体" panose="02010609060101010101" pitchFamily="49" charset="-122"/>
              </a:rPr>
              <a:t>所</a:t>
            </a:r>
            <a:r>
              <a:rPr lang="zh-CN" altLang="en-US" sz="1400">
                <a:latin typeface="Candara" panose="020E0502030303020204" pitchFamily="34" charset="0"/>
                <a:ea typeface="黑体" panose="02010609060101010101" pitchFamily="49" charset="-122"/>
              </a:rPr>
              <a:t>示，</a:t>
            </a:r>
            <a:r>
              <a:rPr lang="en-US" altLang="zh-CN" sz="1400">
                <a:latin typeface="Candara" panose="020E0502030303020204" pitchFamily="34" charset="0"/>
                <a:ea typeface="黑体" panose="02010609060101010101" pitchFamily="49" charset="-122"/>
              </a:rPr>
              <a:t>couch </a:t>
            </a:r>
            <a:r>
              <a:rPr lang="zh-CN" altLang="en-US" sz="1400">
                <a:latin typeface="Candara" panose="020E0502030303020204" pitchFamily="34" charset="0"/>
                <a:ea typeface="黑体" panose="02010609060101010101" pitchFamily="49" charset="-122"/>
              </a:rPr>
              <a:t>和 </a:t>
            </a:r>
            <a:r>
              <a:rPr lang="en-US" altLang="zh-CN" sz="1400">
                <a:latin typeface="Candara" panose="020E0502030303020204" pitchFamily="34" charset="0"/>
                <a:ea typeface="黑体" panose="02010609060101010101" pitchFamily="49" charset="-122"/>
              </a:rPr>
              <a:t>dog </a:t>
            </a:r>
            <a:r>
              <a:rPr lang="zh-CN" altLang="en-US" sz="1400">
                <a:latin typeface="Candara" panose="020E0502030303020204" pitchFamily="34" charset="0"/>
                <a:ea typeface="黑体" panose="02010609060101010101" pitchFamily="49" charset="-122"/>
              </a:rPr>
              <a:t>在 </a:t>
            </a:r>
            <a:r>
              <a:rPr lang="en-US" altLang="zh-CN" sz="1400">
                <a:latin typeface="Candara" panose="020E0502030303020204" pitchFamily="34" charset="0"/>
                <a:ea typeface="黑体" panose="02010609060101010101" pitchFamily="49" charset="-122"/>
              </a:rPr>
              <a:t>image region features </a:t>
            </a:r>
            <a:r>
              <a:rPr lang="zh-CN" altLang="en-US" sz="1400">
                <a:latin typeface="Candara" panose="020E0502030303020204" pitchFamily="34" charset="0"/>
                <a:ea typeface="黑体" panose="02010609060101010101" pitchFamily="49" charset="-122"/>
              </a:rPr>
              <a:t>上十分相似，但在 </a:t>
            </a:r>
            <a:r>
              <a:rPr lang="en-US" altLang="zh-CN" sz="1400">
                <a:latin typeface="Candara" panose="020E0502030303020204" pitchFamily="34" charset="0"/>
                <a:ea typeface="黑体" panose="02010609060101010101" pitchFamily="49" charset="-122"/>
              </a:rPr>
              <a:t>word semantic space </a:t>
            </a:r>
            <a:r>
              <a:rPr lang="zh-CN" altLang="en-US" sz="1400">
                <a:latin typeface="Candara" panose="020E0502030303020204" pitchFamily="34" charset="0"/>
                <a:ea typeface="黑体" panose="02010609060101010101" pitchFamily="49" charset="-122"/>
              </a:rPr>
              <a:t>中</a:t>
            </a:r>
            <a:r>
              <a:rPr lang="zh-CN" altLang="en-US" sz="1400">
                <a:latin typeface="Candara" panose="020E0502030303020204" pitchFamily="34" charset="0"/>
                <a:ea typeface="黑体" panose="02010609060101010101" pitchFamily="49" charset="-122"/>
              </a:rPr>
              <a:t>十分</a:t>
            </a:r>
            <a:r>
              <a:rPr lang="zh-CN" altLang="en-US" sz="1400" smtClean="0">
                <a:latin typeface="Candara" panose="020E0502030303020204" pitchFamily="34" charset="0"/>
                <a:ea typeface="黑体" panose="02010609060101010101" pitchFamily="49" charset="-122"/>
              </a:rPr>
              <a:t>不同</a:t>
            </a:r>
            <a:r>
              <a:rPr lang="zh-CN" altLang="en-US" sz="1600" smtClean="0">
                <a:latin typeface="Candara" panose="020E0502030303020204" pitchFamily="34" charset="0"/>
                <a:ea typeface="黑体" panose="02010609060101010101" pitchFamily="49" charset="-122"/>
              </a:rPr>
              <a:t>）</a:t>
            </a:r>
            <a:endParaRPr lang="en-US" altLang="zh-CN" sz="1600" smtClean="0">
              <a:latin typeface="Candara" panose="020E0502030303020204" pitchFamily="34" charset="0"/>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2433410" y="1212704"/>
            <a:ext cx="6981178" cy="3611223"/>
          </a:xfrm>
          <a:prstGeom prst="rect">
            <a:avLst/>
          </a:prstGeom>
        </p:spPr>
      </p:pic>
      <p:cxnSp>
        <p:nvCxnSpPr>
          <p:cNvPr id="10" name="直接连接符 9"/>
          <p:cNvCxnSpPr/>
          <p:nvPr/>
        </p:nvCxnSpPr>
        <p:spPr>
          <a:xfrm flipV="1">
            <a:off x="2514600" y="4572000"/>
            <a:ext cx="5191125" cy="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693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smtClean="0">
                <a:latin typeface="Candara" panose="020E0502030303020204" pitchFamily="34" charset="0"/>
              </a:rPr>
              <a:t>Oscar</a:t>
            </a:r>
            <a:endParaRPr lang="zh-CN" altLang="en-US" sz="3000"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45" name="图片 44" descr="C:\Users\xin\Desktop\中科大.png中科大"/>
          <p:cNvPicPr>
            <a:picLocks noChangeAspect="1"/>
          </p:cNvPicPr>
          <p:nvPr/>
        </p:nvPicPr>
        <p:blipFill>
          <a:blip r:embed="rId3"/>
          <a:srcRect/>
          <a:stretch>
            <a:fillRect/>
          </a:stretch>
        </p:blipFill>
        <p:spPr>
          <a:xfrm>
            <a:off x="10705148" y="106680"/>
            <a:ext cx="815340" cy="815340"/>
          </a:xfrm>
          <a:prstGeom prst="rect">
            <a:avLst/>
          </a:prstGeom>
        </p:spPr>
      </p:pic>
      <p:sp>
        <p:nvSpPr>
          <p:cNvPr id="9" name="文本框 8">
            <a:extLst>
              <a:ext uri="{FF2B5EF4-FFF2-40B4-BE49-F238E27FC236}">
                <a16:creationId xmlns:a16="http://schemas.microsoft.com/office/drawing/2014/main" id="{2490AD82-9584-FC4D-A43F-25E7203504C4}"/>
              </a:ext>
            </a:extLst>
          </p:cNvPr>
          <p:cNvSpPr txBox="1"/>
          <p:nvPr/>
        </p:nvSpPr>
        <p:spPr>
          <a:xfrm>
            <a:off x="669923" y="1028699"/>
            <a:ext cx="10725633" cy="533672"/>
          </a:xfrm>
          <a:prstGeom prst="rect">
            <a:avLst/>
          </a:prstGeom>
          <a:noFill/>
        </p:spPr>
        <p:txBody>
          <a:bodyPr wrap="square" rtlCol="0">
            <a:spAutoFit/>
          </a:bodyPr>
          <a:lstStyle/>
          <a:p>
            <a:pPr>
              <a:lnSpc>
                <a:spcPct val="130000"/>
              </a:lnSpc>
            </a:pPr>
            <a:r>
              <a:rPr lang="en-US" altLang="zh-CN" sz="2400" b="1" smtClean="0">
                <a:latin typeface="Candara" panose="020E0502030303020204" pitchFamily="34" charset="0"/>
              </a:rPr>
              <a:t>Pre-Training </a:t>
            </a:r>
            <a:r>
              <a:rPr lang="en-US" altLang="zh-CN" sz="2400" b="1">
                <a:latin typeface="Candara" panose="020E0502030303020204" pitchFamily="34" charset="0"/>
              </a:rPr>
              <a:t>Objective :</a:t>
            </a:r>
            <a:endParaRPr lang="en-US" altLang="zh-CN" sz="2400" b="1">
              <a:latin typeface="Candara" panose="020E0502030303020204" pitchFamily="34" charset="0"/>
            </a:endParaRPr>
          </a:p>
        </p:txBody>
      </p:sp>
      <p:pic>
        <p:nvPicPr>
          <p:cNvPr id="6" name="图片 5"/>
          <p:cNvPicPr>
            <a:picLocks noChangeAspect="1"/>
          </p:cNvPicPr>
          <p:nvPr/>
        </p:nvPicPr>
        <p:blipFill>
          <a:blip r:embed="rId4"/>
          <a:stretch>
            <a:fillRect/>
          </a:stretch>
        </p:blipFill>
        <p:spPr>
          <a:xfrm>
            <a:off x="893698" y="1736843"/>
            <a:ext cx="5329820" cy="2178814"/>
          </a:xfrm>
          <a:prstGeom prst="rect">
            <a:avLst/>
          </a:prstGeom>
        </p:spPr>
      </p:pic>
      <p:sp>
        <p:nvSpPr>
          <p:cNvPr id="12" name="文本框 11">
            <a:extLst>
              <a:ext uri="{FF2B5EF4-FFF2-40B4-BE49-F238E27FC236}">
                <a16:creationId xmlns:a16="http://schemas.microsoft.com/office/drawing/2014/main" id="{2490AD82-9584-FC4D-A43F-25E7203504C4}"/>
              </a:ext>
            </a:extLst>
          </p:cNvPr>
          <p:cNvSpPr txBox="1"/>
          <p:nvPr/>
        </p:nvSpPr>
        <p:spPr>
          <a:xfrm>
            <a:off x="6735051" y="957323"/>
            <a:ext cx="4660505" cy="2573012"/>
          </a:xfrm>
          <a:prstGeom prst="rect">
            <a:avLst/>
          </a:prstGeom>
          <a:noFill/>
        </p:spPr>
        <p:txBody>
          <a:bodyPr wrap="square" rtlCol="0">
            <a:spAutoFit/>
          </a:bodyPr>
          <a:lstStyle/>
          <a:p>
            <a:pPr>
              <a:lnSpc>
                <a:spcPct val="130000"/>
              </a:lnSpc>
            </a:pPr>
            <a:r>
              <a:rPr lang="en-US" altLang="zh-CN" b="1" smtClean="0">
                <a:latin typeface="Candara" panose="020E0502030303020204" pitchFamily="34" charset="0"/>
              </a:rPr>
              <a:t>Oscar </a:t>
            </a:r>
            <a:r>
              <a:rPr lang="zh-CN" altLang="en-US" b="1">
                <a:latin typeface="Candara" panose="020E0502030303020204" pitchFamily="34" charset="0"/>
              </a:rPr>
              <a:t>的输入 </a:t>
            </a:r>
            <a:r>
              <a:rPr lang="en-US" altLang="zh-CN" b="1">
                <a:latin typeface="Candara" panose="020E0502030303020204" pitchFamily="34" charset="0"/>
              </a:rPr>
              <a:t>( w , q , v </a:t>
            </a:r>
            <a:r>
              <a:rPr lang="en-US" altLang="zh-CN" b="1">
                <a:latin typeface="Candara" panose="020E0502030303020204" pitchFamily="34" charset="0"/>
              </a:rPr>
              <a:t>) </a:t>
            </a:r>
            <a:r>
              <a:rPr lang="zh-CN" altLang="en-US" b="1" smtClean="0">
                <a:latin typeface="Candara" panose="020E0502030303020204" pitchFamily="34" charset="0"/>
              </a:rPr>
              <a:t>可以</a:t>
            </a:r>
            <a:r>
              <a:rPr lang="zh-CN" altLang="en-US" b="1">
                <a:latin typeface="Candara" panose="020E0502030303020204" pitchFamily="34" charset="0"/>
              </a:rPr>
              <a:t>从两个角度</a:t>
            </a:r>
            <a:r>
              <a:rPr lang="zh-CN" altLang="en-US" b="1">
                <a:latin typeface="Candara" panose="020E0502030303020204" pitchFamily="34" charset="0"/>
              </a:rPr>
              <a:t>来看</a:t>
            </a:r>
            <a:r>
              <a:rPr lang="en-US" altLang="zh-CN" b="1" smtClean="0">
                <a:latin typeface="Candara" panose="020E0502030303020204" pitchFamily="34" charset="0"/>
              </a:rPr>
              <a:t>:</a:t>
            </a:r>
          </a:p>
          <a:p>
            <a:pPr>
              <a:lnSpc>
                <a:spcPct val="130000"/>
              </a:lnSpc>
            </a:pPr>
            <a:endParaRPr lang="en-US" altLang="zh-CN" b="1">
              <a:latin typeface="Candara" panose="020E0502030303020204" pitchFamily="34" charset="0"/>
            </a:endParaRPr>
          </a:p>
          <a:p>
            <a:pPr>
              <a:lnSpc>
                <a:spcPct val="130000"/>
              </a:lnSpc>
            </a:pPr>
            <a:endParaRPr lang="en-US" altLang="zh-CN" b="1" smtClean="0">
              <a:latin typeface="Candara" panose="020E0502030303020204" pitchFamily="34" charset="0"/>
            </a:endParaRPr>
          </a:p>
          <a:p>
            <a:pPr>
              <a:lnSpc>
                <a:spcPct val="130000"/>
              </a:lnSpc>
            </a:pPr>
            <a:endParaRPr lang="en-US" altLang="zh-CN" b="1">
              <a:latin typeface="Candara" panose="020E0502030303020204" pitchFamily="34" charset="0"/>
            </a:endParaRPr>
          </a:p>
          <a:p>
            <a:pPr marL="457200" indent="-457200">
              <a:lnSpc>
                <a:spcPct val="130000"/>
              </a:lnSpc>
              <a:buAutoNum type="arabicParenBoth"/>
            </a:pPr>
            <a:r>
              <a:rPr lang="en-US" altLang="zh-CN" b="1" i="1" smtClean="0">
                <a:solidFill>
                  <a:srgbClr val="FF0000"/>
                </a:solidFill>
                <a:latin typeface="Candara" panose="020E0502030303020204" pitchFamily="34" charset="0"/>
              </a:rPr>
              <a:t>modality</a:t>
            </a:r>
            <a:r>
              <a:rPr lang="en-US" altLang="zh-CN" smtClean="0">
                <a:latin typeface="Candara" panose="020E0502030303020204" pitchFamily="34" charset="0"/>
              </a:rPr>
              <a:t> view</a:t>
            </a:r>
            <a:r>
              <a:rPr lang="zh-CN" altLang="en-US">
                <a:latin typeface="Candara" panose="020E0502030303020204" pitchFamily="34" charset="0"/>
              </a:rPr>
              <a:t>：</a:t>
            </a:r>
            <a:r>
              <a:rPr lang="zh-CN" altLang="en-US" sz="1600">
                <a:latin typeface="Candara" panose="020E0502030303020204" pitchFamily="34" charset="0"/>
              </a:rPr>
              <a:t>用于区分文本和图像表示</a:t>
            </a:r>
            <a:endParaRPr lang="en-US" altLang="zh-CN" sz="1600">
              <a:latin typeface="Candara" panose="020E0502030303020204" pitchFamily="34" charset="0"/>
            </a:endParaRPr>
          </a:p>
          <a:p>
            <a:pPr marL="457200" indent="-457200">
              <a:lnSpc>
                <a:spcPct val="130000"/>
              </a:lnSpc>
              <a:buAutoNum type="arabicParenBoth"/>
            </a:pPr>
            <a:r>
              <a:rPr lang="en-US" altLang="zh-CN" b="1" i="1" smtClean="0">
                <a:solidFill>
                  <a:srgbClr val="FF0000"/>
                </a:solidFill>
                <a:latin typeface="Candara" panose="020E0502030303020204" pitchFamily="34" charset="0"/>
              </a:rPr>
              <a:t>dictionary</a:t>
            </a:r>
            <a:r>
              <a:rPr lang="en-US" altLang="zh-CN" smtClean="0">
                <a:latin typeface="Candara" panose="020E0502030303020204" pitchFamily="34" charset="0"/>
              </a:rPr>
              <a:t> view</a:t>
            </a:r>
            <a:r>
              <a:rPr lang="zh-CN" altLang="en-US">
                <a:latin typeface="Candara" panose="020E0502030303020204" pitchFamily="34" charset="0"/>
              </a:rPr>
              <a:t>：</a:t>
            </a:r>
            <a:r>
              <a:rPr lang="zh-CN" altLang="en-US" sz="1600">
                <a:latin typeface="Candara" panose="020E0502030303020204" pitchFamily="34" charset="0"/>
              </a:rPr>
              <a:t>用于区分两个不同的</a:t>
            </a:r>
            <a:r>
              <a:rPr lang="zh-CN" altLang="en-US" sz="1600">
                <a:latin typeface="Candara" panose="020E0502030303020204" pitchFamily="34" charset="0"/>
              </a:rPr>
              <a:t>语义</a:t>
            </a:r>
            <a:r>
              <a:rPr lang="zh-CN" altLang="en-US" sz="1600" smtClean="0">
                <a:latin typeface="Candara" panose="020E0502030303020204" pitchFamily="34" charset="0"/>
              </a:rPr>
              <a:t>空间</a:t>
            </a:r>
            <a:endParaRPr lang="en-US" altLang="zh-CN" sz="1600" smtClean="0">
              <a:latin typeface="Candara" panose="020E0502030303020204" pitchFamily="34" charset="0"/>
            </a:endParaRPr>
          </a:p>
        </p:txBody>
      </p:sp>
      <p:pic>
        <p:nvPicPr>
          <p:cNvPr id="10" name="图片 9"/>
          <p:cNvPicPr>
            <a:picLocks noChangeAspect="1"/>
          </p:cNvPicPr>
          <p:nvPr/>
        </p:nvPicPr>
        <p:blipFill>
          <a:blip r:embed="rId5"/>
          <a:stretch>
            <a:fillRect/>
          </a:stretch>
        </p:blipFill>
        <p:spPr>
          <a:xfrm>
            <a:off x="6985388" y="1489423"/>
            <a:ext cx="4315797" cy="704620"/>
          </a:xfrm>
          <a:prstGeom prst="rect">
            <a:avLst/>
          </a:prstGeom>
        </p:spPr>
      </p:pic>
      <p:sp>
        <p:nvSpPr>
          <p:cNvPr id="16" name="文本框 15">
            <a:extLst>
              <a:ext uri="{FF2B5EF4-FFF2-40B4-BE49-F238E27FC236}">
                <a16:creationId xmlns:a16="http://schemas.microsoft.com/office/drawing/2014/main" id="{2490AD82-9584-FC4D-A43F-25E7203504C4}"/>
              </a:ext>
            </a:extLst>
          </p:cNvPr>
          <p:cNvSpPr txBox="1"/>
          <p:nvPr/>
        </p:nvSpPr>
        <p:spPr>
          <a:xfrm>
            <a:off x="575212" y="3998831"/>
            <a:ext cx="5293743" cy="2352952"/>
          </a:xfrm>
          <a:prstGeom prst="rect">
            <a:avLst/>
          </a:prstGeom>
          <a:noFill/>
        </p:spPr>
        <p:txBody>
          <a:bodyPr wrap="square" rtlCol="0">
            <a:spAutoFit/>
          </a:bodyPr>
          <a:lstStyle/>
          <a:p>
            <a:pPr>
              <a:lnSpc>
                <a:spcPct val="130000"/>
              </a:lnSpc>
            </a:pPr>
            <a:r>
              <a:rPr lang="en-US" altLang="zh-CN" b="1">
                <a:latin typeface="Candara" panose="020E0502030303020204" pitchFamily="34" charset="0"/>
              </a:rPr>
              <a:t>Modality </a:t>
            </a:r>
            <a:r>
              <a:rPr lang="en-US" altLang="zh-CN" b="1" smtClean="0">
                <a:latin typeface="Candara" panose="020E0502030303020204" pitchFamily="34" charset="0"/>
              </a:rPr>
              <a:t>view (</a:t>
            </a:r>
            <a:r>
              <a:rPr lang="en-US" altLang="zh-CN" b="1">
                <a:latin typeface="Candara" panose="020E0502030303020204" pitchFamily="34" charset="0"/>
              </a:rPr>
              <a:t>Contrastive </a:t>
            </a:r>
            <a:r>
              <a:rPr lang="en-US" altLang="zh-CN" b="1">
                <a:latin typeface="Candara" panose="020E0502030303020204" pitchFamily="34" charset="0"/>
              </a:rPr>
              <a:t>Loss</a:t>
            </a:r>
            <a:r>
              <a:rPr lang="en-US" altLang="zh-CN" b="1" smtClean="0">
                <a:latin typeface="Candara" panose="020E0502030303020204" pitchFamily="34" charset="0"/>
              </a:rPr>
              <a:t>):</a:t>
            </a:r>
          </a:p>
          <a:p>
            <a:pPr marL="457200" indent="-457200">
              <a:lnSpc>
                <a:spcPct val="130000"/>
              </a:lnSpc>
              <a:buAutoNum type="arabicParenBoth"/>
            </a:pPr>
            <a:r>
              <a:rPr lang="en-US" altLang="zh-CN" sz="1600" b="1" smtClean="0">
                <a:latin typeface="Candara" panose="020E0502030303020204" pitchFamily="34" charset="0"/>
              </a:rPr>
              <a:t>Image</a:t>
            </a:r>
            <a:r>
              <a:rPr lang="en-US" altLang="zh-CN" sz="1600" smtClean="0">
                <a:latin typeface="Candara" panose="020E0502030303020204" pitchFamily="34" charset="0"/>
              </a:rPr>
              <a:t>: </a:t>
            </a:r>
            <a:endParaRPr lang="en-US" altLang="zh-CN" sz="1600">
              <a:latin typeface="Candara" panose="020E0502030303020204" pitchFamily="34" charset="0"/>
            </a:endParaRPr>
          </a:p>
          <a:p>
            <a:pPr marL="457200" indent="-457200">
              <a:lnSpc>
                <a:spcPct val="130000"/>
              </a:lnSpc>
              <a:buAutoNum type="arabicParenBoth"/>
            </a:pPr>
            <a:r>
              <a:rPr lang="en-US" altLang="zh-CN" sz="1600" b="1" smtClean="0">
                <a:latin typeface="Candara" panose="020E0502030303020204" pitchFamily="34" charset="0"/>
              </a:rPr>
              <a:t>Text</a:t>
            </a:r>
            <a:r>
              <a:rPr lang="en-US" altLang="zh-CN" sz="1600" smtClean="0">
                <a:latin typeface="Candara" panose="020E0502030303020204" pitchFamily="34" charset="0"/>
              </a:rPr>
              <a:t>: </a:t>
            </a:r>
            <a:endParaRPr lang="en-US" altLang="zh-CN" sz="1600">
              <a:latin typeface="Candara" panose="020E0502030303020204" pitchFamily="34" charset="0"/>
            </a:endParaRPr>
          </a:p>
          <a:p>
            <a:pPr>
              <a:lnSpc>
                <a:spcPct val="130000"/>
              </a:lnSpc>
            </a:pPr>
            <a:r>
              <a:rPr lang="zh-CN" altLang="en-US" b="1">
                <a:latin typeface="Candara" panose="020E0502030303020204" pitchFamily="34" charset="0"/>
              </a:rPr>
              <a:t>具体</a:t>
            </a:r>
            <a:r>
              <a:rPr lang="zh-CN" altLang="en-US" b="1">
                <a:latin typeface="Candara" panose="020E0502030303020204" pitchFamily="34" charset="0"/>
              </a:rPr>
              <a:t>做法</a:t>
            </a:r>
            <a:r>
              <a:rPr lang="zh-CN" altLang="en-US" b="1" smtClean="0">
                <a:latin typeface="Candara" panose="020E0502030303020204" pitchFamily="34" charset="0"/>
              </a:rPr>
              <a:t>：</a:t>
            </a:r>
            <a:r>
              <a:rPr lang="zh-CN" altLang="en-US" sz="1500" smtClean="0">
                <a:latin typeface="Candara" panose="020E0502030303020204" pitchFamily="34" charset="0"/>
              </a:rPr>
              <a:t>从</a:t>
            </a:r>
            <a:r>
              <a:rPr lang="zh-CN" altLang="en-US" sz="1500">
                <a:latin typeface="Candara" panose="020E0502030303020204" pitchFamily="34" charset="0"/>
              </a:rPr>
              <a:t>数据集</a:t>
            </a:r>
            <a:r>
              <a:rPr lang="en-US" altLang="zh-CN" sz="1500">
                <a:latin typeface="Candara" panose="020E0502030303020204" pitchFamily="34" charset="0"/>
              </a:rPr>
              <a:t>D</a:t>
            </a:r>
            <a:r>
              <a:rPr lang="zh-CN" altLang="en-US" sz="1500">
                <a:latin typeface="Candara" panose="020E0502030303020204" pitchFamily="34" charset="0"/>
              </a:rPr>
              <a:t>随机抽样的不同标签序列以</a:t>
            </a:r>
            <a:r>
              <a:rPr lang="en-US" altLang="zh-CN" sz="1500">
                <a:latin typeface="Candara" panose="020E0502030303020204" pitchFamily="34" charset="0"/>
              </a:rPr>
              <a:t>50%</a:t>
            </a:r>
            <a:r>
              <a:rPr lang="zh-CN" altLang="en-US" sz="1500">
                <a:latin typeface="Candara" panose="020E0502030303020204" pitchFamily="34" charset="0"/>
              </a:rPr>
              <a:t>的概率替换</a:t>
            </a:r>
            <a:r>
              <a:rPr lang="en-US" altLang="zh-CN" sz="1500">
                <a:latin typeface="Candara" panose="020E0502030303020204" pitchFamily="34" charset="0"/>
              </a:rPr>
              <a:t>q</a:t>
            </a:r>
            <a:r>
              <a:rPr lang="zh-CN" altLang="en-US" sz="1500" smtClean="0">
                <a:latin typeface="Candara" panose="020E0502030303020204" pitchFamily="34" charset="0"/>
              </a:rPr>
              <a:t>，得到一组“</a:t>
            </a:r>
            <a:r>
              <a:rPr lang="en-US" altLang="zh-CN" sz="1500" smtClean="0">
                <a:latin typeface="Candara" panose="020E0502030303020204" pitchFamily="34" charset="0"/>
              </a:rPr>
              <a:t>polluted</a:t>
            </a:r>
            <a:r>
              <a:rPr lang="zh-CN" altLang="en-US" sz="1500" smtClean="0">
                <a:latin typeface="Candara" panose="020E0502030303020204" pitchFamily="34" charset="0"/>
              </a:rPr>
              <a:t>”</a:t>
            </a:r>
            <a:r>
              <a:rPr lang="en-US" altLang="zh-CN" sz="1500" smtClean="0">
                <a:latin typeface="Candara" panose="020E0502030303020204" pitchFamily="34" charset="0"/>
              </a:rPr>
              <a:t>image </a:t>
            </a:r>
            <a:r>
              <a:rPr lang="en-US" altLang="zh-CN" sz="1500">
                <a:latin typeface="Candara" panose="020E0502030303020204" pitchFamily="34" charset="0"/>
              </a:rPr>
              <a:t>representations</a:t>
            </a:r>
            <a:r>
              <a:rPr lang="zh-CN" altLang="en-US" sz="1500" smtClean="0">
                <a:latin typeface="Candara" panose="020E0502030303020204" pitchFamily="34" charset="0"/>
              </a:rPr>
              <a:t>图像表示</a:t>
            </a:r>
            <a:endParaRPr lang="en-US" altLang="zh-CN" sz="1500" smtClean="0">
              <a:latin typeface="Candara" panose="020E0502030303020204" pitchFamily="34" charset="0"/>
            </a:endParaRPr>
          </a:p>
          <a:p>
            <a:pPr>
              <a:lnSpc>
                <a:spcPct val="130000"/>
              </a:lnSpc>
            </a:pPr>
            <a:r>
              <a:rPr lang="en-US" altLang="zh-CN" sz="1500">
                <a:latin typeface="Candara" panose="020E0502030303020204" pitchFamily="34" charset="0"/>
              </a:rPr>
              <a:t> special token [</a:t>
            </a:r>
            <a:r>
              <a:rPr lang="en-US" altLang="zh-CN" sz="1500">
                <a:latin typeface="Candara" panose="020E0502030303020204" pitchFamily="34" charset="0"/>
              </a:rPr>
              <a:t>CLS</a:t>
            </a:r>
            <a:r>
              <a:rPr lang="en-US" altLang="zh-CN" sz="1500" smtClean="0">
                <a:latin typeface="Candara" panose="020E0502030303020204" pitchFamily="34" charset="0"/>
              </a:rPr>
              <a:t>]</a:t>
            </a:r>
            <a:r>
              <a:rPr lang="zh-CN" altLang="en-US" sz="1500" smtClean="0">
                <a:latin typeface="Candara" panose="020E0502030303020204" pitchFamily="34" charset="0"/>
              </a:rPr>
              <a:t>：二分类</a:t>
            </a:r>
            <a:endParaRPr lang="en-US" altLang="zh-CN" sz="1500">
              <a:latin typeface="Candara" panose="020E0502030303020204" pitchFamily="34" charset="0"/>
            </a:endParaRPr>
          </a:p>
        </p:txBody>
      </p:sp>
      <p:sp>
        <p:nvSpPr>
          <p:cNvPr id="15" name="矩形 14"/>
          <p:cNvSpPr/>
          <p:nvPr/>
        </p:nvSpPr>
        <p:spPr>
          <a:xfrm>
            <a:off x="893698" y="3452327"/>
            <a:ext cx="5329820" cy="46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6"/>
          <a:stretch>
            <a:fillRect/>
          </a:stretch>
        </p:blipFill>
        <p:spPr>
          <a:xfrm>
            <a:off x="990484" y="6363763"/>
            <a:ext cx="3771900" cy="352425"/>
          </a:xfrm>
          <a:prstGeom prst="rect">
            <a:avLst/>
          </a:prstGeom>
        </p:spPr>
      </p:pic>
      <p:pic>
        <p:nvPicPr>
          <p:cNvPr id="18" name="图片 17"/>
          <p:cNvPicPr>
            <a:picLocks noChangeAspect="1"/>
          </p:cNvPicPr>
          <p:nvPr/>
        </p:nvPicPr>
        <p:blipFill>
          <a:blip r:embed="rId7"/>
          <a:stretch>
            <a:fillRect/>
          </a:stretch>
        </p:blipFill>
        <p:spPr>
          <a:xfrm>
            <a:off x="1902065" y="4404121"/>
            <a:ext cx="974369" cy="322105"/>
          </a:xfrm>
          <a:prstGeom prst="rect">
            <a:avLst/>
          </a:prstGeom>
        </p:spPr>
      </p:pic>
      <p:pic>
        <p:nvPicPr>
          <p:cNvPr id="19" name="图片 18"/>
          <p:cNvPicPr>
            <a:picLocks noChangeAspect="1"/>
          </p:cNvPicPr>
          <p:nvPr/>
        </p:nvPicPr>
        <p:blipFill>
          <a:blip r:embed="rId8"/>
          <a:stretch>
            <a:fillRect/>
          </a:stretch>
        </p:blipFill>
        <p:spPr>
          <a:xfrm>
            <a:off x="1780767" y="4809400"/>
            <a:ext cx="390525" cy="238125"/>
          </a:xfrm>
          <a:prstGeom prst="rect">
            <a:avLst/>
          </a:prstGeom>
        </p:spPr>
      </p:pic>
      <p:sp>
        <p:nvSpPr>
          <p:cNvPr id="22" name="文本框 21">
            <a:extLst>
              <a:ext uri="{FF2B5EF4-FFF2-40B4-BE49-F238E27FC236}">
                <a16:creationId xmlns:a16="http://schemas.microsoft.com/office/drawing/2014/main" id="{2490AD82-9584-FC4D-A43F-25E7203504C4}"/>
              </a:ext>
            </a:extLst>
          </p:cNvPr>
          <p:cNvSpPr txBox="1"/>
          <p:nvPr/>
        </p:nvSpPr>
        <p:spPr>
          <a:xfrm>
            <a:off x="6390240" y="3412046"/>
            <a:ext cx="5506091" cy="3333220"/>
          </a:xfrm>
          <a:prstGeom prst="rect">
            <a:avLst/>
          </a:prstGeom>
          <a:noFill/>
        </p:spPr>
        <p:txBody>
          <a:bodyPr wrap="square" rtlCol="0">
            <a:spAutoFit/>
          </a:bodyPr>
          <a:lstStyle/>
          <a:p>
            <a:pPr>
              <a:lnSpc>
                <a:spcPct val="130000"/>
              </a:lnSpc>
            </a:pPr>
            <a:r>
              <a:rPr lang="en-US" altLang="zh-CN" b="1">
                <a:latin typeface="Candara" panose="020E0502030303020204" pitchFamily="34" charset="0"/>
              </a:rPr>
              <a:t>D</a:t>
            </a:r>
            <a:r>
              <a:rPr lang="en-US" altLang="zh-CN" b="1" smtClean="0">
                <a:latin typeface="Candara" panose="020E0502030303020204" pitchFamily="34" charset="0"/>
              </a:rPr>
              <a:t>ictionary </a:t>
            </a:r>
            <a:r>
              <a:rPr lang="en-US" altLang="zh-CN" b="1">
                <a:latin typeface="Candara" panose="020E0502030303020204" pitchFamily="34" charset="0"/>
              </a:rPr>
              <a:t>view </a:t>
            </a:r>
            <a:r>
              <a:rPr lang="en-US" altLang="zh-CN" b="1">
                <a:latin typeface="Candara" panose="020E0502030303020204" pitchFamily="34" charset="0"/>
              </a:rPr>
              <a:t>(Masked </a:t>
            </a:r>
            <a:r>
              <a:rPr lang="en-US" altLang="zh-CN" b="1">
                <a:latin typeface="Candara" panose="020E0502030303020204" pitchFamily="34" charset="0"/>
              </a:rPr>
              <a:t>Token </a:t>
            </a:r>
            <a:r>
              <a:rPr lang="en-US" altLang="zh-CN" b="1" smtClean="0">
                <a:latin typeface="Candara" panose="020E0502030303020204" pitchFamily="34" charset="0"/>
              </a:rPr>
              <a:t>Loss):</a:t>
            </a:r>
          </a:p>
          <a:p>
            <a:pPr>
              <a:lnSpc>
                <a:spcPct val="130000"/>
              </a:lnSpc>
            </a:pPr>
            <a:endParaRPr lang="en-US" altLang="zh-CN" b="1">
              <a:latin typeface="Candara" panose="020E0502030303020204" pitchFamily="34" charset="0"/>
            </a:endParaRPr>
          </a:p>
          <a:p>
            <a:pPr>
              <a:lnSpc>
                <a:spcPct val="130000"/>
              </a:lnSpc>
            </a:pPr>
            <a:r>
              <a:rPr lang="zh-CN" altLang="en-US" b="1" smtClean="0">
                <a:latin typeface="Candara" panose="020E0502030303020204" pitchFamily="34" charset="0"/>
              </a:rPr>
              <a:t>具体</a:t>
            </a:r>
            <a:r>
              <a:rPr lang="zh-CN" altLang="en-US" b="1">
                <a:latin typeface="Candara" panose="020E0502030303020204" pitchFamily="34" charset="0"/>
              </a:rPr>
              <a:t>做法</a:t>
            </a:r>
            <a:r>
              <a:rPr lang="zh-CN" altLang="en-US" b="1" smtClean="0">
                <a:latin typeface="Candara" panose="020E0502030303020204" pitchFamily="34" charset="0"/>
              </a:rPr>
              <a:t>：</a:t>
            </a:r>
            <a:r>
              <a:rPr lang="zh-CN" altLang="en-US" sz="1500" smtClean="0">
                <a:latin typeface="Candara" panose="020E0502030303020204" pitchFamily="34" charset="0"/>
              </a:rPr>
              <a:t>在</a:t>
            </a:r>
            <a:r>
              <a:rPr lang="zh-CN" altLang="en-US" sz="1500">
                <a:latin typeface="Candara" panose="020E0502030303020204" pitchFamily="34" charset="0"/>
              </a:rPr>
              <a:t>每次迭代</a:t>
            </a:r>
            <a:r>
              <a:rPr lang="zh-CN" altLang="en-US" sz="1500">
                <a:latin typeface="Candara" panose="020E0502030303020204" pitchFamily="34" charset="0"/>
              </a:rPr>
              <a:t>中</a:t>
            </a:r>
            <a:r>
              <a:rPr lang="zh-CN" altLang="en-US" sz="1500" smtClean="0">
                <a:latin typeface="Candara" panose="020E0502030303020204" pitchFamily="34" charset="0"/>
              </a:rPr>
              <a:t>，随机</a:t>
            </a:r>
            <a:r>
              <a:rPr lang="zh-CN" altLang="en-US" sz="1500">
                <a:latin typeface="Candara" panose="020E0502030303020204" pitchFamily="34" charset="0"/>
              </a:rPr>
              <a:t>掩码</a:t>
            </a:r>
            <a:r>
              <a:rPr lang="en-US" altLang="zh-CN" sz="1500">
                <a:latin typeface="Candara" panose="020E0502030303020204" pitchFamily="34" charset="0"/>
              </a:rPr>
              <a:t>h</a:t>
            </a:r>
            <a:r>
              <a:rPr lang="zh-CN" altLang="en-US" sz="1500">
                <a:latin typeface="Candara" panose="020E0502030303020204" pitchFamily="34" charset="0"/>
              </a:rPr>
              <a:t>中的每个输入令牌，概率为</a:t>
            </a:r>
            <a:r>
              <a:rPr lang="en-US" altLang="zh-CN" sz="1500">
                <a:latin typeface="Candara" panose="020E0502030303020204" pitchFamily="34" charset="0"/>
              </a:rPr>
              <a:t>15%</a:t>
            </a:r>
            <a:r>
              <a:rPr lang="zh-CN" altLang="en-US" sz="1500">
                <a:latin typeface="Candara" panose="020E0502030303020204" pitchFamily="34" charset="0"/>
              </a:rPr>
              <a:t>，并将掩码</a:t>
            </a:r>
            <a:r>
              <a:rPr lang="en-US" altLang="zh-CN" sz="1500">
                <a:latin typeface="Candara" panose="020E0502030303020204" pitchFamily="34" charset="0"/>
              </a:rPr>
              <a:t>hi</a:t>
            </a:r>
            <a:r>
              <a:rPr lang="zh-CN" altLang="en-US" sz="1500">
                <a:latin typeface="Candara" panose="020E0502030303020204" pitchFamily="34" charset="0"/>
              </a:rPr>
              <a:t>替换为一个特殊令牌</a:t>
            </a:r>
            <a:r>
              <a:rPr lang="en-US" altLang="zh-CN" sz="1500">
                <a:latin typeface="Candara" panose="020E0502030303020204" pitchFamily="34" charset="0"/>
              </a:rPr>
              <a:t>[mask]</a:t>
            </a:r>
          </a:p>
          <a:p>
            <a:pPr>
              <a:lnSpc>
                <a:spcPct val="130000"/>
              </a:lnSpc>
            </a:pPr>
            <a:r>
              <a:rPr lang="en-US" altLang="zh-CN" sz="1500" smtClean="0">
                <a:latin typeface="Candara" panose="020E0502030303020204" pitchFamily="34" charset="0"/>
              </a:rPr>
              <a:t> </a:t>
            </a:r>
          </a:p>
          <a:p>
            <a:pPr>
              <a:lnSpc>
                <a:spcPct val="130000"/>
              </a:lnSpc>
            </a:pPr>
            <a:endParaRPr lang="en-US" altLang="zh-CN" sz="1500">
              <a:latin typeface="Candara" panose="020E0502030303020204" pitchFamily="34" charset="0"/>
            </a:endParaRPr>
          </a:p>
          <a:p>
            <a:pPr>
              <a:lnSpc>
                <a:spcPct val="130000"/>
              </a:lnSpc>
            </a:pPr>
            <a:r>
              <a:rPr lang="zh-CN" altLang="en-US" sz="1500" b="1" smtClean="0">
                <a:latin typeface="Candara" panose="020E0502030303020204" pitchFamily="34" charset="0"/>
              </a:rPr>
              <a:t>训练目标：</a:t>
            </a:r>
            <a:r>
              <a:rPr lang="zh-CN" altLang="en-US" sz="1500" smtClean="0">
                <a:latin typeface="Candara" panose="020E0502030303020204" pitchFamily="34" charset="0"/>
              </a:rPr>
              <a:t>最小</a:t>
            </a:r>
            <a:r>
              <a:rPr lang="zh-CN" altLang="en-US" sz="1500">
                <a:latin typeface="Candara" panose="020E0502030303020204" pitchFamily="34" charset="0"/>
              </a:rPr>
              <a:t>化负对数似然</a:t>
            </a:r>
            <a:r>
              <a:rPr lang="zh-CN" altLang="en-US" sz="1500">
                <a:latin typeface="Candara" panose="020E0502030303020204" pitchFamily="34" charset="0"/>
              </a:rPr>
              <a:t>，</a:t>
            </a:r>
            <a:r>
              <a:rPr lang="zh-CN" altLang="en-US" sz="1500" smtClean="0">
                <a:latin typeface="Candara" panose="020E0502030303020204" pitchFamily="34" charset="0"/>
              </a:rPr>
              <a:t>根据周围</a:t>
            </a:r>
            <a:r>
              <a:rPr lang="zh-CN" altLang="en-US" sz="1500">
                <a:latin typeface="Candara" panose="020E0502030303020204" pitchFamily="34" charset="0"/>
              </a:rPr>
              <a:t>的</a:t>
            </a:r>
            <a:r>
              <a:rPr lang="en-US" altLang="zh-CN" sz="1500">
                <a:latin typeface="Candara" panose="020E0502030303020204" pitchFamily="34" charset="0"/>
              </a:rPr>
              <a:t>token </a:t>
            </a:r>
            <a:r>
              <a:rPr lang="en-US" altLang="zh-CN" sz="1500" smtClean="0">
                <a:latin typeface="Candara" panose="020E0502030303020204" pitchFamily="34" charset="0"/>
              </a:rPr>
              <a:t>h</a:t>
            </a:r>
            <a:r>
              <a:rPr lang="en-US" altLang="zh-CN" sz="1500">
                <a:latin typeface="Candara" panose="020E0502030303020204" pitchFamily="34" charset="0"/>
              </a:rPr>
              <a:t>\</a:t>
            </a:r>
            <a:r>
              <a:rPr lang="en-US" altLang="zh-CN" sz="1500" smtClean="0">
                <a:latin typeface="Candara" panose="020E0502030303020204" pitchFamily="34" charset="0"/>
              </a:rPr>
              <a:t>i</a:t>
            </a:r>
            <a:r>
              <a:rPr lang="zh-CN" altLang="en-US" sz="1500">
                <a:latin typeface="Candara" panose="020E0502030303020204" pitchFamily="34" charset="0"/>
              </a:rPr>
              <a:t>和所有图像特征</a:t>
            </a:r>
            <a:r>
              <a:rPr lang="en-US" altLang="zh-CN" sz="1500">
                <a:latin typeface="Candara" panose="020E0502030303020204" pitchFamily="34" charset="0"/>
              </a:rPr>
              <a:t>v</a:t>
            </a:r>
            <a:r>
              <a:rPr lang="zh-CN" altLang="en-US" sz="1500">
                <a:latin typeface="Candara" panose="020E0502030303020204" pitchFamily="34" charset="0"/>
              </a:rPr>
              <a:t>来预测这些</a:t>
            </a:r>
            <a:r>
              <a:rPr lang="zh-CN" altLang="en-US" sz="1500">
                <a:latin typeface="Candara" panose="020E0502030303020204" pitchFamily="34" charset="0"/>
              </a:rPr>
              <a:t>掩码</a:t>
            </a:r>
            <a:r>
              <a:rPr lang="en-US" altLang="zh-CN" sz="1500" smtClean="0">
                <a:latin typeface="Candara" panose="020E0502030303020204" pitchFamily="34" charset="0"/>
              </a:rPr>
              <a:t>token</a:t>
            </a:r>
          </a:p>
          <a:p>
            <a:pPr>
              <a:lnSpc>
                <a:spcPct val="130000"/>
              </a:lnSpc>
            </a:pPr>
            <a:endParaRPr lang="en-US" altLang="zh-CN" sz="1500">
              <a:latin typeface="Candara" panose="020E0502030303020204" pitchFamily="34" charset="0"/>
            </a:endParaRPr>
          </a:p>
          <a:p>
            <a:pPr>
              <a:lnSpc>
                <a:spcPct val="130000"/>
              </a:lnSpc>
            </a:pPr>
            <a:r>
              <a:rPr lang="zh-CN" altLang="en-US" sz="1600" b="1">
                <a:latin typeface="Candara" panose="020E0502030303020204" pitchFamily="34" charset="0"/>
              </a:rPr>
              <a:t>预</a:t>
            </a:r>
            <a:r>
              <a:rPr lang="zh-CN" altLang="en-US" sz="1600" b="1" smtClean="0">
                <a:latin typeface="Candara" panose="020E0502030303020204" pitchFamily="34" charset="0"/>
              </a:rPr>
              <a:t>训练</a:t>
            </a:r>
            <a:r>
              <a:rPr lang="en-US" altLang="zh-CN" sz="1600" b="1" smtClean="0">
                <a:latin typeface="Candara" panose="020E0502030303020204" pitchFamily="34" charset="0"/>
              </a:rPr>
              <a:t>loss</a:t>
            </a:r>
            <a:r>
              <a:rPr lang="zh-CN" altLang="en-US" sz="1600" b="1" smtClean="0">
                <a:latin typeface="Candara" panose="020E0502030303020204" pitchFamily="34" charset="0"/>
              </a:rPr>
              <a:t>：</a:t>
            </a:r>
            <a:endParaRPr lang="en-US" altLang="zh-CN" sz="1500">
              <a:latin typeface="Candara" panose="020E0502030303020204" pitchFamily="34" charset="0"/>
            </a:endParaRPr>
          </a:p>
        </p:txBody>
      </p:sp>
      <p:pic>
        <p:nvPicPr>
          <p:cNvPr id="21" name="图片 20"/>
          <p:cNvPicPr>
            <a:picLocks noChangeAspect="1"/>
          </p:cNvPicPr>
          <p:nvPr/>
        </p:nvPicPr>
        <p:blipFill>
          <a:blip r:embed="rId9"/>
          <a:stretch>
            <a:fillRect/>
          </a:stretch>
        </p:blipFill>
        <p:spPr>
          <a:xfrm>
            <a:off x="6735051" y="3855533"/>
            <a:ext cx="3867150" cy="314325"/>
          </a:xfrm>
          <a:prstGeom prst="rect">
            <a:avLst/>
          </a:prstGeom>
        </p:spPr>
      </p:pic>
      <p:pic>
        <p:nvPicPr>
          <p:cNvPr id="26" name="图片 25"/>
          <p:cNvPicPr>
            <a:picLocks noChangeAspect="1"/>
          </p:cNvPicPr>
          <p:nvPr/>
        </p:nvPicPr>
        <p:blipFill>
          <a:blip r:embed="rId10"/>
          <a:stretch>
            <a:fillRect/>
          </a:stretch>
        </p:blipFill>
        <p:spPr>
          <a:xfrm>
            <a:off x="7314695" y="4906048"/>
            <a:ext cx="3501215" cy="429817"/>
          </a:xfrm>
          <a:prstGeom prst="rect">
            <a:avLst/>
          </a:prstGeom>
        </p:spPr>
      </p:pic>
      <p:pic>
        <p:nvPicPr>
          <p:cNvPr id="27" name="图片 26"/>
          <p:cNvPicPr>
            <a:picLocks noChangeAspect="1"/>
          </p:cNvPicPr>
          <p:nvPr/>
        </p:nvPicPr>
        <p:blipFill>
          <a:blip r:embed="rId11"/>
          <a:stretch>
            <a:fillRect/>
          </a:stretch>
        </p:blipFill>
        <p:spPr>
          <a:xfrm>
            <a:off x="7688939" y="6307459"/>
            <a:ext cx="2752725" cy="352425"/>
          </a:xfrm>
          <a:prstGeom prst="rect">
            <a:avLst/>
          </a:prstGeom>
        </p:spPr>
      </p:pic>
    </p:spTree>
    <p:extLst>
      <p:ext uri="{BB962C8B-B14F-4D97-AF65-F5344CB8AC3E}">
        <p14:creationId xmlns:p14="http://schemas.microsoft.com/office/powerpoint/2010/main" val="3466126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b="0" smtClean="0">
                <a:latin typeface="Candara" panose="020E0502030303020204" pitchFamily="34" charset="0"/>
              </a:rPr>
              <a:t>Oscar</a:t>
            </a:r>
            <a:endParaRPr lang="zh-CN" altLang="en-US" sz="3000"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45" name="图片 44" descr="C:\Users\xin\Desktop\中科大.png中科大"/>
          <p:cNvPicPr>
            <a:picLocks noChangeAspect="1"/>
          </p:cNvPicPr>
          <p:nvPr/>
        </p:nvPicPr>
        <p:blipFill>
          <a:blip r:embed="rId2"/>
          <a:srcRect/>
          <a:stretch>
            <a:fillRect/>
          </a:stretch>
        </p:blipFill>
        <p:spPr>
          <a:xfrm>
            <a:off x="10705148" y="106680"/>
            <a:ext cx="815340" cy="815340"/>
          </a:xfrm>
          <a:prstGeom prst="rect">
            <a:avLst/>
          </a:prstGeom>
        </p:spPr>
      </p:pic>
      <p:sp>
        <p:nvSpPr>
          <p:cNvPr id="9" name="文本框 8">
            <a:extLst>
              <a:ext uri="{FF2B5EF4-FFF2-40B4-BE49-F238E27FC236}">
                <a16:creationId xmlns:a16="http://schemas.microsoft.com/office/drawing/2014/main" id="{2490AD82-9584-FC4D-A43F-25E7203504C4}"/>
              </a:ext>
            </a:extLst>
          </p:cNvPr>
          <p:cNvSpPr txBox="1"/>
          <p:nvPr/>
        </p:nvSpPr>
        <p:spPr>
          <a:xfrm>
            <a:off x="669923" y="1028699"/>
            <a:ext cx="10725633" cy="2172903"/>
          </a:xfrm>
          <a:prstGeom prst="rect">
            <a:avLst/>
          </a:prstGeom>
          <a:noFill/>
        </p:spPr>
        <p:txBody>
          <a:bodyPr wrap="square" rtlCol="0">
            <a:spAutoFit/>
          </a:bodyPr>
          <a:lstStyle/>
          <a:p>
            <a:pPr>
              <a:lnSpc>
                <a:spcPct val="130000"/>
              </a:lnSpc>
            </a:pPr>
            <a:r>
              <a:rPr lang="en-US" altLang="zh-CN" sz="2000" b="1" smtClean="0">
                <a:latin typeface="Candara" panose="020E0502030303020204" pitchFamily="34" charset="0"/>
              </a:rPr>
              <a:t>Pre-training </a:t>
            </a:r>
            <a:r>
              <a:rPr lang="en-US" altLang="zh-CN" sz="2000" b="1">
                <a:latin typeface="Candara" panose="020E0502030303020204" pitchFamily="34" charset="0"/>
              </a:rPr>
              <a:t>Corpus</a:t>
            </a:r>
            <a:r>
              <a:rPr lang="en-US" altLang="zh-CN" sz="2000" b="1" smtClean="0">
                <a:latin typeface="Candara" panose="020E0502030303020204" pitchFamily="34" charset="0"/>
              </a:rPr>
              <a:t>:</a:t>
            </a:r>
          </a:p>
          <a:p>
            <a:pPr>
              <a:lnSpc>
                <a:spcPct val="130000"/>
              </a:lnSpc>
            </a:pPr>
            <a:endParaRPr lang="en-US" altLang="zh-CN" sz="2000" b="1">
              <a:latin typeface="Candara" panose="020E0502030303020204" pitchFamily="34" charset="0"/>
            </a:endParaRPr>
          </a:p>
          <a:p>
            <a:pPr>
              <a:lnSpc>
                <a:spcPct val="130000"/>
              </a:lnSpc>
            </a:pPr>
            <a:endParaRPr lang="en-US" altLang="zh-CN" sz="2000" b="1">
              <a:latin typeface="Candara" panose="020E0502030303020204" pitchFamily="34" charset="0"/>
            </a:endParaRPr>
          </a:p>
          <a:p>
            <a:pPr>
              <a:lnSpc>
                <a:spcPct val="130000"/>
              </a:lnSpc>
            </a:pPr>
            <a:r>
              <a:rPr lang="en-US" altLang="zh-CN" sz="2000" b="1" smtClean="0">
                <a:latin typeface="Candara" panose="020E0502030303020204" pitchFamily="34" charset="0"/>
              </a:rPr>
              <a:t>Experimental </a:t>
            </a:r>
            <a:r>
              <a:rPr lang="en-US" altLang="zh-CN" sz="2000" b="1">
                <a:latin typeface="Candara" panose="020E0502030303020204" pitchFamily="34" charset="0"/>
              </a:rPr>
              <a:t>Results </a:t>
            </a:r>
            <a:r>
              <a:rPr lang="en-US" altLang="zh-CN" sz="2000" b="1">
                <a:latin typeface="Candara" panose="020E0502030303020204" pitchFamily="34" charset="0"/>
              </a:rPr>
              <a:t>&amp; </a:t>
            </a:r>
            <a:r>
              <a:rPr lang="en-US" altLang="zh-CN" sz="2000" b="1" smtClean="0">
                <a:latin typeface="Candara" panose="020E0502030303020204" pitchFamily="34" charset="0"/>
              </a:rPr>
              <a:t>Analysis:</a:t>
            </a:r>
            <a:endParaRPr lang="en-US" altLang="zh-CN" sz="2000" b="1">
              <a:latin typeface="Candara" panose="020E0502030303020204" pitchFamily="34" charset="0"/>
            </a:endParaRPr>
          </a:p>
          <a:p>
            <a:pPr>
              <a:lnSpc>
                <a:spcPct val="130000"/>
              </a:lnSpc>
            </a:pPr>
            <a:r>
              <a:rPr lang="en-US" altLang="zh-CN" sz="2400" smtClean="0">
                <a:latin typeface="Candara" panose="020E0502030303020204" pitchFamily="34" charset="0"/>
              </a:rPr>
              <a:t> </a:t>
            </a:r>
            <a:endParaRPr kumimoji="1" lang="zh-CN" altLang="en-US" dirty="0"/>
          </a:p>
        </p:txBody>
      </p:sp>
      <p:pic>
        <p:nvPicPr>
          <p:cNvPr id="8" name="图片 7"/>
          <p:cNvPicPr>
            <a:picLocks noChangeAspect="1"/>
          </p:cNvPicPr>
          <p:nvPr/>
        </p:nvPicPr>
        <p:blipFill>
          <a:blip r:embed="rId3"/>
          <a:stretch>
            <a:fillRect/>
          </a:stretch>
        </p:blipFill>
        <p:spPr>
          <a:xfrm>
            <a:off x="1699338" y="1521498"/>
            <a:ext cx="6203690" cy="877219"/>
          </a:xfrm>
          <a:prstGeom prst="rect">
            <a:avLst/>
          </a:prstGeom>
        </p:spPr>
      </p:pic>
      <p:pic>
        <p:nvPicPr>
          <p:cNvPr id="13" name="图片 12"/>
          <p:cNvPicPr>
            <a:picLocks noChangeAspect="1"/>
          </p:cNvPicPr>
          <p:nvPr/>
        </p:nvPicPr>
        <p:blipFill>
          <a:blip r:embed="rId4"/>
          <a:stretch>
            <a:fillRect/>
          </a:stretch>
        </p:blipFill>
        <p:spPr>
          <a:xfrm>
            <a:off x="1479978" y="2701562"/>
            <a:ext cx="6298119" cy="2338204"/>
          </a:xfrm>
          <a:prstGeom prst="rect">
            <a:avLst/>
          </a:prstGeom>
        </p:spPr>
      </p:pic>
      <p:cxnSp>
        <p:nvCxnSpPr>
          <p:cNvPr id="15" name="直接箭头连接符 14"/>
          <p:cNvCxnSpPr/>
          <p:nvPr/>
        </p:nvCxnSpPr>
        <p:spPr>
          <a:xfrm flipH="1" flipV="1">
            <a:off x="7903028" y="4308583"/>
            <a:ext cx="1096990" cy="2156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2490AD82-9584-FC4D-A43F-25E7203504C4}"/>
              </a:ext>
            </a:extLst>
          </p:cNvPr>
          <p:cNvSpPr txBox="1"/>
          <p:nvPr/>
        </p:nvSpPr>
        <p:spPr>
          <a:xfrm>
            <a:off x="7903028" y="4539725"/>
            <a:ext cx="3905664" cy="932563"/>
          </a:xfrm>
          <a:prstGeom prst="rect">
            <a:avLst/>
          </a:prstGeom>
          <a:noFill/>
        </p:spPr>
        <p:txBody>
          <a:bodyPr wrap="square" rtlCol="0">
            <a:spAutoFit/>
          </a:bodyPr>
          <a:lstStyle/>
          <a:p>
            <a:pPr>
              <a:lnSpc>
                <a:spcPct val="130000"/>
              </a:lnSpc>
            </a:pPr>
            <a:r>
              <a:rPr lang="en-US" altLang="zh-CN" sz="1400">
                <a:latin typeface="Candara" panose="020E0502030303020204" pitchFamily="34" charset="0"/>
                <a:ea typeface="黑体" panose="02010609060101010101" pitchFamily="49" charset="-122"/>
              </a:rPr>
              <a:t>S</a:t>
            </a:r>
            <a:r>
              <a:rPr lang="en-US" altLang="zh-CN" sz="1400">
                <a:latin typeface="Candara" panose="020E0502030303020204" pitchFamily="34" charset="0"/>
                <a:ea typeface="黑体" panose="02010609060101010101" pitchFamily="49" charset="-122"/>
              </a:rPr>
              <a:t>: </a:t>
            </a:r>
            <a:r>
              <a:rPr lang="en-US" altLang="zh-CN" sz="1400" smtClean="0">
                <a:latin typeface="Candara" panose="020E0502030303020204" pitchFamily="34" charset="0"/>
                <a:ea typeface="黑体" panose="02010609060101010101" pitchFamily="49" charset="-122"/>
              </a:rPr>
              <a:t>VLP</a:t>
            </a:r>
            <a:r>
              <a:rPr lang="zh-CN" altLang="en-US" sz="1400">
                <a:latin typeface="Candara" panose="020E0502030303020204" pitchFamily="34" charset="0"/>
                <a:ea typeface="黑体" panose="02010609060101010101" pitchFamily="49" charset="-122"/>
              </a:rPr>
              <a:t>模型之前，小型模型取得的最佳性能</a:t>
            </a:r>
            <a:r>
              <a:rPr lang="en-US" altLang="zh-CN" sz="1400">
                <a:latin typeface="Candara" panose="020E0502030303020204" pitchFamily="34" charset="0"/>
                <a:ea typeface="黑体" panose="02010609060101010101" pitchFamily="49" charset="-122"/>
              </a:rPr>
              <a:t/>
            </a:r>
            <a:br>
              <a:rPr lang="en-US" altLang="zh-CN" sz="1400">
                <a:latin typeface="Candara" panose="020E0502030303020204" pitchFamily="34" charset="0"/>
                <a:ea typeface="黑体" panose="02010609060101010101" pitchFamily="49" charset="-122"/>
              </a:rPr>
            </a:br>
            <a:r>
              <a:rPr lang="en-US" altLang="zh-CN" sz="1400" smtClean="0">
                <a:latin typeface="Candara" panose="020E0502030303020204" pitchFamily="34" charset="0"/>
                <a:ea typeface="黑体" panose="02010609060101010101" pitchFamily="49" charset="-122"/>
              </a:rPr>
              <a:t>B: </a:t>
            </a:r>
            <a:r>
              <a:rPr lang="zh-CN" altLang="en-US" sz="1400" smtClean="0">
                <a:latin typeface="Candara" panose="020E0502030303020204" pitchFamily="34" charset="0"/>
                <a:ea typeface="黑体" panose="02010609060101010101" pitchFamily="49" charset="-122"/>
              </a:rPr>
              <a:t>与</a:t>
            </a:r>
            <a:r>
              <a:rPr lang="en-US" altLang="zh-CN" sz="1400">
                <a:latin typeface="Candara" panose="020E0502030303020204" pitchFamily="34" charset="0"/>
                <a:ea typeface="黑体" panose="02010609060101010101" pitchFamily="49" charset="-122"/>
              </a:rPr>
              <a:t>BERT </a:t>
            </a:r>
            <a:r>
              <a:rPr lang="en-US" altLang="zh-CN" sz="1400" smtClean="0">
                <a:latin typeface="Candara" panose="020E0502030303020204" pitchFamily="34" charset="0"/>
                <a:ea typeface="黑体" panose="02010609060101010101" pitchFamily="49" charset="-122"/>
              </a:rPr>
              <a:t>base</a:t>
            </a:r>
            <a:r>
              <a:rPr lang="zh-CN" altLang="en-US" sz="1400" smtClean="0">
                <a:latin typeface="Candara" panose="020E0502030303020204" pitchFamily="34" charset="0"/>
                <a:ea typeface="黑体" panose="02010609060101010101" pitchFamily="49" charset="-122"/>
              </a:rPr>
              <a:t>相似</a:t>
            </a:r>
            <a:r>
              <a:rPr lang="zh-CN" altLang="en-US" sz="1400">
                <a:latin typeface="Candara" panose="020E0502030303020204" pitchFamily="34" charset="0"/>
                <a:ea typeface="黑体" panose="02010609060101010101" pitchFamily="49" charset="-122"/>
              </a:rPr>
              <a:t>大小的</a:t>
            </a:r>
            <a:r>
              <a:rPr lang="en-US" altLang="zh-CN" sz="1400">
                <a:latin typeface="Candara" panose="020E0502030303020204" pitchFamily="34" charset="0"/>
                <a:ea typeface="黑体" panose="02010609060101010101" pitchFamily="49" charset="-122"/>
              </a:rPr>
              <a:t>VLP</a:t>
            </a:r>
            <a:r>
              <a:rPr lang="zh-CN" altLang="en-US" sz="1400">
                <a:latin typeface="Candara" panose="020E0502030303020204" pitchFamily="34" charset="0"/>
                <a:ea typeface="黑体" panose="02010609060101010101" pitchFamily="49" charset="-122"/>
              </a:rPr>
              <a:t>模型</a:t>
            </a:r>
            <a:r>
              <a:rPr lang="zh-CN" altLang="en-US" sz="1400" smtClean="0">
                <a:latin typeface="Candara" panose="020E0502030303020204" pitchFamily="34" charset="0"/>
                <a:ea typeface="黑体" panose="02010609060101010101" pitchFamily="49" charset="-122"/>
              </a:rPr>
              <a:t>的</a:t>
            </a:r>
            <a:r>
              <a:rPr lang="en-US" altLang="zh-CN" sz="1400" smtClean="0">
                <a:latin typeface="Candara" panose="020E0502030303020204" pitchFamily="34" charset="0"/>
                <a:ea typeface="黑体" panose="02010609060101010101" pitchFamily="49" charset="-122"/>
              </a:rPr>
              <a:t>SOTA</a:t>
            </a:r>
            <a:r>
              <a:rPr lang="zh-CN" altLang="en-US" sz="1400" smtClean="0">
                <a:latin typeface="Candara" panose="020E0502030303020204" pitchFamily="34" charset="0"/>
                <a:ea typeface="黑体" panose="02010609060101010101" pitchFamily="49" charset="-122"/>
              </a:rPr>
              <a:t>性能</a:t>
            </a:r>
            <a:endParaRPr lang="en-US" altLang="zh-CN" sz="1400">
              <a:latin typeface="Candara" panose="020E0502030303020204" pitchFamily="34" charset="0"/>
              <a:ea typeface="黑体" panose="02010609060101010101" pitchFamily="49" charset="-122"/>
            </a:endParaRPr>
          </a:p>
          <a:p>
            <a:pPr>
              <a:lnSpc>
                <a:spcPct val="130000"/>
              </a:lnSpc>
            </a:pPr>
            <a:r>
              <a:rPr lang="en-US" altLang="zh-CN" sz="1400">
                <a:latin typeface="Candara" panose="020E0502030303020204" pitchFamily="34" charset="0"/>
                <a:ea typeface="黑体" panose="02010609060101010101" pitchFamily="49" charset="-122"/>
              </a:rPr>
              <a:t>C:  BERT large</a:t>
            </a:r>
            <a:endParaRPr lang="en" altLang="zh-CN" sz="1400">
              <a:solidFill>
                <a:srgbClr val="FF0000"/>
              </a:solidFill>
              <a:latin typeface="Candara" panose="020E0502030303020204" pitchFamily="34" charset="0"/>
              <a:ea typeface="黑体" panose="02010609060101010101" pitchFamily="49" charset="-122"/>
            </a:endParaRPr>
          </a:p>
        </p:txBody>
      </p:sp>
    </p:spTree>
    <p:extLst>
      <p:ext uri="{BB962C8B-B14F-4D97-AF65-F5344CB8AC3E}">
        <p14:creationId xmlns:p14="http://schemas.microsoft.com/office/powerpoint/2010/main" val="2217645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b="0" smtClean="0">
                <a:latin typeface="Candara" panose="020E0502030303020204" pitchFamily="34" charset="0"/>
              </a:rPr>
              <a:t>Oscar</a:t>
            </a:r>
            <a:endParaRPr lang="zh-CN" altLang="en-US" sz="3000"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13</a:t>
            </a:fld>
            <a:endParaRPr lang="zh-CN" altLang="en-US"/>
          </a:p>
        </p:txBody>
      </p:sp>
      <p:pic>
        <p:nvPicPr>
          <p:cNvPr id="45" name="图片 44" descr="C:\Users\xin\Desktop\中科大.png中科大"/>
          <p:cNvPicPr>
            <a:picLocks noChangeAspect="1"/>
          </p:cNvPicPr>
          <p:nvPr/>
        </p:nvPicPr>
        <p:blipFill>
          <a:blip r:embed="rId2"/>
          <a:srcRect/>
          <a:stretch>
            <a:fillRect/>
          </a:stretch>
        </p:blipFill>
        <p:spPr>
          <a:xfrm>
            <a:off x="10705148" y="106680"/>
            <a:ext cx="815340" cy="815340"/>
          </a:xfrm>
          <a:prstGeom prst="rect">
            <a:avLst/>
          </a:prstGeom>
        </p:spPr>
      </p:pic>
      <p:sp>
        <p:nvSpPr>
          <p:cNvPr id="9" name="文本框 8">
            <a:extLst>
              <a:ext uri="{FF2B5EF4-FFF2-40B4-BE49-F238E27FC236}">
                <a16:creationId xmlns:a16="http://schemas.microsoft.com/office/drawing/2014/main" id="{2490AD82-9584-FC4D-A43F-25E7203504C4}"/>
              </a:ext>
            </a:extLst>
          </p:cNvPr>
          <p:cNvSpPr txBox="1"/>
          <p:nvPr/>
        </p:nvSpPr>
        <p:spPr>
          <a:xfrm>
            <a:off x="669923" y="1028699"/>
            <a:ext cx="10725633" cy="1372683"/>
          </a:xfrm>
          <a:prstGeom prst="rect">
            <a:avLst/>
          </a:prstGeom>
          <a:noFill/>
        </p:spPr>
        <p:txBody>
          <a:bodyPr wrap="square" rtlCol="0">
            <a:spAutoFit/>
          </a:bodyPr>
          <a:lstStyle/>
          <a:p>
            <a:pPr>
              <a:lnSpc>
                <a:spcPct val="130000"/>
              </a:lnSpc>
            </a:pPr>
            <a:r>
              <a:rPr lang="en-US" altLang="zh-CN" sz="2000" b="1" smtClean="0">
                <a:latin typeface="Candara" panose="020E0502030303020204" pitchFamily="34" charset="0"/>
              </a:rPr>
              <a:t>Qualitative </a:t>
            </a:r>
            <a:r>
              <a:rPr lang="en-US" altLang="zh-CN" sz="2000" b="1">
                <a:latin typeface="Candara" panose="020E0502030303020204" pitchFamily="34" charset="0"/>
              </a:rPr>
              <a:t>Studies</a:t>
            </a:r>
            <a:r>
              <a:rPr lang="en-US" altLang="zh-CN" sz="2000" b="1" smtClean="0">
                <a:latin typeface="Candara" panose="020E0502030303020204" pitchFamily="34" charset="0"/>
              </a:rPr>
              <a:t>:</a:t>
            </a:r>
            <a:endParaRPr lang="en-US" altLang="zh-CN" sz="2000" b="1">
              <a:latin typeface="Candara" panose="020E0502030303020204" pitchFamily="34" charset="0"/>
            </a:endParaRPr>
          </a:p>
          <a:p>
            <a:pPr>
              <a:lnSpc>
                <a:spcPct val="130000"/>
              </a:lnSpc>
            </a:pPr>
            <a:endParaRPr lang="en-US" altLang="zh-CN" sz="2000" b="1">
              <a:latin typeface="Candara" panose="020E0502030303020204" pitchFamily="34" charset="0"/>
            </a:endParaRPr>
          </a:p>
          <a:p>
            <a:pPr>
              <a:lnSpc>
                <a:spcPct val="130000"/>
              </a:lnSpc>
            </a:pPr>
            <a:r>
              <a:rPr lang="en-US" altLang="zh-CN" sz="2400" smtClean="0">
                <a:latin typeface="Candara" panose="020E0502030303020204" pitchFamily="34" charset="0"/>
              </a:rPr>
              <a:t> </a:t>
            </a:r>
            <a:endParaRPr kumimoji="1" lang="zh-CN" altLang="en-US" dirty="0"/>
          </a:p>
        </p:txBody>
      </p:sp>
      <p:pic>
        <p:nvPicPr>
          <p:cNvPr id="3" name="图片 2"/>
          <p:cNvPicPr>
            <a:picLocks noChangeAspect="1"/>
          </p:cNvPicPr>
          <p:nvPr/>
        </p:nvPicPr>
        <p:blipFill>
          <a:blip r:embed="rId3"/>
          <a:stretch>
            <a:fillRect/>
          </a:stretch>
        </p:blipFill>
        <p:spPr>
          <a:xfrm>
            <a:off x="2021996" y="1578455"/>
            <a:ext cx="7268653" cy="3369234"/>
          </a:xfrm>
          <a:prstGeom prst="rect">
            <a:avLst/>
          </a:prstGeom>
        </p:spPr>
      </p:pic>
      <p:sp>
        <p:nvSpPr>
          <p:cNvPr id="11" name="文本框 10">
            <a:extLst>
              <a:ext uri="{FF2B5EF4-FFF2-40B4-BE49-F238E27FC236}">
                <a16:creationId xmlns:a16="http://schemas.microsoft.com/office/drawing/2014/main" id="{2490AD82-9584-FC4D-A43F-25E7203504C4}"/>
              </a:ext>
            </a:extLst>
          </p:cNvPr>
          <p:cNvSpPr txBox="1"/>
          <p:nvPr/>
        </p:nvSpPr>
        <p:spPr>
          <a:xfrm>
            <a:off x="1167980" y="5039129"/>
            <a:ext cx="8976683" cy="1652760"/>
          </a:xfrm>
          <a:prstGeom prst="rect">
            <a:avLst/>
          </a:prstGeom>
          <a:noFill/>
        </p:spPr>
        <p:txBody>
          <a:bodyPr wrap="square" rtlCol="0">
            <a:spAutoFit/>
          </a:bodyPr>
          <a:lstStyle/>
          <a:p>
            <a:pPr>
              <a:lnSpc>
                <a:spcPct val="130000"/>
              </a:lnSpc>
            </a:pPr>
            <a:r>
              <a:rPr lang="zh-CN" altLang="en-US" sz="1400" smtClean="0">
                <a:latin typeface="Candara" panose="020E0502030303020204" pitchFamily="34" charset="0"/>
                <a:ea typeface="黑体" panose="02010609060101010101" pitchFamily="49" charset="-122"/>
              </a:rPr>
              <a:t>在 </a:t>
            </a:r>
            <a:r>
              <a:rPr lang="en-US" altLang="zh-CN" sz="1400">
                <a:solidFill>
                  <a:srgbClr val="FF0000"/>
                </a:solidFill>
                <a:latin typeface="Candara" panose="020E0502030303020204" pitchFamily="34" charset="0"/>
                <a:ea typeface="黑体" panose="02010609060101010101" pitchFamily="49" charset="-122"/>
              </a:rPr>
              <a:t>object tags </a:t>
            </a:r>
            <a:r>
              <a:rPr lang="zh-CN" altLang="en-US" sz="1400">
                <a:latin typeface="Candara" panose="020E0502030303020204" pitchFamily="34" charset="0"/>
                <a:ea typeface="黑体" panose="02010609060101010101" pitchFamily="49" charset="-122"/>
              </a:rPr>
              <a:t>的帮助下，不同模态的同一物体之间的距离被大幅缩小 </a:t>
            </a:r>
            <a:r>
              <a:rPr lang="en-US" altLang="zh-CN" sz="1400">
                <a:latin typeface="Candara" panose="020E0502030303020204" pitchFamily="34" charset="0"/>
                <a:ea typeface="黑体" panose="02010609060101010101" pitchFamily="49" charset="-122"/>
              </a:rPr>
              <a:t>(e.g. </a:t>
            </a:r>
            <a:r>
              <a:rPr lang="en-US" altLang="zh-CN" sz="1400">
                <a:latin typeface="Candara" panose="020E0502030303020204" pitchFamily="34" charset="0"/>
                <a:ea typeface="黑体" panose="02010609060101010101" pitchFamily="49" charset="-122"/>
              </a:rPr>
              <a:t>person</a:t>
            </a:r>
            <a:r>
              <a:rPr lang="en-US" altLang="zh-CN" sz="1400" smtClean="0">
                <a:latin typeface="Candara" panose="020E0502030303020204" pitchFamily="34" charset="0"/>
                <a:ea typeface="黑体" panose="02010609060101010101" pitchFamily="49" charset="-122"/>
              </a:rPr>
              <a:t>,)</a:t>
            </a:r>
            <a:r>
              <a:rPr lang="zh-CN" altLang="en-US" sz="1400">
                <a:latin typeface="Candara" panose="020E0502030303020204" pitchFamily="34" charset="0"/>
                <a:ea typeface="黑体" panose="02010609060101010101" pitchFamily="49" charset="-122"/>
              </a:rPr>
              <a:t>，相近语义的物体间的距离也变得更小 </a:t>
            </a:r>
            <a:r>
              <a:rPr lang="en-US" altLang="zh-CN" sz="1400">
                <a:latin typeface="Candara" panose="020E0502030303020204" pitchFamily="34" charset="0"/>
                <a:ea typeface="黑体" panose="02010609060101010101" pitchFamily="49" charset="-122"/>
              </a:rPr>
              <a:t>(e.g. animal (person, zebra, sheep, </a:t>
            </a:r>
            <a:r>
              <a:rPr lang="en-US" altLang="zh-CN" sz="1400">
                <a:latin typeface="Candara" panose="020E0502030303020204" pitchFamily="34" charset="0"/>
                <a:ea typeface="黑体" panose="02010609060101010101" pitchFamily="49" charset="-122"/>
              </a:rPr>
              <a:t>bird</a:t>
            </a:r>
            <a:r>
              <a:rPr lang="en-US" altLang="zh-CN" sz="1400" smtClean="0">
                <a:latin typeface="Candara" panose="020E0502030303020204" pitchFamily="34" charset="0"/>
                <a:ea typeface="黑体" panose="02010609060101010101" pitchFamily="49" charset="-122"/>
              </a:rPr>
              <a:t>))</a:t>
            </a:r>
            <a:br>
              <a:rPr lang="en-US" altLang="zh-CN" sz="1400" smtClean="0">
                <a:latin typeface="Candara" panose="020E0502030303020204" pitchFamily="34" charset="0"/>
                <a:ea typeface="黑体" panose="02010609060101010101" pitchFamily="49" charset="-122"/>
              </a:rPr>
            </a:br>
            <a:endParaRPr lang="en-US" altLang="zh-CN" sz="1400">
              <a:latin typeface="黑体" panose="02010609060101010101" pitchFamily="49" charset="-122"/>
              <a:ea typeface="黑体" panose="02010609060101010101" pitchFamily="49" charset="-122"/>
            </a:endParaRPr>
          </a:p>
          <a:p>
            <a:pPr>
              <a:lnSpc>
                <a:spcPct val="130000"/>
              </a:lnSpc>
            </a:pPr>
            <a:r>
              <a:rPr lang="en-US" altLang="zh-CN" b="1" smtClean="0">
                <a:latin typeface="Candara" panose="020E0502030303020204" pitchFamily="34" charset="0"/>
                <a:ea typeface="黑体" panose="02010609060101010101" pitchFamily="49" charset="-122"/>
              </a:rPr>
              <a:t>object </a:t>
            </a:r>
            <a:r>
              <a:rPr lang="en-US" altLang="zh-CN" b="1">
                <a:latin typeface="Candara" panose="020E0502030303020204" pitchFamily="34" charset="0"/>
                <a:ea typeface="黑体" panose="02010609060101010101" pitchFamily="49" charset="-122"/>
              </a:rPr>
              <a:t>tags </a:t>
            </a:r>
            <a:r>
              <a:rPr lang="zh-CN" altLang="en-US" b="1">
                <a:latin typeface="Candara" panose="020E0502030303020204" pitchFamily="34" charset="0"/>
                <a:ea typeface="黑体" panose="02010609060101010101" pitchFamily="49" charset="-122"/>
              </a:rPr>
              <a:t>对于 </a:t>
            </a:r>
            <a:r>
              <a:rPr lang="en-US" altLang="zh-CN" b="1">
                <a:latin typeface="Candara" panose="020E0502030303020204" pitchFamily="34" charset="0"/>
                <a:ea typeface="黑体" panose="02010609060101010101" pitchFamily="49" charset="-122"/>
              </a:rPr>
              <a:t>alignment learning </a:t>
            </a:r>
            <a:r>
              <a:rPr lang="zh-CN" altLang="en-US" b="1">
                <a:latin typeface="Candara" panose="020E0502030303020204" pitchFamily="34" charset="0"/>
                <a:ea typeface="黑体" panose="02010609060101010101" pitchFamily="49" charset="-122"/>
              </a:rPr>
              <a:t>的重要性</a:t>
            </a:r>
            <a:r>
              <a:rPr lang="en-US" altLang="zh-CN" b="1">
                <a:latin typeface="Candara" panose="020E0502030303020204" pitchFamily="34" charset="0"/>
                <a:ea typeface="黑体" panose="02010609060101010101" pitchFamily="49" charset="-122"/>
              </a:rPr>
              <a:t>: </a:t>
            </a:r>
            <a:r>
              <a:rPr lang="en-US" altLang="zh-CN">
                <a:latin typeface="Candara" panose="020E0502030303020204" pitchFamily="34" charset="0"/>
                <a:ea typeface="黑体" panose="02010609060101010101" pitchFamily="49" charset="-122"/>
              </a:rPr>
              <a:t>it plays the role of anchor points in linking and regularizing the cross-modal feature learning.</a:t>
            </a:r>
            <a:endParaRPr lang="en" altLang="zh-CN" sz="1400">
              <a:solidFill>
                <a:srgbClr val="FF0000"/>
              </a:solidFill>
              <a:latin typeface="Candara" panose="020E0502030303020204" pitchFamily="34" charset="0"/>
              <a:ea typeface="黑体" panose="02010609060101010101" pitchFamily="49" charset="-122"/>
            </a:endParaRPr>
          </a:p>
        </p:txBody>
      </p:sp>
      <p:sp>
        <p:nvSpPr>
          <p:cNvPr id="5" name="矩形 4"/>
          <p:cNvSpPr/>
          <p:nvPr/>
        </p:nvSpPr>
        <p:spPr>
          <a:xfrm>
            <a:off x="2984500" y="2578100"/>
            <a:ext cx="1275080" cy="3730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0314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smtClean="0">
                <a:latin typeface="Candara" panose="020E0502030303020204" pitchFamily="34" charset="0"/>
              </a:rPr>
              <a:t>COTS</a:t>
            </a:r>
            <a:r>
              <a:rPr kumimoji="1" lang="en-US" altLang="zh-CN" b="0">
                <a:latin typeface="Candara" panose="020E0502030303020204" pitchFamily="34" charset="0"/>
              </a:rPr>
              <a:t>: Collaborative Two-Stream Vision-Language </a:t>
            </a:r>
            <a:r>
              <a:rPr kumimoji="1" lang="en-US" altLang="zh-CN" b="0">
                <a:latin typeface="Candara" panose="020E0502030303020204" pitchFamily="34" charset="0"/>
              </a:rPr>
              <a:t>Pre-Training </a:t>
            </a:r>
            <a:r>
              <a:rPr kumimoji="1" lang="en-US" altLang="zh-CN" b="0" smtClean="0">
                <a:latin typeface="Candara" panose="020E0502030303020204" pitchFamily="34" charset="0"/>
              </a:rPr>
              <a:t/>
            </a:r>
            <a:br>
              <a:rPr kumimoji="1" lang="en-US" altLang="zh-CN" b="0" smtClean="0">
                <a:latin typeface="Candara" panose="020E0502030303020204" pitchFamily="34" charset="0"/>
              </a:rPr>
            </a:br>
            <a:r>
              <a:rPr kumimoji="1" lang="en-US" altLang="zh-CN" b="0" smtClean="0">
                <a:latin typeface="Candara" panose="020E0502030303020204" pitchFamily="34" charset="0"/>
              </a:rPr>
              <a:t>Model for </a:t>
            </a:r>
            <a:r>
              <a:rPr kumimoji="1" lang="en-US" altLang="zh-CN" b="0">
                <a:latin typeface="Candara" panose="020E0502030303020204" pitchFamily="34" charset="0"/>
              </a:rPr>
              <a:t>Cross-Modal Retrieval</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14</a:t>
            </a:fld>
            <a:endParaRPr lang="zh-CN" altLang="en-US"/>
          </a:p>
        </p:txBody>
      </p:sp>
      <p:pic>
        <p:nvPicPr>
          <p:cNvPr id="45" name="图片 44" descr="C:\Users\xin\Desktop\中科大.png中科大"/>
          <p:cNvPicPr>
            <a:picLocks noChangeAspect="1"/>
          </p:cNvPicPr>
          <p:nvPr/>
        </p:nvPicPr>
        <p:blipFill>
          <a:blip r:embed="rId2"/>
          <a:srcRect/>
          <a:stretch>
            <a:fillRect/>
          </a:stretch>
        </p:blipFill>
        <p:spPr>
          <a:xfrm>
            <a:off x="10705148" y="106680"/>
            <a:ext cx="815340" cy="815340"/>
          </a:xfrm>
          <a:prstGeom prst="rect">
            <a:avLst/>
          </a:prstGeom>
        </p:spPr>
      </p:pic>
      <p:sp>
        <p:nvSpPr>
          <p:cNvPr id="9" name="文本框 8">
            <a:extLst>
              <a:ext uri="{FF2B5EF4-FFF2-40B4-BE49-F238E27FC236}">
                <a16:creationId xmlns:a16="http://schemas.microsoft.com/office/drawing/2014/main" id="{2490AD82-9584-FC4D-A43F-25E7203504C4}"/>
              </a:ext>
            </a:extLst>
          </p:cNvPr>
          <p:cNvSpPr txBox="1"/>
          <p:nvPr/>
        </p:nvSpPr>
        <p:spPr>
          <a:xfrm>
            <a:off x="669924" y="1135379"/>
            <a:ext cx="10725633" cy="1932837"/>
          </a:xfrm>
          <a:prstGeom prst="rect">
            <a:avLst/>
          </a:prstGeom>
          <a:noFill/>
        </p:spPr>
        <p:txBody>
          <a:bodyPr wrap="square" rtlCol="0">
            <a:spAutoFit/>
          </a:bodyPr>
          <a:lstStyle/>
          <a:p>
            <a:pPr>
              <a:lnSpc>
                <a:spcPct val="130000"/>
              </a:lnSpc>
            </a:pPr>
            <a:r>
              <a:rPr lang="en" altLang="zh-CN" sz="2000" b="1" smtClean="0">
                <a:latin typeface="Candara" panose="020E0502030303020204" pitchFamily="34" charset="0"/>
              </a:rPr>
              <a:t>M</a:t>
            </a:r>
            <a:r>
              <a:rPr lang="en-US" altLang="zh-CN" sz="2000" b="1" dirty="0" err="1">
                <a:latin typeface="Candara" panose="020E0502030303020204" pitchFamily="34" charset="0"/>
              </a:rPr>
              <a:t>otivation</a:t>
            </a:r>
            <a:r>
              <a:rPr lang="en-US" altLang="zh-CN" sz="2000" b="1">
                <a:latin typeface="Candara" panose="020E0502030303020204" pitchFamily="34" charset="0"/>
              </a:rPr>
              <a:t> </a:t>
            </a:r>
            <a:r>
              <a:rPr lang="en" altLang="zh-CN" sz="2000" b="1" smtClean="0">
                <a:latin typeface="Candara" panose="020E0502030303020204" pitchFamily="34" charset="0"/>
              </a:rPr>
              <a:t>:</a:t>
            </a:r>
            <a:endParaRPr lang="en" altLang="zh-CN" sz="2000" b="1">
              <a:latin typeface="Candara" panose="020E0502030303020204" pitchFamily="34" charset="0"/>
            </a:endParaRPr>
          </a:p>
          <a:p>
            <a:pPr marL="342900" indent="-342900">
              <a:lnSpc>
                <a:spcPct val="130000"/>
              </a:lnSpc>
              <a:buAutoNum type="arabicParenBoth"/>
            </a:pPr>
            <a:r>
              <a:rPr lang="en-US" altLang="zh-CN">
                <a:latin typeface="Candara" panose="020E0502030303020204" pitchFamily="34" charset="0"/>
              </a:rPr>
              <a:t>  </a:t>
            </a:r>
            <a:r>
              <a:rPr lang="en-US" altLang="zh-CN" b="1">
                <a:latin typeface="Candara" panose="020E0502030303020204" pitchFamily="34" charset="0"/>
              </a:rPr>
              <a:t>single-stream </a:t>
            </a:r>
            <a:r>
              <a:rPr lang="en-US" altLang="zh-CN" b="1" smtClean="0">
                <a:latin typeface="Candara" panose="020E0502030303020204" pitchFamily="34" charset="0"/>
              </a:rPr>
              <a:t>pre-training</a:t>
            </a:r>
            <a:r>
              <a:rPr lang="en-US" altLang="zh-CN">
                <a:latin typeface="Candara" panose="020E0502030303020204" pitchFamily="34" charset="0"/>
              </a:rPr>
              <a:t>:  low inference efficiency due to heavy attention layers</a:t>
            </a:r>
            <a:endParaRPr lang="en-US" altLang="zh-CN">
              <a:solidFill>
                <a:srgbClr val="FF0000"/>
              </a:solidFill>
              <a:latin typeface="Candara" panose="020E0502030303020204" pitchFamily="34" charset="0"/>
            </a:endParaRPr>
          </a:p>
          <a:p>
            <a:pPr marL="457200" indent="-457200">
              <a:lnSpc>
                <a:spcPct val="130000"/>
              </a:lnSpc>
              <a:buAutoNum type="arabicParenBoth"/>
            </a:pPr>
            <a:r>
              <a:rPr lang="en-US" altLang="zh-CN" b="1" smtClean="0">
                <a:latin typeface="Candara" panose="020E0502030303020204" pitchFamily="34" charset="0"/>
              </a:rPr>
              <a:t>two-stream </a:t>
            </a:r>
            <a:r>
              <a:rPr lang="en-US" altLang="zh-CN" b="1">
                <a:latin typeface="Candara" panose="020E0502030303020204" pitchFamily="34" charset="0"/>
              </a:rPr>
              <a:t>methods</a:t>
            </a:r>
            <a:r>
              <a:rPr lang="en-US" altLang="zh-CN">
                <a:latin typeface="Candara" panose="020E0502030303020204" pitchFamily="34" charset="0"/>
              </a:rPr>
              <a:t> </a:t>
            </a:r>
            <a:r>
              <a:rPr lang="en-US" altLang="zh-CN" smtClean="0">
                <a:latin typeface="Candara" panose="020E0502030303020204" pitchFamily="34" charset="0"/>
              </a:rPr>
              <a:t> </a:t>
            </a:r>
            <a:r>
              <a:rPr lang="en-US" altLang="zh-CN">
                <a:latin typeface="Candara" panose="020E0502030303020204" pitchFamily="34" charset="0"/>
              </a:rPr>
              <a:t>(</a:t>
            </a:r>
            <a:r>
              <a:rPr lang="en-US" altLang="zh-CN" smtClean="0">
                <a:latin typeface="Candara" panose="020E0502030303020204" pitchFamily="34" charset="0"/>
              </a:rPr>
              <a:t>CLIP and ALIGN): </a:t>
            </a:r>
            <a:r>
              <a:rPr lang="en-US" altLang="zh-CN">
                <a:latin typeface="Candara" panose="020E0502030303020204" pitchFamily="34" charset="0"/>
              </a:rPr>
              <a:t>only consider instance-level </a:t>
            </a:r>
            <a:r>
              <a:rPr lang="en-US" altLang="zh-CN">
                <a:latin typeface="Candara" panose="020E0502030303020204" pitchFamily="34" charset="0"/>
              </a:rPr>
              <a:t>alignment </a:t>
            </a:r>
            <a:r>
              <a:rPr lang="en-US" altLang="zh-CN" smtClean="0">
                <a:latin typeface="Candara" panose="020E0502030303020204" pitchFamily="34" charset="0"/>
              </a:rPr>
              <a:t>(</a:t>
            </a:r>
            <a:r>
              <a:rPr lang="zh-CN" altLang="en-US" sz="1600">
                <a:latin typeface="Candara" panose="020E0502030303020204" pitchFamily="34" charset="0"/>
              </a:rPr>
              <a:t>只考虑实例级、缺乏更细粒度的特征交互</a:t>
            </a:r>
            <a:r>
              <a:rPr lang="en-US" altLang="zh-CN" smtClean="0">
                <a:latin typeface="Candara" panose="020E0502030303020204" pitchFamily="34" charset="0"/>
              </a:rPr>
              <a:t>)</a:t>
            </a:r>
          </a:p>
          <a:p>
            <a:pPr marL="457200" indent="-457200">
              <a:lnSpc>
                <a:spcPct val="130000"/>
              </a:lnSpc>
              <a:buAutoNum type="arabicParenBoth"/>
            </a:pPr>
            <a:r>
              <a:rPr lang="en-US" altLang="zh-CN" b="1">
                <a:latin typeface="Candara" panose="020E0502030303020204" pitchFamily="34" charset="0"/>
              </a:rPr>
              <a:t>COTS</a:t>
            </a:r>
            <a:r>
              <a:rPr lang="en-US" altLang="zh-CN">
                <a:latin typeface="Candara" panose="020E0502030303020204" pitchFamily="34" charset="0"/>
              </a:rPr>
              <a:t>: two extra levels of </a:t>
            </a:r>
            <a:r>
              <a:rPr lang="en-US" altLang="zh-CN">
                <a:latin typeface="Candara" panose="020E0502030303020204" pitchFamily="34" charset="0"/>
              </a:rPr>
              <a:t>cross-modal </a:t>
            </a:r>
            <a:r>
              <a:rPr lang="en-US" altLang="zh-CN">
                <a:latin typeface="Candara" panose="020E0502030303020204" pitchFamily="34" charset="0"/>
              </a:rPr>
              <a:t>interactions + instance-level alignment </a:t>
            </a:r>
            <a:endParaRPr lang="en-US" altLang="zh-CN">
              <a:latin typeface="Candara" panose="020E0502030303020204" pitchFamily="34" charset="0"/>
            </a:endParaRPr>
          </a:p>
        </p:txBody>
      </p:sp>
      <p:pic>
        <p:nvPicPr>
          <p:cNvPr id="5" name="图片 4"/>
          <p:cNvPicPr>
            <a:picLocks noChangeAspect="1"/>
          </p:cNvPicPr>
          <p:nvPr/>
        </p:nvPicPr>
        <p:blipFill>
          <a:blip r:embed="rId3"/>
          <a:stretch>
            <a:fillRect/>
          </a:stretch>
        </p:blipFill>
        <p:spPr>
          <a:xfrm>
            <a:off x="3161880" y="3174895"/>
            <a:ext cx="8087138" cy="3380296"/>
          </a:xfrm>
          <a:prstGeom prst="rect">
            <a:avLst/>
          </a:prstGeom>
        </p:spPr>
      </p:pic>
      <p:sp>
        <p:nvSpPr>
          <p:cNvPr id="8" name="矩形 7"/>
          <p:cNvSpPr/>
          <p:nvPr/>
        </p:nvSpPr>
        <p:spPr>
          <a:xfrm>
            <a:off x="9111169" y="3325952"/>
            <a:ext cx="1859027" cy="24744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490AD82-9584-FC4D-A43F-25E7203504C4}"/>
              </a:ext>
            </a:extLst>
          </p:cNvPr>
          <p:cNvSpPr txBox="1"/>
          <p:nvPr/>
        </p:nvSpPr>
        <p:spPr>
          <a:xfrm>
            <a:off x="342910" y="3552656"/>
            <a:ext cx="2818970" cy="2452979"/>
          </a:xfrm>
          <a:prstGeom prst="rect">
            <a:avLst/>
          </a:prstGeom>
          <a:noFill/>
        </p:spPr>
        <p:txBody>
          <a:bodyPr wrap="square" rtlCol="0">
            <a:spAutoFit/>
          </a:bodyPr>
          <a:lstStyle/>
          <a:p>
            <a:pPr>
              <a:lnSpc>
                <a:spcPct val="130000"/>
              </a:lnSpc>
            </a:pPr>
            <a:r>
              <a:rPr lang="en-US" altLang="zh-CN" sz="2000">
                <a:solidFill>
                  <a:srgbClr val="FF0000"/>
                </a:solidFill>
                <a:latin typeface="Candara" panose="020E0502030303020204" pitchFamily="34" charset="0"/>
                <a:ea typeface="黑体" panose="02010609060101010101" pitchFamily="49" charset="-122"/>
              </a:rPr>
              <a:t>single-stream</a:t>
            </a:r>
            <a:r>
              <a:rPr lang="zh-CN" altLang="en-US" sz="2000" smtClean="0">
                <a:solidFill>
                  <a:srgbClr val="FF0000"/>
                </a:solidFill>
                <a:latin typeface="Candara" panose="020E0502030303020204" pitchFamily="34" charset="0"/>
                <a:ea typeface="黑体" panose="02010609060101010101" pitchFamily="49" charset="-122"/>
              </a:rPr>
              <a:t>限制</a:t>
            </a:r>
            <a:r>
              <a:rPr lang="zh-CN" altLang="en-US" sz="2000" smtClean="0">
                <a:solidFill>
                  <a:srgbClr val="FF0000"/>
                </a:solidFill>
                <a:latin typeface="Candara" panose="020E0502030303020204" pitchFamily="34" charset="0"/>
                <a:ea typeface="黑体" panose="02010609060101010101" pitchFamily="49" charset="-122"/>
              </a:rPr>
              <a:t>：</a:t>
            </a:r>
            <a:endParaRPr lang="en-US" altLang="zh-CN" sz="2000" smtClean="0">
              <a:solidFill>
                <a:srgbClr val="FF0000"/>
              </a:solidFill>
              <a:latin typeface="Candara" panose="020E0502030303020204" pitchFamily="34" charset="0"/>
              <a:ea typeface="黑体" panose="02010609060101010101" pitchFamily="49" charset="-122"/>
            </a:endParaRPr>
          </a:p>
          <a:p>
            <a:pPr>
              <a:lnSpc>
                <a:spcPct val="130000"/>
              </a:lnSpc>
            </a:pPr>
            <a:r>
              <a:rPr lang="zh-CN" altLang="en-US" sz="1400" smtClean="0">
                <a:latin typeface="Candara" panose="020E0502030303020204" pitchFamily="34" charset="0"/>
                <a:ea typeface="黑体" panose="02010609060101010101" pitchFamily="49" charset="-122"/>
              </a:rPr>
              <a:t>（</a:t>
            </a:r>
            <a:r>
              <a:rPr lang="en-US" altLang="zh-CN" sz="1400" smtClean="0">
                <a:latin typeface="Candara" panose="020E0502030303020204" pitchFamily="34" charset="0"/>
                <a:ea typeface="黑体" panose="02010609060101010101" pitchFamily="49" charset="-122"/>
              </a:rPr>
              <a:t>1</a:t>
            </a:r>
            <a:r>
              <a:rPr lang="zh-CN" altLang="en-US" sz="1400">
                <a:latin typeface="Candara" panose="020E0502030303020204" pitchFamily="34" charset="0"/>
                <a:ea typeface="黑体" panose="02010609060101010101" pitchFamily="49" charset="-122"/>
              </a:rPr>
              <a:t>）在推理过程中，需要将所有</a:t>
            </a:r>
            <a:r>
              <a:rPr lang="zh-CN" altLang="en-US" sz="1400">
                <a:solidFill>
                  <a:srgbClr val="FF0000"/>
                </a:solidFill>
                <a:latin typeface="Candara" panose="020E0502030303020204" pitchFamily="34" charset="0"/>
                <a:ea typeface="黑体" panose="02010609060101010101" pitchFamily="49" charset="-122"/>
              </a:rPr>
              <a:t>可能的查询候选对</a:t>
            </a:r>
            <a:r>
              <a:rPr lang="zh-CN" altLang="en-US" sz="1400">
                <a:latin typeface="Candara" panose="020E0502030303020204" pitchFamily="34" charset="0"/>
                <a:ea typeface="黑体" panose="02010609060101010101" pitchFamily="49" charset="-122"/>
              </a:rPr>
              <a:t>输入到</a:t>
            </a:r>
            <a:r>
              <a:rPr lang="zh-CN" altLang="en-US" sz="1400">
                <a:solidFill>
                  <a:srgbClr val="FF0000"/>
                </a:solidFill>
                <a:latin typeface="Candara" panose="020E0502030303020204" pitchFamily="34" charset="0"/>
                <a:ea typeface="黑体" panose="02010609060101010101" pitchFamily="49" charset="-122"/>
              </a:rPr>
              <a:t>融合模块</a:t>
            </a:r>
            <a:r>
              <a:rPr lang="zh-CN" altLang="en-US" sz="1400">
                <a:latin typeface="Candara" panose="020E0502030303020204" pitchFamily="34" charset="0"/>
                <a:ea typeface="黑体" panose="02010609060101010101" pitchFamily="49" charset="-122"/>
              </a:rPr>
              <a:t>中计算相似度得分，计算</a:t>
            </a:r>
            <a:r>
              <a:rPr lang="zh-CN" altLang="en-US" sz="1400">
                <a:latin typeface="Candara" panose="020E0502030303020204" pitchFamily="34" charset="0"/>
                <a:ea typeface="黑体" panose="02010609060101010101" pitchFamily="49" charset="-122"/>
              </a:rPr>
              <a:t>代价</a:t>
            </a:r>
            <a:r>
              <a:rPr lang="zh-CN" altLang="en-US" sz="1400" smtClean="0">
                <a:latin typeface="Candara" panose="020E0502030303020204" pitchFamily="34" charset="0"/>
                <a:ea typeface="黑体" panose="02010609060101010101" pitchFamily="49" charset="-122"/>
              </a:rPr>
              <a:t>巨大</a:t>
            </a:r>
            <a:endParaRPr lang="en-US" altLang="zh-CN" sz="1400" smtClean="0">
              <a:latin typeface="Candara" panose="020E0502030303020204" pitchFamily="34" charset="0"/>
              <a:ea typeface="黑体" panose="02010609060101010101" pitchFamily="49" charset="-122"/>
            </a:endParaRPr>
          </a:p>
          <a:p>
            <a:pPr>
              <a:lnSpc>
                <a:spcPct val="130000"/>
              </a:lnSpc>
            </a:pPr>
            <a:r>
              <a:rPr lang="zh-CN" altLang="en-US" sz="1400" smtClean="0">
                <a:latin typeface="Candara" panose="020E0502030303020204" pitchFamily="34" charset="0"/>
                <a:ea typeface="黑体" panose="02010609060101010101" pitchFamily="49" charset="-122"/>
              </a:rPr>
              <a:t>（</a:t>
            </a:r>
            <a:r>
              <a:rPr lang="en-US" altLang="zh-CN" sz="1400" smtClean="0">
                <a:latin typeface="Candara" panose="020E0502030303020204" pitchFamily="34" charset="0"/>
                <a:ea typeface="黑体" panose="02010609060101010101" pitchFamily="49" charset="-122"/>
              </a:rPr>
              <a:t>2</a:t>
            </a:r>
            <a:r>
              <a:rPr lang="zh-CN" altLang="en-US" sz="1400">
                <a:latin typeface="Candara" panose="020E0502030303020204" pitchFamily="34" charset="0"/>
                <a:ea typeface="黑体" panose="02010609060101010101" pitchFamily="49" charset="-122"/>
              </a:rPr>
              <a:t>）单流模型</a:t>
            </a:r>
            <a:r>
              <a:rPr lang="zh-CN" altLang="en-US" sz="1400">
                <a:latin typeface="Candara" panose="020E0502030303020204" pitchFamily="34" charset="0"/>
                <a:ea typeface="黑体" panose="02010609060101010101" pitchFamily="49" charset="-122"/>
              </a:rPr>
              <a:t>通常</a:t>
            </a:r>
            <a:r>
              <a:rPr lang="zh-CN" altLang="en-US" sz="1400" smtClean="0">
                <a:latin typeface="Candara" panose="020E0502030303020204" pitchFamily="34" charset="0"/>
                <a:ea typeface="黑体" panose="02010609060101010101" pitchFamily="49" charset="-122"/>
              </a:rPr>
              <a:t>采用</a:t>
            </a:r>
            <a:r>
              <a:rPr lang="zh-CN" altLang="en-US" sz="1400" smtClean="0">
                <a:solidFill>
                  <a:srgbClr val="FF0000"/>
                </a:solidFill>
                <a:latin typeface="Candara" panose="020E0502030303020204" pitchFamily="34" charset="0"/>
                <a:ea typeface="黑体" panose="02010609060101010101" pitchFamily="49" charset="-122"/>
              </a:rPr>
              <a:t>目标检测器</a:t>
            </a:r>
            <a:r>
              <a:rPr lang="zh-CN" altLang="en-US" sz="1400" smtClean="0">
                <a:latin typeface="Candara" panose="020E0502030303020204" pitchFamily="34" charset="0"/>
                <a:ea typeface="黑体" panose="02010609060101010101" pitchFamily="49" charset="-122"/>
              </a:rPr>
              <a:t>（</a:t>
            </a:r>
            <a:r>
              <a:rPr lang="en-US" altLang="zh-CN" sz="1400">
                <a:latin typeface="Candara" panose="020E0502030303020204" pitchFamily="34" charset="0"/>
                <a:ea typeface="黑体" panose="02010609060101010101" pitchFamily="49" charset="-122"/>
              </a:rPr>
              <a:t>Faster </a:t>
            </a:r>
            <a:r>
              <a:rPr lang="en-US" altLang="zh-CN" sz="1400" smtClean="0">
                <a:latin typeface="Candara" panose="020E0502030303020204" pitchFamily="34" charset="0"/>
                <a:ea typeface="黑体" panose="02010609060101010101" pitchFamily="49" charset="-122"/>
              </a:rPr>
              <a:t>RCNN</a:t>
            </a:r>
            <a:r>
              <a:rPr lang="zh-CN" altLang="en-US" sz="1400" smtClean="0">
                <a:latin typeface="Candara" panose="020E0502030303020204" pitchFamily="34" charset="0"/>
                <a:ea typeface="黑体" panose="02010609060101010101" pitchFamily="49" charset="-122"/>
              </a:rPr>
              <a:t>：</a:t>
            </a:r>
            <a:r>
              <a:rPr lang="en-US" altLang="zh-CN" sz="1400">
                <a:latin typeface="Candara" panose="020E0502030303020204" pitchFamily="34" charset="0"/>
                <a:ea typeface="黑体" panose="02010609060101010101" pitchFamily="49" charset="-122"/>
              </a:rPr>
              <a:t>900ms VS. </a:t>
            </a:r>
            <a:r>
              <a:rPr lang="en-US" altLang="zh-CN" sz="1400">
                <a:latin typeface="Candara" panose="020E0502030303020204" pitchFamily="34" charset="0"/>
                <a:ea typeface="黑体" panose="02010609060101010101" pitchFamily="49" charset="-122"/>
              </a:rPr>
              <a:t>ViT-base </a:t>
            </a:r>
            <a:r>
              <a:rPr lang="en-US" altLang="zh-CN" sz="1400" smtClean="0">
                <a:latin typeface="Candara" panose="020E0502030303020204" pitchFamily="34" charset="0"/>
                <a:ea typeface="黑体" panose="02010609060101010101" pitchFamily="49" charset="-122"/>
              </a:rPr>
              <a:t>15ms</a:t>
            </a:r>
            <a:r>
              <a:rPr lang="zh-CN" altLang="en-US" sz="1400" smtClean="0">
                <a:latin typeface="Candara" panose="020E0502030303020204" pitchFamily="34" charset="0"/>
                <a:ea typeface="黑体" panose="02010609060101010101" pitchFamily="49" charset="-122"/>
              </a:rPr>
              <a:t>）</a:t>
            </a:r>
            <a:endParaRPr lang="en" altLang="zh-CN" sz="1600">
              <a:latin typeface="Candara" panose="020E0502030303020204" pitchFamily="34" charset="0"/>
              <a:ea typeface="黑体" panose="02010609060101010101" pitchFamily="49" charset="-122"/>
            </a:endParaRPr>
          </a:p>
        </p:txBody>
      </p:sp>
      <p:cxnSp>
        <p:nvCxnSpPr>
          <p:cNvPr id="11" name="直接箭头连接符 10"/>
          <p:cNvCxnSpPr/>
          <p:nvPr/>
        </p:nvCxnSpPr>
        <p:spPr>
          <a:xfrm flipV="1">
            <a:off x="3048046" y="4598835"/>
            <a:ext cx="296414" cy="2729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11027115" y="3605389"/>
            <a:ext cx="335739" cy="2311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490AD82-9584-FC4D-A43F-25E7203504C4}"/>
              </a:ext>
            </a:extLst>
          </p:cNvPr>
          <p:cNvSpPr txBox="1"/>
          <p:nvPr/>
        </p:nvSpPr>
        <p:spPr>
          <a:xfrm>
            <a:off x="11027113" y="3836531"/>
            <a:ext cx="1241806" cy="652486"/>
          </a:xfrm>
          <a:prstGeom prst="rect">
            <a:avLst/>
          </a:prstGeom>
          <a:noFill/>
        </p:spPr>
        <p:txBody>
          <a:bodyPr wrap="square" rtlCol="0">
            <a:spAutoFit/>
          </a:bodyPr>
          <a:lstStyle/>
          <a:p>
            <a:pPr>
              <a:lnSpc>
                <a:spcPct val="130000"/>
              </a:lnSpc>
            </a:pPr>
            <a:r>
              <a:rPr lang="zh-CN" altLang="en-US" sz="1400" smtClean="0">
                <a:latin typeface="Candara" panose="020E0502030303020204" pitchFamily="34" charset="0"/>
                <a:ea typeface="黑体" panose="02010609060101010101" pitchFamily="49" charset="-122"/>
              </a:rPr>
              <a:t>增强</a:t>
            </a:r>
            <a:r>
              <a:rPr lang="zh-CN" altLang="en-US" sz="1400">
                <a:latin typeface="Candara" panose="020E0502030303020204" pitchFamily="34" charset="0"/>
                <a:ea typeface="黑体" panose="02010609060101010101" pitchFamily="49" charset="-122"/>
              </a:rPr>
              <a:t>跨模态交互</a:t>
            </a:r>
            <a:endParaRPr lang="en" altLang="zh-CN" sz="1400">
              <a:solidFill>
                <a:srgbClr val="FF0000"/>
              </a:solidFill>
              <a:latin typeface="Candara" panose="020E0502030303020204" pitchFamily="34" charset="0"/>
              <a:ea typeface="黑体" panose="02010609060101010101" pitchFamily="49" charset="-122"/>
            </a:endParaRPr>
          </a:p>
        </p:txBody>
      </p:sp>
    </p:spTree>
    <p:extLst>
      <p:ext uri="{BB962C8B-B14F-4D97-AF65-F5344CB8AC3E}">
        <p14:creationId xmlns:p14="http://schemas.microsoft.com/office/powerpoint/2010/main" val="761193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b="0" smtClean="0">
                <a:latin typeface="Candara" panose="020E0502030303020204" pitchFamily="34" charset="0"/>
              </a:rPr>
              <a:t>COTS</a:t>
            </a:r>
            <a:endParaRPr lang="zh-CN" altLang="en-US" sz="3000" dirty="0"/>
          </a:p>
        </p:txBody>
      </p:sp>
      <p:pic>
        <p:nvPicPr>
          <p:cNvPr id="45" name="图片 44" descr="C:\Users\xin\Desktop\中科大.png中科大"/>
          <p:cNvPicPr>
            <a:picLocks noChangeAspect="1"/>
          </p:cNvPicPr>
          <p:nvPr/>
        </p:nvPicPr>
        <p:blipFill>
          <a:blip r:embed="rId2"/>
          <a:srcRect/>
          <a:stretch>
            <a:fillRect/>
          </a:stretch>
        </p:blipFill>
        <p:spPr>
          <a:xfrm>
            <a:off x="10705148" y="106680"/>
            <a:ext cx="815340" cy="815340"/>
          </a:xfrm>
          <a:prstGeom prst="rect">
            <a:avLst/>
          </a:prstGeom>
        </p:spPr>
      </p:pic>
      <p:pic>
        <p:nvPicPr>
          <p:cNvPr id="3" name="图片 2"/>
          <p:cNvPicPr>
            <a:picLocks noChangeAspect="1"/>
          </p:cNvPicPr>
          <p:nvPr/>
        </p:nvPicPr>
        <p:blipFill>
          <a:blip r:embed="rId3"/>
          <a:stretch>
            <a:fillRect/>
          </a:stretch>
        </p:blipFill>
        <p:spPr>
          <a:xfrm>
            <a:off x="94831" y="1237161"/>
            <a:ext cx="6962122" cy="4283745"/>
          </a:xfrm>
          <a:prstGeom prst="rect">
            <a:avLst/>
          </a:prstGeom>
        </p:spPr>
      </p:pic>
      <p:sp>
        <p:nvSpPr>
          <p:cNvPr id="7" name="文本框 15">
            <a:extLst>
              <a:ext uri="{FF2B5EF4-FFF2-40B4-BE49-F238E27FC236}">
                <a16:creationId xmlns:a16="http://schemas.microsoft.com/office/drawing/2014/main" id="{2490AD82-9584-FC4D-A43F-25E7203504C4}"/>
              </a:ext>
            </a:extLst>
          </p:cNvPr>
          <p:cNvSpPr txBox="1"/>
          <p:nvPr/>
        </p:nvSpPr>
        <p:spPr>
          <a:xfrm>
            <a:off x="7203057" y="1183799"/>
            <a:ext cx="4827018" cy="52937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b="1" smtClean="0">
                <a:latin typeface="Candara" panose="020E0502030303020204" pitchFamily="34" charset="0"/>
              </a:rPr>
              <a:t>方法：</a:t>
            </a:r>
            <a:endParaRPr lang="en-US" altLang="zh-CN" b="1">
              <a:latin typeface="Candara" panose="020E0502030303020204" pitchFamily="34" charset="0"/>
            </a:endParaRPr>
          </a:p>
          <a:p>
            <a:pPr marL="285750" indent="-285750" algn="just">
              <a:lnSpc>
                <a:spcPct val="130000"/>
              </a:lnSpc>
              <a:buFont typeface="Wingdings" panose="05000000000000000000" pitchFamily="2" charset="2"/>
              <a:buChar char="l"/>
            </a:pPr>
            <a:r>
              <a:rPr lang="en-US" altLang="zh-CN" sz="1600" b="1">
                <a:latin typeface="Candara" panose="020E0502030303020204" pitchFamily="34" charset="0"/>
                <a:ea typeface="黑体" panose="02010609060101010101" pitchFamily="49" charset="-122"/>
              </a:rPr>
              <a:t>Instance-Level </a:t>
            </a:r>
            <a:r>
              <a:rPr lang="en-US" altLang="zh-CN" sz="1600" b="1" smtClean="0">
                <a:latin typeface="Candara" panose="020E0502030303020204" pitchFamily="34" charset="0"/>
                <a:ea typeface="黑体" panose="02010609060101010101" pitchFamily="49" charset="-122"/>
              </a:rPr>
              <a:t>Interaction</a:t>
            </a:r>
            <a:r>
              <a:rPr lang="zh-CN" altLang="en-US" sz="1600" smtClean="0">
                <a:latin typeface="Candara" panose="020E0502030303020204" pitchFamily="34" charset="0"/>
                <a:ea typeface="黑体" panose="02010609060101010101" pitchFamily="49" charset="-122"/>
              </a:rPr>
              <a:t>（</a:t>
            </a:r>
            <a:r>
              <a:rPr lang="en-US" altLang="zh-CN" sz="1600" i="1" smtClean="0">
                <a:latin typeface="Candara" panose="020E0502030303020204" pitchFamily="34" charset="0"/>
                <a:ea typeface="黑体" panose="02010609060101010101" pitchFamily="49" charset="-122"/>
              </a:rPr>
              <a:t> </a:t>
            </a:r>
            <a:r>
              <a:rPr lang="en-US" altLang="zh-CN" sz="1400" i="1" smtClean="0">
                <a:latin typeface="Candara" panose="020E0502030303020204" pitchFamily="34" charset="0"/>
                <a:ea typeface="黑体" panose="02010609060101010101" pitchFamily="49" charset="-122"/>
              </a:rPr>
              <a:t>cross-modal </a:t>
            </a:r>
            <a:r>
              <a:rPr lang="en-US" altLang="zh-CN" sz="1400" i="1">
                <a:latin typeface="Candara" panose="020E0502030303020204" pitchFamily="34" charset="0"/>
                <a:ea typeface="黑体" panose="02010609060101010101" pitchFamily="49" charset="-122"/>
              </a:rPr>
              <a:t>momentum contrastive learning (MCL</a:t>
            </a:r>
            <a:r>
              <a:rPr lang="en-US" altLang="zh-CN" sz="1400" i="1">
                <a:latin typeface="Candara" panose="020E0502030303020204" pitchFamily="34" charset="0"/>
                <a:ea typeface="黑体" panose="02010609060101010101" pitchFamily="49" charset="-122"/>
              </a:rPr>
              <a:t>) </a:t>
            </a:r>
            <a:r>
              <a:rPr lang="en-US" altLang="zh-CN" sz="1400" i="1" smtClean="0">
                <a:latin typeface="Candara" panose="020E0502030303020204" pitchFamily="34" charset="0"/>
                <a:ea typeface="黑体" panose="02010609060101010101" pitchFamily="49" charset="-122"/>
              </a:rPr>
              <a:t>algorithm,  MOCO</a:t>
            </a:r>
            <a:r>
              <a:rPr lang="zh-CN" altLang="en-US" sz="1600" b="1">
                <a:latin typeface="Candara" panose="020E0502030303020204" pitchFamily="34" charset="0"/>
                <a:ea typeface="黑体" panose="02010609060101010101" pitchFamily="49" charset="-122"/>
              </a:rPr>
              <a:t>）</a:t>
            </a:r>
            <a:r>
              <a:rPr lang="zh-CN" altLang="en-US" sz="1400" b="1">
                <a:solidFill>
                  <a:srgbClr val="FF0000"/>
                </a:solidFill>
                <a:latin typeface="Candara" panose="020E0502030303020204" pitchFamily="34" charset="0"/>
                <a:ea typeface="黑体" panose="02010609060101010101" pitchFamily="49" charset="-122"/>
              </a:rPr>
              <a:t>负样本的大小</a:t>
            </a:r>
            <a:r>
              <a:rPr lang="en-US" altLang="zh-CN" sz="1400" b="1">
                <a:latin typeface="Candara" panose="020E0502030303020204" pitchFamily="34" charset="0"/>
                <a:ea typeface="黑体" panose="02010609060101010101" pitchFamily="49" charset="-122"/>
              </a:rPr>
              <a:t>(</a:t>
            </a:r>
            <a:r>
              <a:rPr lang="zh-CN" altLang="en-US" sz="1400" b="1">
                <a:latin typeface="Candara" panose="020E0502030303020204" pitchFamily="34" charset="0"/>
                <a:ea typeface="黑体" panose="02010609060101010101" pitchFamily="49" charset="-122"/>
              </a:rPr>
              <a:t>对于对比学习至关重要</a:t>
            </a:r>
            <a:r>
              <a:rPr lang="en-US" altLang="zh-CN" sz="1400" b="1">
                <a:latin typeface="Candara" panose="020E0502030303020204" pitchFamily="34" charset="0"/>
                <a:ea typeface="黑体" panose="02010609060101010101" pitchFamily="49" charset="-122"/>
              </a:rPr>
              <a:t>)</a:t>
            </a:r>
            <a:r>
              <a:rPr lang="zh-CN" altLang="en-US" sz="1400" b="1">
                <a:latin typeface="Candara" panose="020E0502030303020204" pitchFamily="34" charset="0"/>
                <a:ea typeface="黑体" panose="02010609060101010101" pitchFamily="49" charset="-122"/>
              </a:rPr>
              <a:t>可以</a:t>
            </a:r>
            <a:r>
              <a:rPr lang="zh-CN" altLang="en-US" sz="1400" b="1" smtClean="0">
                <a:latin typeface="Candara" panose="020E0502030303020204" pitchFamily="34" charset="0"/>
                <a:ea typeface="黑体" panose="02010609060101010101" pitchFamily="49" charset="-122"/>
              </a:rPr>
              <a:t>比</a:t>
            </a:r>
            <a:r>
              <a:rPr lang="en-US" altLang="zh-CN" sz="1400" b="1" smtClean="0">
                <a:latin typeface="Candara" panose="020E0502030303020204" pitchFamily="34" charset="0"/>
                <a:ea typeface="黑体" panose="02010609060101010101" pitchFamily="49" charset="-122"/>
              </a:rPr>
              <a:t>bstchsize</a:t>
            </a:r>
            <a:r>
              <a:rPr lang="zh-CN" altLang="en-US" sz="1400" b="1" smtClean="0">
                <a:latin typeface="Candara" panose="020E0502030303020204" pitchFamily="34" charset="0"/>
                <a:ea typeface="黑体" panose="02010609060101010101" pitchFamily="49" charset="-122"/>
              </a:rPr>
              <a:t>大小</a:t>
            </a:r>
            <a:r>
              <a:rPr lang="zh-CN" altLang="en-US" sz="1400" b="1">
                <a:latin typeface="Candara" panose="020E0502030303020204" pitchFamily="34" charset="0"/>
                <a:ea typeface="黑体" panose="02010609060101010101" pitchFamily="49" charset="-122"/>
              </a:rPr>
              <a:t>大得多</a:t>
            </a:r>
            <a:endParaRPr lang="en-US" altLang="zh-CN" sz="1600" b="1" smtClean="0">
              <a:latin typeface="Candara" panose="020E0502030303020204" pitchFamily="34" charset="0"/>
              <a:ea typeface="黑体" panose="02010609060101010101" pitchFamily="49" charset="-122"/>
            </a:endParaRPr>
          </a:p>
          <a:p>
            <a:pPr lvl="1" algn="just">
              <a:lnSpc>
                <a:spcPct val="130000"/>
              </a:lnSpc>
            </a:pPr>
            <a:endParaRPr lang="en-US" altLang="zh-CN" sz="1600" b="1">
              <a:latin typeface="Candara" panose="020E0502030303020204" pitchFamily="34" charset="0"/>
              <a:ea typeface="黑体" panose="02010609060101010101" pitchFamily="49" charset="-122"/>
            </a:endParaRPr>
          </a:p>
          <a:p>
            <a:pPr marL="285750" indent="-285750" algn="just">
              <a:lnSpc>
                <a:spcPct val="130000"/>
              </a:lnSpc>
              <a:buFont typeface="Wingdings" panose="05000000000000000000" pitchFamily="2" charset="2"/>
              <a:buChar char="l"/>
            </a:pPr>
            <a:endParaRPr lang="en-US" altLang="zh-CN" sz="1600" b="1">
              <a:latin typeface="Candara" panose="020E0502030303020204" pitchFamily="34" charset="0"/>
              <a:ea typeface="黑体" panose="02010609060101010101" pitchFamily="49" charset="-122"/>
            </a:endParaRPr>
          </a:p>
          <a:p>
            <a:pPr marL="285750" indent="-285750" algn="just">
              <a:lnSpc>
                <a:spcPct val="130000"/>
              </a:lnSpc>
              <a:buFont typeface="Wingdings" panose="05000000000000000000" pitchFamily="2" charset="2"/>
              <a:buChar char="l"/>
            </a:pPr>
            <a:endParaRPr lang="en-US" altLang="zh-CN" sz="1600" b="1" smtClean="0">
              <a:latin typeface="Candara" panose="020E0502030303020204" pitchFamily="34" charset="0"/>
              <a:ea typeface="黑体" panose="02010609060101010101" pitchFamily="49" charset="-122"/>
            </a:endParaRPr>
          </a:p>
          <a:p>
            <a:pPr marL="285750" indent="-285750" algn="just">
              <a:lnSpc>
                <a:spcPct val="130000"/>
              </a:lnSpc>
              <a:buFont typeface="Wingdings" panose="05000000000000000000" pitchFamily="2" charset="2"/>
              <a:buChar char="l"/>
            </a:pPr>
            <a:endParaRPr lang="en-US" altLang="zh-CN" sz="1600" b="1">
              <a:latin typeface="Candara" panose="020E0502030303020204" pitchFamily="34" charset="0"/>
              <a:ea typeface="黑体" panose="02010609060101010101" pitchFamily="49" charset="-122"/>
            </a:endParaRPr>
          </a:p>
          <a:p>
            <a:pPr marL="285750" indent="-285750" algn="just">
              <a:lnSpc>
                <a:spcPct val="130000"/>
              </a:lnSpc>
              <a:buFont typeface="Wingdings" panose="05000000000000000000" pitchFamily="2" charset="2"/>
              <a:buChar char="l"/>
            </a:pPr>
            <a:endParaRPr lang="en-US" altLang="zh-CN" sz="1600" b="1" smtClean="0">
              <a:latin typeface="Candara" panose="020E0502030303020204" pitchFamily="34" charset="0"/>
              <a:ea typeface="黑体" panose="02010609060101010101" pitchFamily="49" charset="-122"/>
            </a:endParaRPr>
          </a:p>
          <a:p>
            <a:pPr marL="285750" indent="-285750" algn="just">
              <a:lnSpc>
                <a:spcPct val="130000"/>
              </a:lnSpc>
              <a:buFont typeface="Wingdings" panose="05000000000000000000" pitchFamily="2" charset="2"/>
              <a:buChar char="l"/>
            </a:pPr>
            <a:r>
              <a:rPr lang="en-US" altLang="zh-CN" sz="1600" b="1">
                <a:latin typeface="Candara" panose="020E0502030303020204" pitchFamily="34" charset="0"/>
                <a:ea typeface="黑体" panose="02010609060101010101" pitchFamily="49" charset="-122"/>
              </a:rPr>
              <a:t>Token-Level </a:t>
            </a:r>
            <a:r>
              <a:rPr lang="en-US" altLang="zh-CN" sz="1600" b="1" smtClean="0">
                <a:latin typeface="Candara" panose="020E0502030303020204" pitchFamily="34" charset="0"/>
                <a:ea typeface="黑体" panose="02010609060101010101" pitchFamily="49" charset="-122"/>
              </a:rPr>
              <a:t>Interaction</a:t>
            </a:r>
            <a:r>
              <a:rPr lang="en-US" altLang="zh-CN" sz="1600" smtClean="0">
                <a:latin typeface="Candara" panose="020E0502030303020204" pitchFamily="34" charset="0"/>
                <a:ea typeface="黑体" panose="02010609060101010101" pitchFamily="49" charset="-122"/>
              </a:rPr>
              <a:t> (</a:t>
            </a:r>
            <a:r>
              <a:rPr lang="en-US" altLang="zh-CN" sz="1400">
                <a:latin typeface="Candara" panose="020E0502030303020204" pitchFamily="34" charset="0"/>
                <a:ea typeface="黑体" panose="02010609060101010101" pitchFamily="49" charset="-122"/>
              </a:rPr>
              <a:t>masked vision-language modeling </a:t>
            </a:r>
            <a:r>
              <a:rPr lang="en-US" altLang="zh-CN" sz="1400">
                <a:latin typeface="Candara" panose="020E0502030303020204" pitchFamily="34" charset="0"/>
                <a:ea typeface="黑体" panose="02010609060101010101" pitchFamily="49" charset="-122"/>
              </a:rPr>
              <a:t>(</a:t>
            </a:r>
            <a:r>
              <a:rPr lang="en-US" altLang="zh-CN" sz="1400" smtClean="0">
                <a:latin typeface="Candara" panose="020E0502030303020204" pitchFamily="34" charset="0"/>
                <a:ea typeface="黑体" panose="02010609060101010101" pitchFamily="49" charset="-122"/>
              </a:rPr>
              <a:t>MVLM) loss</a:t>
            </a:r>
            <a:r>
              <a:rPr lang="en-US" altLang="zh-CN" sz="1600" b="1" smtClean="0">
                <a:latin typeface="Candara" panose="020E0502030303020204" pitchFamily="34" charset="0"/>
                <a:ea typeface="黑体" panose="02010609060101010101" pitchFamily="49" charset="-122"/>
              </a:rPr>
              <a:t>) </a:t>
            </a:r>
            <a:r>
              <a:rPr lang="zh-CN" altLang="en-US" sz="1400" b="1" smtClean="0">
                <a:latin typeface="Candara" panose="020E0502030303020204" pitchFamily="34" charset="0"/>
                <a:ea typeface="黑体" panose="02010609060101010101" pitchFamily="49" charset="-122"/>
              </a:rPr>
              <a:t>增强</a:t>
            </a:r>
            <a:r>
              <a:rPr lang="en-US" altLang="zh-CN" sz="1400" b="1">
                <a:latin typeface="Candara" panose="020E0502030303020204" pitchFamily="34" charset="0"/>
                <a:ea typeface="黑体" panose="02010609060101010101" pitchFamily="49" charset="-122"/>
              </a:rPr>
              <a:t>COTS</a:t>
            </a:r>
            <a:r>
              <a:rPr lang="zh-CN" altLang="en-US" sz="1400" b="1">
                <a:latin typeface="Candara" panose="020E0502030303020204" pitchFamily="34" charset="0"/>
                <a:ea typeface="黑体" panose="02010609060101010101" pitchFamily="49" charset="-122"/>
              </a:rPr>
              <a:t>中</a:t>
            </a:r>
            <a:r>
              <a:rPr lang="zh-CN" altLang="en-US" sz="1400" b="1" smtClean="0">
                <a:latin typeface="Candara" panose="020E0502030303020204" pitchFamily="34" charset="0"/>
                <a:ea typeface="黑体" panose="02010609060101010101" pitchFamily="49" charset="-122"/>
              </a:rPr>
              <a:t>的</a:t>
            </a:r>
            <a:r>
              <a:rPr lang="en-US" altLang="zh-CN" sz="1400" b="1">
                <a:solidFill>
                  <a:srgbClr val="FF0000"/>
                </a:solidFill>
                <a:latin typeface="Candara" panose="020E0502030303020204" pitchFamily="34" charset="0"/>
                <a:ea typeface="黑体" panose="02010609060101010101" pitchFamily="49" charset="-122"/>
              </a:rPr>
              <a:t>token-level</a:t>
            </a:r>
            <a:r>
              <a:rPr lang="zh-CN" altLang="en-US" sz="1400" b="1" smtClean="0">
                <a:solidFill>
                  <a:srgbClr val="FF0000"/>
                </a:solidFill>
                <a:latin typeface="Candara" panose="020E0502030303020204" pitchFamily="34" charset="0"/>
                <a:ea typeface="黑体" panose="02010609060101010101" pitchFamily="49" charset="-122"/>
              </a:rPr>
              <a:t>交互 </a:t>
            </a:r>
            <a:endParaRPr lang="en-US" altLang="zh-CN" sz="1400" b="1">
              <a:solidFill>
                <a:srgbClr val="FF0000"/>
              </a:solidFill>
              <a:latin typeface="Candara" panose="020E0502030303020204" pitchFamily="34" charset="0"/>
              <a:ea typeface="黑体" panose="02010609060101010101" pitchFamily="49" charset="-122"/>
            </a:endParaRPr>
          </a:p>
          <a:p>
            <a:pPr algn="just">
              <a:lnSpc>
                <a:spcPct val="130000"/>
              </a:lnSpc>
            </a:pPr>
            <a:r>
              <a:rPr lang="en-US" altLang="zh-CN" sz="1400" b="1" smtClean="0">
                <a:latin typeface="Candara" panose="020E0502030303020204" pitchFamily="34" charset="0"/>
                <a:ea typeface="黑体" panose="02010609060101010101" pitchFamily="49" charset="-122"/>
              </a:rPr>
              <a:t>cross-modal masked </a:t>
            </a:r>
            <a:r>
              <a:rPr lang="en-US" altLang="zh-CN" sz="1400" b="1">
                <a:latin typeface="Candara" panose="020E0502030303020204" pitchFamily="34" charset="0"/>
                <a:ea typeface="黑体" panose="02010609060101010101" pitchFamily="49" charset="-122"/>
              </a:rPr>
              <a:t>vision modeling </a:t>
            </a:r>
            <a:r>
              <a:rPr lang="en-US" altLang="zh-CN" sz="1400" b="1">
                <a:latin typeface="Candara" panose="020E0502030303020204" pitchFamily="34" charset="0"/>
                <a:ea typeface="黑体" panose="02010609060101010101" pitchFamily="49" charset="-122"/>
              </a:rPr>
              <a:t>(</a:t>
            </a:r>
            <a:r>
              <a:rPr lang="en-US" altLang="zh-CN" sz="1400" b="1" smtClean="0">
                <a:latin typeface="Candara" panose="020E0502030303020204" pitchFamily="34" charset="0"/>
                <a:ea typeface="黑体" panose="02010609060101010101" pitchFamily="49" charset="-122"/>
              </a:rPr>
              <a:t>CMVM):</a:t>
            </a:r>
          </a:p>
          <a:p>
            <a:pPr algn="just">
              <a:lnSpc>
                <a:spcPct val="130000"/>
              </a:lnSpc>
            </a:pPr>
            <a:r>
              <a:rPr lang="zh-CN" altLang="en-US" sz="1400" b="1">
                <a:latin typeface="Candara" panose="020E0502030303020204" pitchFamily="34" charset="0"/>
                <a:ea typeface="黑体" panose="02010609060101010101" pitchFamily="49" charset="-122"/>
              </a:rPr>
              <a:t>目标</a:t>
            </a:r>
            <a:r>
              <a:rPr lang="zh-CN" altLang="en-US" sz="1400" b="1">
                <a:latin typeface="Candara" panose="020E0502030303020204" pitchFamily="34" charset="0"/>
                <a:ea typeface="黑体" panose="02010609060101010101" pitchFamily="49" charset="-122"/>
              </a:rPr>
              <a:t>：</a:t>
            </a:r>
            <a:r>
              <a:rPr lang="zh-CN" altLang="en-US" sz="1400">
                <a:latin typeface="Candara" panose="020E0502030303020204" pitchFamily="34" charset="0"/>
                <a:ea typeface="黑体" panose="02010609060101010101" pitchFamily="49" charset="-122"/>
              </a:rPr>
              <a:t>用</a:t>
            </a:r>
            <a:r>
              <a:rPr lang="zh-CN" altLang="en-US" sz="1400" smtClean="0">
                <a:solidFill>
                  <a:srgbClr val="FF0000"/>
                </a:solidFill>
                <a:latin typeface="Candara" panose="020E0502030303020204" pitchFamily="34" charset="0"/>
                <a:ea typeface="黑体" panose="02010609060101010101" pitchFamily="49" charset="-122"/>
              </a:rPr>
              <a:t>未</a:t>
            </a:r>
            <a:r>
              <a:rPr lang="en-US" altLang="zh-CN" sz="1400">
                <a:solidFill>
                  <a:srgbClr val="FF0000"/>
                </a:solidFill>
                <a:latin typeface="Candara" panose="020E0502030303020204" pitchFamily="34" charset="0"/>
                <a:ea typeface="黑体" panose="02010609060101010101" pitchFamily="49" charset="-122"/>
              </a:rPr>
              <a:t>mask</a:t>
            </a:r>
            <a:r>
              <a:rPr lang="zh-CN" altLang="en-US" sz="1400" smtClean="0">
                <a:solidFill>
                  <a:srgbClr val="FF0000"/>
                </a:solidFill>
                <a:latin typeface="Candara" panose="020E0502030303020204" pitchFamily="34" charset="0"/>
                <a:ea typeface="黑体" panose="02010609060101010101" pitchFamily="49" charset="-122"/>
              </a:rPr>
              <a:t>的图像</a:t>
            </a:r>
            <a:r>
              <a:rPr lang="en-US" altLang="zh-CN" sz="1400" smtClean="0">
                <a:solidFill>
                  <a:srgbClr val="FF0000"/>
                </a:solidFill>
                <a:latin typeface="Candara" panose="020E0502030303020204" pitchFamily="34" charset="0"/>
                <a:ea typeface="黑体" panose="02010609060101010101" pitchFamily="49" charset="-122"/>
              </a:rPr>
              <a:t>tokens</a:t>
            </a:r>
            <a:r>
              <a:rPr lang="zh-CN" altLang="en-US" sz="1400" smtClean="0">
                <a:latin typeface="Candara" panose="020E0502030303020204" pitchFamily="34" charset="0"/>
                <a:ea typeface="黑体" panose="02010609060101010101" pitchFamily="49" charset="-122"/>
              </a:rPr>
              <a:t>和</a:t>
            </a:r>
            <a:r>
              <a:rPr lang="zh-CN" altLang="en-US" sz="1400">
                <a:solidFill>
                  <a:srgbClr val="FF0000"/>
                </a:solidFill>
                <a:latin typeface="Candara" panose="020E0502030303020204" pitchFamily="34" charset="0"/>
                <a:ea typeface="黑体" panose="02010609060101010101" pitchFamily="49" charset="-122"/>
              </a:rPr>
              <a:t>配</a:t>
            </a:r>
            <a:r>
              <a:rPr lang="zh-CN" altLang="en-US" sz="1400" smtClean="0">
                <a:solidFill>
                  <a:srgbClr val="FF0000"/>
                </a:solidFill>
                <a:latin typeface="Candara" panose="020E0502030303020204" pitchFamily="34" charset="0"/>
                <a:ea typeface="黑体" panose="02010609060101010101" pitchFamily="49" charset="-122"/>
              </a:rPr>
              <a:t>对</a:t>
            </a:r>
            <a:r>
              <a:rPr lang="zh-CN" altLang="en-US" sz="1400">
                <a:solidFill>
                  <a:srgbClr val="FF0000"/>
                </a:solidFill>
                <a:latin typeface="Candara" panose="020E0502030303020204" pitchFamily="34" charset="0"/>
                <a:ea typeface="黑体" panose="02010609060101010101" pitchFamily="49" charset="-122"/>
              </a:rPr>
              <a:t>的</a:t>
            </a:r>
            <a:r>
              <a:rPr lang="zh-CN" altLang="en-US" sz="1400">
                <a:solidFill>
                  <a:srgbClr val="FF0000"/>
                </a:solidFill>
                <a:latin typeface="Candara" panose="020E0502030303020204" pitchFamily="34" charset="0"/>
                <a:ea typeface="黑体" panose="02010609060101010101" pitchFamily="49" charset="-122"/>
              </a:rPr>
              <a:t>文本</a:t>
            </a:r>
            <a:r>
              <a:rPr lang="zh-CN" altLang="en-US" sz="1400" smtClean="0">
                <a:latin typeface="Candara" panose="020E0502030303020204" pitchFamily="34" charset="0"/>
                <a:ea typeface="黑体" panose="02010609060101010101" pitchFamily="49" charset="-122"/>
              </a:rPr>
              <a:t>预测</a:t>
            </a:r>
            <a:r>
              <a:rPr lang="en-US" altLang="zh-CN" sz="1400" smtClean="0">
                <a:latin typeface="Candara" panose="020E0502030303020204" pitchFamily="34" charset="0"/>
                <a:ea typeface="黑体" panose="02010609060101010101" pitchFamily="49" charset="-122"/>
              </a:rPr>
              <a:t>mask</a:t>
            </a:r>
            <a:r>
              <a:rPr lang="zh-CN" altLang="en-US" sz="1400" smtClean="0">
                <a:latin typeface="Candara" panose="020E0502030303020204" pitchFamily="34" charset="0"/>
                <a:ea typeface="黑体" panose="02010609060101010101" pitchFamily="49" charset="-122"/>
              </a:rPr>
              <a:t>的图像</a:t>
            </a:r>
            <a:r>
              <a:rPr lang="en-US" altLang="zh-CN" sz="1400" smtClean="0">
                <a:latin typeface="Candara" panose="020E0502030303020204" pitchFamily="34" charset="0"/>
                <a:ea typeface="黑体" panose="02010609060101010101" pitchFamily="49" charset="-122"/>
              </a:rPr>
              <a:t>tokens</a:t>
            </a:r>
            <a:r>
              <a:rPr lang="zh-CN" altLang="en-US" sz="1400" smtClean="0">
                <a:latin typeface="Candara" panose="020E0502030303020204" pitchFamily="34" charset="0"/>
                <a:ea typeface="黑体" panose="02010609060101010101" pitchFamily="49" charset="-122"/>
              </a:rPr>
              <a:t>的标签</a:t>
            </a:r>
            <a:endParaRPr lang="en-US" altLang="zh-CN" sz="1400" smtClean="0">
              <a:latin typeface="Candara" panose="020E0502030303020204" pitchFamily="34" charset="0"/>
              <a:ea typeface="黑体" panose="02010609060101010101" pitchFamily="49" charset="-122"/>
            </a:endParaRPr>
          </a:p>
          <a:p>
            <a:pPr algn="just">
              <a:lnSpc>
                <a:spcPct val="130000"/>
              </a:lnSpc>
            </a:pPr>
            <a:endParaRPr lang="en-US" altLang="zh-CN" sz="1400" smtClean="0">
              <a:latin typeface="Candara" panose="020E0502030303020204" pitchFamily="34" charset="0"/>
              <a:ea typeface="黑体" panose="02010609060101010101" pitchFamily="49" charset="-122"/>
            </a:endParaRPr>
          </a:p>
          <a:p>
            <a:pPr algn="just">
              <a:lnSpc>
                <a:spcPct val="130000"/>
              </a:lnSpc>
            </a:pPr>
            <a:r>
              <a:rPr lang="en-US" altLang="zh-CN" sz="1400" b="1" smtClean="0">
                <a:latin typeface="Candara" panose="020E0502030303020204" pitchFamily="34" charset="0"/>
                <a:ea typeface="黑体" panose="02010609060101010101" pitchFamily="49" charset="-122"/>
              </a:rPr>
              <a:t>cross-modal masked language </a:t>
            </a:r>
            <a:r>
              <a:rPr lang="en-US" altLang="zh-CN" sz="1400" b="1">
                <a:latin typeface="Candara" panose="020E0502030303020204" pitchFamily="34" charset="0"/>
                <a:ea typeface="黑体" panose="02010609060101010101" pitchFamily="49" charset="-122"/>
              </a:rPr>
              <a:t>modeling (</a:t>
            </a:r>
            <a:r>
              <a:rPr lang="en-US" altLang="zh-CN" sz="1400" b="1">
                <a:latin typeface="Candara" panose="020E0502030303020204" pitchFamily="34" charset="0"/>
                <a:ea typeface="黑体" panose="02010609060101010101" pitchFamily="49" charset="-122"/>
              </a:rPr>
              <a:t>CMLM</a:t>
            </a:r>
            <a:r>
              <a:rPr lang="en-US" altLang="zh-CN" sz="1400" b="1" smtClean="0">
                <a:latin typeface="Candara" panose="020E0502030303020204" pitchFamily="34" charset="0"/>
                <a:ea typeface="黑体" panose="02010609060101010101" pitchFamily="49" charset="-122"/>
              </a:rPr>
              <a:t>):</a:t>
            </a:r>
          </a:p>
          <a:p>
            <a:pPr algn="just">
              <a:lnSpc>
                <a:spcPct val="130000"/>
              </a:lnSpc>
            </a:pPr>
            <a:endParaRPr lang="en-US" altLang="zh-CN" sz="1400" b="1">
              <a:latin typeface="Candara" panose="020E0502030303020204" pitchFamily="34" charset="0"/>
              <a:ea typeface="黑体" panose="02010609060101010101" pitchFamily="49" charset="-122"/>
            </a:endParaRPr>
          </a:p>
        </p:txBody>
      </p:sp>
      <p:pic>
        <p:nvPicPr>
          <p:cNvPr id="5" name="图片 4"/>
          <p:cNvPicPr>
            <a:picLocks noChangeAspect="1"/>
          </p:cNvPicPr>
          <p:nvPr/>
        </p:nvPicPr>
        <p:blipFill>
          <a:blip r:embed="rId4"/>
          <a:stretch>
            <a:fillRect/>
          </a:stretch>
        </p:blipFill>
        <p:spPr>
          <a:xfrm>
            <a:off x="8077622" y="2635789"/>
            <a:ext cx="3077887" cy="597076"/>
          </a:xfrm>
          <a:prstGeom prst="rect">
            <a:avLst/>
          </a:prstGeom>
        </p:spPr>
      </p:pic>
      <p:pic>
        <p:nvPicPr>
          <p:cNvPr id="8" name="图片 7"/>
          <p:cNvPicPr>
            <a:picLocks noChangeAspect="1"/>
          </p:cNvPicPr>
          <p:nvPr/>
        </p:nvPicPr>
        <p:blipFill>
          <a:blip r:embed="rId5"/>
          <a:stretch>
            <a:fillRect/>
          </a:stretch>
        </p:blipFill>
        <p:spPr>
          <a:xfrm>
            <a:off x="7639769" y="3331101"/>
            <a:ext cx="3743325" cy="642637"/>
          </a:xfrm>
          <a:prstGeom prst="rect">
            <a:avLst/>
          </a:prstGeom>
        </p:spPr>
      </p:pic>
      <p:sp>
        <p:nvSpPr>
          <p:cNvPr id="9" name="矩形 8"/>
          <p:cNvSpPr/>
          <p:nvPr/>
        </p:nvSpPr>
        <p:spPr>
          <a:xfrm>
            <a:off x="483079" y="2635789"/>
            <a:ext cx="3752491" cy="7432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stretch>
            <a:fillRect/>
          </a:stretch>
        </p:blipFill>
        <p:spPr>
          <a:xfrm>
            <a:off x="8739313" y="5316827"/>
            <a:ext cx="3001658" cy="408157"/>
          </a:xfrm>
          <a:prstGeom prst="rect">
            <a:avLst/>
          </a:prstGeom>
        </p:spPr>
      </p:pic>
      <p:pic>
        <p:nvPicPr>
          <p:cNvPr id="13" name="图片 12"/>
          <p:cNvPicPr>
            <a:picLocks noChangeAspect="1"/>
          </p:cNvPicPr>
          <p:nvPr/>
        </p:nvPicPr>
        <p:blipFill>
          <a:blip r:embed="rId7"/>
          <a:stretch>
            <a:fillRect/>
          </a:stretch>
        </p:blipFill>
        <p:spPr>
          <a:xfrm>
            <a:off x="8489920" y="6239418"/>
            <a:ext cx="3054381" cy="336374"/>
          </a:xfrm>
          <a:prstGeom prst="rect">
            <a:avLst/>
          </a:prstGeom>
        </p:spPr>
      </p:pic>
      <p:sp>
        <p:nvSpPr>
          <p:cNvPr id="15" name="矩形 14"/>
          <p:cNvSpPr/>
          <p:nvPr/>
        </p:nvSpPr>
        <p:spPr>
          <a:xfrm>
            <a:off x="1101658" y="5851696"/>
            <a:ext cx="7007046" cy="553998"/>
          </a:xfrm>
          <a:prstGeom prst="rect">
            <a:avLst/>
          </a:prstGeom>
        </p:spPr>
        <p:txBody>
          <a:bodyPr wrap="none">
            <a:spAutoFit/>
          </a:bodyPr>
          <a:lstStyle/>
          <a:p>
            <a:r>
              <a:rPr lang="zh-CN" altLang="en-US" sz="1600" b="1">
                <a:solidFill>
                  <a:srgbClr val="2A2B2E"/>
                </a:solidFill>
                <a:latin typeface="黑体" panose="02010609060101010101" pitchFamily="49" charset="-122"/>
                <a:ea typeface="黑体" panose="02010609060101010101" pitchFamily="49" charset="-122"/>
              </a:rPr>
              <a:t>不使用任何跨流</a:t>
            </a:r>
            <a:r>
              <a:rPr lang="zh-CN" altLang="en-US" sz="1600" b="1">
                <a:solidFill>
                  <a:srgbClr val="2A2B2E"/>
                </a:solidFill>
                <a:latin typeface="黑体" panose="02010609060101010101" pitchFamily="49" charset="-122"/>
                <a:ea typeface="黑体" panose="02010609060101010101" pitchFamily="49" charset="-122"/>
              </a:rPr>
              <a:t>网络</a:t>
            </a:r>
            <a:r>
              <a:rPr lang="zh-CN" altLang="en-US" sz="1600" b="1" smtClean="0">
                <a:solidFill>
                  <a:srgbClr val="2A2B2E"/>
                </a:solidFill>
                <a:latin typeface="黑体" panose="02010609060101010101" pitchFamily="49" charset="-122"/>
                <a:ea typeface="黑体" panose="02010609060101010101" pitchFamily="49" charset="-122"/>
              </a:rPr>
              <a:t>模块</a:t>
            </a:r>
            <a:endParaRPr lang="en-US" altLang="zh-CN" sz="1600" b="1" smtClean="0">
              <a:solidFill>
                <a:srgbClr val="2A2B2E"/>
              </a:solidFill>
              <a:latin typeface="黑体" panose="02010609060101010101" pitchFamily="49" charset="-122"/>
              <a:ea typeface="黑体" panose="02010609060101010101" pitchFamily="49" charset="-122"/>
            </a:endParaRPr>
          </a:p>
          <a:p>
            <a:r>
              <a:rPr lang="zh-CN" altLang="en-US" sz="1400">
                <a:latin typeface="黑体" panose="02010609060101010101" pitchFamily="49" charset="-122"/>
                <a:ea typeface="黑体" panose="02010609060101010101" pitchFamily="49" charset="-122"/>
              </a:rPr>
              <a:t>根据未隐藏的视觉标记和每幅图像成对文本的特征，执行掩码视觉标记</a:t>
            </a:r>
            <a:r>
              <a:rPr lang="zh-CN" altLang="en-US" sz="1400">
                <a:latin typeface="黑体" panose="02010609060101010101" pitchFamily="49" charset="-122"/>
                <a:ea typeface="黑体" panose="02010609060101010101" pitchFamily="49" charset="-122"/>
              </a:rPr>
              <a:t>预测</a:t>
            </a:r>
            <a:r>
              <a:rPr lang="zh-CN" altLang="en-US" sz="1400" smtClean="0">
                <a:latin typeface="黑体" panose="02010609060101010101" pitchFamily="49" charset="-122"/>
                <a:ea typeface="黑体" panose="02010609060101010101" pitchFamily="49" charset="-122"/>
              </a:rPr>
              <a:t>，反之亦然</a:t>
            </a:r>
            <a:endParaRPr lang="en-US" altLang="zh-CN" sz="1400" smtClean="0">
              <a:latin typeface="黑体" panose="02010609060101010101" pitchFamily="49" charset="-122"/>
              <a:ea typeface="黑体" panose="02010609060101010101" pitchFamily="49" charset="-122"/>
            </a:endParaRPr>
          </a:p>
        </p:txBody>
      </p:sp>
      <p:cxnSp>
        <p:nvCxnSpPr>
          <p:cNvPr id="17" name="直接箭头连接符 16"/>
          <p:cNvCxnSpPr/>
          <p:nvPr/>
        </p:nvCxnSpPr>
        <p:spPr>
          <a:xfrm flipV="1">
            <a:off x="6728604" y="4623758"/>
            <a:ext cx="474453" cy="96615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748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b="0" smtClean="0">
                <a:latin typeface="Candara" panose="020E0502030303020204" pitchFamily="34" charset="0"/>
              </a:rPr>
              <a:t>COTS</a:t>
            </a:r>
            <a:endParaRPr lang="zh-CN" altLang="en-US" sz="3000" dirty="0"/>
          </a:p>
        </p:txBody>
      </p:sp>
      <p:pic>
        <p:nvPicPr>
          <p:cNvPr id="45" name="图片 44" descr="C:\Users\xin\Desktop\中科大.png中科大"/>
          <p:cNvPicPr>
            <a:picLocks noChangeAspect="1"/>
          </p:cNvPicPr>
          <p:nvPr/>
        </p:nvPicPr>
        <p:blipFill>
          <a:blip r:embed="rId2"/>
          <a:srcRect/>
          <a:stretch>
            <a:fillRect/>
          </a:stretch>
        </p:blipFill>
        <p:spPr>
          <a:xfrm>
            <a:off x="10705148" y="106680"/>
            <a:ext cx="815340" cy="815340"/>
          </a:xfrm>
          <a:prstGeom prst="rect">
            <a:avLst/>
          </a:prstGeom>
        </p:spPr>
      </p:pic>
      <p:pic>
        <p:nvPicPr>
          <p:cNvPr id="3" name="图片 2"/>
          <p:cNvPicPr>
            <a:picLocks noChangeAspect="1"/>
          </p:cNvPicPr>
          <p:nvPr/>
        </p:nvPicPr>
        <p:blipFill>
          <a:blip r:embed="rId3"/>
          <a:stretch>
            <a:fillRect/>
          </a:stretch>
        </p:blipFill>
        <p:spPr>
          <a:xfrm>
            <a:off x="94831" y="1237161"/>
            <a:ext cx="6962122" cy="4283745"/>
          </a:xfrm>
          <a:prstGeom prst="rect">
            <a:avLst/>
          </a:prstGeom>
        </p:spPr>
      </p:pic>
      <p:sp>
        <p:nvSpPr>
          <p:cNvPr id="7" name="文本框 15">
            <a:extLst>
              <a:ext uri="{FF2B5EF4-FFF2-40B4-BE49-F238E27FC236}">
                <a16:creationId xmlns:a16="http://schemas.microsoft.com/office/drawing/2014/main" id="{2490AD82-9584-FC4D-A43F-25E7203504C4}"/>
              </a:ext>
            </a:extLst>
          </p:cNvPr>
          <p:cNvSpPr txBox="1"/>
          <p:nvPr/>
        </p:nvSpPr>
        <p:spPr>
          <a:xfrm>
            <a:off x="7203057" y="1183799"/>
            <a:ext cx="4827018" cy="48336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b="1" smtClean="0">
                <a:latin typeface="Candara" panose="020E0502030303020204" pitchFamily="34" charset="0"/>
              </a:rPr>
              <a:t>方法：</a:t>
            </a:r>
            <a:endParaRPr lang="en-US" altLang="zh-CN" b="1">
              <a:latin typeface="Candara" panose="020E0502030303020204" pitchFamily="34" charset="0"/>
            </a:endParaRPr>
          </a:p>
          <a:p>
            <a:pPr marL="285750" indent="-285750" algn="just">
              <a:lnSpc>
                <a:spcPct val="130000"/>
              </a:lnSpc>
              <a:buFont typeface="Wingdings" panose="05000000000000000000" pitchFamily="2" charset="2"/>
              <a:buChar char="l"/>
            </a:pPr>
            <a:r>
              <a:rPr lang="en-US" altLang="zh-CN" sz="1600" b="1" smtClean="0">
                <a:latin typeface="Candara" panose="020E0502030303020204" pitchFamily="34" charset="0"/>
                <a:ea typeface="黑体" panose="02010609060101010101" pitchFamily="49" charset="-122"/>
              </a:rPr>
              <a:t>Task-Level </a:t>
            </a:r>
            <a:r>
              <a:rPr lang="en-US" altLang="zh-CN" sz="1600" b="1">
                <a:latin typeface="Candara" panose="020E0502030303020204" pitchFamily="34" charset="0"/>
                <a:ea typeface="黑体" panose="02010609060101010101" pitchFamily="49" charset="-122"/>
              </a:rPr>
              <a:t>Interaction</a:t>
            </a:r>
            <a:r>
              <a:rPr lang="zh-CN" altLang="en-US" sz="1600" smtClean="0">
                <a:latin typeface="Candara" panose="020E0502030303020204" pitchFamily="34" charset="0"/>
                <a:ea typeface="黑体" panose="02010609060101010101" pitchFamily="49" charset="-122"/>
              </a:rPr>
              <a:t>（</a:t>
            </a:r>
            <a:r>
              <a:rPr lang="en-US" altLang="zh-CN" sz="1300" smtClean="0">
                <a:latin typeface="Candara" panose="020E0502030303020204" pitchFamily="34" charset="0"/>
                <a:ea typeface="黑体" panose="02010609060101010101" pitchFamily="49" charset="-122"/>
              </a:rPr>
              <a:t>instance-level</a:t>
            </a:r>
            <a:r>
              <a:rPr lang="zh-CN" altLang="en-US" sz="1300" smtClean="0">
                <a:latin typeface="Candara" panose="020E0502030303020204" pitchFamily="34" charset="0"/>
                <a:ea typeface="黑体" panose="02010609060101010101" pitchFamily="49" charset="-122"/>
              </a:rPr>
              <a:t>特征</a:t>
            </a:r>
            <a:r>
              <a:rPr lang="zh-CN" altLang="en-US" sz="1300">
                <a:latin typeface="Candara" panose="020E0502030303020204" pitchFamily="34" charset="0"/>
                <a:ea typeface="黑体" panose="02010609060101010101" pitchFamily="49" charset="-122"/>
              </a:rPr>
              <a:t>对齐</a:t>
            </a:r>
            <a:r>
              <a:rPr lang="zh-CN" altLang="en-US" sz="1300" smtClean="0">
                <a:latin typeface="Candara" panose="020E0502030303020204" pitchFamily="34" charset="0"/>
                <a:ea typeface="黑体" panose="02010609060101010101" pitchFamily="49" charset="-122"/>
              </a:rPr>
              <a:t>只</a:t>
            </a:r>
            <a:r>
              <a:rPr lang="zh-CN" altLang="en-US" sz="1300">
                <a:latin typeface="Candara" panose="020E0502030303020204" pitchFamily="34" charset="0"/>
                <a:ea typeface="黑体" panose="02010609060101010101" pitchFamily="49" charset="-122"/>
              </a:rPr>
              <a:t>关心</a:t>
            </a:r>
            <a:r>
              <a:rPr lang="zh-CN" altLang="en-US" sz="1300">
                <a:latin typeface="Candara" panose="020E0502030303020204" pitchFamily="34" charset="0"/>
                <a:ea typeface="黑体" panose="02010609060101010101" pitchFamily="49" charset="-122"/>
              </a:rPr>
              <a:t>最大化</a:t>
            </a:r>
            <a:r>
              <a:rPr lang="zh-CN" altLang="en-US" sz="1300" b="1" smtClean="0">
                <a:solidFill>
                  <a:srgbClr val="FF0000"/>
                </a:solidFill>
                <a:latin typeface="Candara" panose="020E0502030303020204" pitchFamily="34" charset="0"/>
                <a:ea typeface="黑体" panose="02010609060101010101" pitchFamily="49" charset="-122"/>
              </a:rPr>
              <a:t>图像</a:t>
            </a:r>
            <a:r>
              <a:rPr lang="en-US" altLang="zh-CN" sz="1300" b="1" smtClean="0">
                <a:solidFill>
                  <a:srgbClr val="FF0000"/>
                </a:solidFill>
                <a:latin typeface="Candara" panose="020E0502030303020204" pitchFamily="34" charset="0"/>
                <a:ea typeface="黑体" panose="02010609060101010101" pitchFamily="49" charset="-122"/>
              </a:rPr>
              <a:t>-</a:t>
            </a:r>
            <a:r>
              <a:rPr lang="zh-CN" altLang="en-US" sz="1300" b="1" smtClean="0">
                <a:solidFill>
                  <a:srgbClr val="FF0000"/>
                </a:solidFill>
                <a:latin typeface="Candara" panose="020E0502030303020204" pitchFamily="34" charset="0"/>
                <a:ea typeface="黑体" panose="02010609060101010101" pitchFamily="49" charset="-122"/>
              </a:rPr>
              <a:t>文本</a:t>
            </a:r>
            <a:r>
              <a:rPr lang="en-US" altLang="zh-CN" sz="1300" b="1">
                <a:solidFill>
                  <a:srgbClr val="FF0000"/>
                </a:solidFill>
                <a:latin typeface="Candara" panose="020E0502030303020204" pitchFamily="34" charset="0"/>
                <a:ea typeface="黑体" panose="02010609060101010101" pitchFamily="49" charset="-122"/>
              </a:rPr>
              <a:t>/</a:t>
            </a:r>
            <a:r>
              <a:rPr lang="zh-CN" altLang="en-US" sz="1300" b="1" smtClean="0">
                <a:solidFill>
                  <a:srgbClr val="FF0000"/>
                </a:solidFill>
                <a:latin typeface="Candara" panose="020E0502030303020204" pitchFamily="34" charset="0"/>
                <a:ea typeface="黑体" panose="02010609060101010101" pitchFamily="49" charset="-122"/>
              </a:rPr>
              <a:t>文本</a:t>
            </a:r>
            <a:r>
              <a:rPr lang="en-US" altLang="zh-CN" sz="1300" b="1" smtClean="0">
                <a:solidFill>
                  <a:srgbClr val="FF0000"/>
                </a:solidFill>
                <a:latin typeface="Candara" panose="020E0502030303020204" pitchFamily="34" charset="0"/>
                <a:ea typeface="黑体" panose="02010609060101010101" pitchFamily="49" charset="-122"/>
              </a:rPr>
              <a:t>-</a:t>
            </a:r>
            <a:r>
              <a:rPr lang="zh-CN" altLang="en-US" sz="1300" b="1" smtClean="0">
                <a:solidFill>
                  <a:srgbClr val="FF0000"/>
                </a:solidFill>
                <a:latin typeface="Candara" panose="020E0502030303020204" pitchFamily="34" charset="0"/>
                <a:ea typeface="黑体" panose="02010609060101010101" pitchFamily="49" charset="-122"/>
              </a:rPr>
              <a:t>图像</a:t>
            </a:r>
            <a:r>
              <a:rPr lang="zh-CN" altLang="en-US" sz="1300" b="1">
                <a:solidFill>
                  <a:srgbClr val="FF0000"/>
                </a:solidFill>
                <a:latin typeface="Candara" panose="020E0502030303020204" pitchFamily="34" charset="0"/>
                <a:ea typeface="黑体" panose="02010609060101010101" pitchFamily="49" charset="-122"/>
              </a:rPr>
              <a:t>检索任务</a:t>
            </a:r>
            <a:r>
              <a:rPr lang="zh-CN" altLang="en-US" sz="1300">
                <a:latin typeface="Candara" panose="020E0502030303020204" pitchFamily="34" charset="0"/>
                <a:ea typeface="黑体" panose="02010609060101010101" pitchFamily="49" charset="-122"/>
              </a:rPr>
              <a:t>的整个概率分布中的</a:t>
            </a:r>
            <a:r>
              <a:rPr lang="zh-CN" altLang="en-US" sz="1300" b="1">
                <a:solidFill>
                  <a:srgbClr val="FF0000"/>
                </a:solidFill>
                <a:latin typeface="Candara" panose="020E0502030303020204" pitchFamily="34" charset="0"/>
                <a:ea typeface="黑体" panose="02010609060101010101" pitchFamily="49" charset="-122"/>
              </a:rPr>
              <a:t>某一特定概率</a:t>
            </a:r>
            <a:r>
              <a:rPr lang="zh-CN" altLang="en-US" sz="1300">
                <a:latin typeface="Candara" panose="020E0502030303020204" pitchFamily="34" charset="0"/>
                <a:ea typeface="黑体" panose="02010609060101010101" pitchFamily="49" charset="-122"/>
              </a:rPr>
              <a:t>，而不能捕获两种模式之间更高层次的</a:t>
            </a:r>
            <a:r>
              <a:rPr lang="zh-CN" altLang="en-US" sz="1300">
                <a:latin typeface="Candara" panose="020E0502030303020204" pitchFamily="34" charset="0"/>
                <a:ea typeface="黑体" panose="02010609060101010101" pitchFamily="49" charset="-122"/>
              </a:rPr>
              <a:t>交互</a:t>
            </a:r>
            <a:r>
              <a:rPr lang="zh-CN" altLang="en-US" sz="1600" b="1" smtClean="0">
                <a:latin typeface="Candara" panose="020E0502030303020204" pitchFamily="34" charset="0"/>
                <a:ea typeface="黑体" panose="02010609060101010101" pitchFamily="49" charset="-122"/>
              </a:rPr>
              <a:t>）</a:t>
            </a:r>
            <a:endParaRPr lang="en-US" altLang="zh-CN" sz="1600" b="1">
              <a:latin typeface="Candara" panose="020E0502030303020204" pitchFamily="34" charset="0"/>
              <a:ea typeface="黑体" panose="02010609060101010101" pitchFamily="49" charset="-122"/>
            </a:endParaRPr>
          </a:p>
          <a:p>
            <a:pPr algn="just">
              <a:lnSpc>
                <a:spcPct val="130000"/>
              </a:lnSpc>
            </a:pPr>
            <a:r>
              <a:rPr lang="zh-CN" altLang="en-US" sz="1400" b="1" smtClean="0">
                <a:latin typeface="Candara" panose="020E0502030303020204" pitchFamily="34" charset="0"/>
                <a:ea typeface="黑体" panose="02010609060101010101" pitchFamily="49" charset="-122"/>
              </a:rPr>
              <a:t>概率分布：</a:t>
            </a:r>
            <a:endParaRPr lang="en-US" altLang="zh-CN" sz="1400" b="1" smtClean="0">
              <a:latin typeface="Candara" panose="020E0502030303020204" pitchFamily="34" charset="0"/>
              <a:ea typeface="黑体" panose="02010609060101010101" pitchFamily="49" charset="-122"/>
            </a:endParaRPr>
          </a:p>
          <a:p>
            <a:pPr algn="just">
              <a:lnSpc>
                <a:spcPct val="130000"/>
              </a:lnSpc>
            </a:pPr>
            <a:endParaRPr lang="en-US" altLang="zh-CN" sz="1400" b="1">
              <a:latin typeface="Candara" panose="020E0502030303020204" pitchFamily="34" charset="0"/>
              <a:ea typeface="黑体" panose="02010609060101010101" pitchFamily="49" charset="-122"/>
            </a:endParaRPr>
          </a:p>
          <a:p>
            <a:pPr algn="just">
              <a:lnSpc>
                <a:spcPct val="130000"/>
              </a:lnSpc>
            </a:pPr>
            <a:endParaRPr lang="en-US" altLang="zh-CN" sz="1400" b="1" smtClean="0">
              <a:latin typeface="Candara" panose="020E0502030303020204" pitchFamily="34" charset="0"/>
              <a:ea typeface="黑体" panose="02010609060101010101" pitchFamily="49" charset="-122"/>
            </a:endParaRPr>
          </a:p>
          <a:p>
            <a:pPr algn="just">
              <a:lnSpc>
                <a:spcPct val="130000"/>
              </a:lnSpc>
            </a:pPr>
            <a:endParaRPr lang="en-US" altLang="zh-CN" sz="1400" b="1">
              <a:latin typeface="Candara" panose="020E0502030303020204" pitchFamily="34" charset="0"/>
              <a:ea typeface="黑体" panose="02010609060101010101" pitchFamily="49" charset="-122"/>
            </a:endParaRPr>
          </a:p>
          <a:p>
            <a:pPr algn="just">
              <a:lnSpc>
                <a:spcPct val="130000"/>
              </a:lnSpc>
            </a:pPr>
            <a:endParaRPr lang="en-US" altLang="zh-CN" sz="1400" b="1" smtClean="0">
              <a:latin typeface="Candara" panose="020E0502030303020204" pitchFamily="34" charset="0"/>
              <a:ea typeface="黑体" panose="02010609060101010101" pitchFamily="49" charset="-122"/>
            </a:endParaRPr>
          </a:p>
          <a:p>
            <a:pPr algn="just">
              <a:lnSpc>
                <a:spcPct val="130000"/>
              </a:lnSpc>
            </a:pPr>
            <a:endParaRPr lang="en-US" altLang="zh-CN" sz="1400" b="1">
              <a:latin typeface="Candara" panose="020E0502030303020204" pitchFamily="34" charset="0"/>
              <a:ea typeface="黑体" panose="02010609060101010101" pitchFamily="49" charset="-122"/>
            </a:endParaRPr>
          </a:p>
          <a:p>
            <a:pPr algn="just">
              <a:lnSpc>
                <a:spcPct val="130000"/>
              </a:lnSpc>
            </a:pPr>
            <a:endParaRPr lang="en-US" altLang="zh-CN" sz="1400" b="1" smtClean="0">
              <a:latin typeface="Candara" panose="020E0502030303020204" pitchFamily="34" charset="0"/>
              <a:ea typeface="黑体" panose="02010609060101010101" pitchFamily="49" charset="-122"/>
            </a:endParaRPr>
          </a:p>
          <a:p>
            <a:pPr algn="just">
              <a:lnSpc>
                <a:spcPct val="130000"/>
              </a:lnSpc>
            </a:pPr>
            <a:endParaRPr lang="en-US" altLang="zh-CN" sz="1400" b="1">
              <a:latin typeface="Candara" panose="020E0502030303020204" pitchFamily="34" charset="0"/>
              <a:ea typeface="黑体" panose="02010609060101010101" pitchFamily="49" charset="-122"/>
            </a:endParaRPr>
          </a:p>
          <a:p>
            <a:pPr algn="just">
              <a:lnSpc>
                <a:spcPct val="130000"/>
              </a:lnSpc>
            </a:pPr>
            <a:r>
              <a:rPr lang="zh-CN" altLang="en-US" sz="1400" b="1" smtClean="0">
                <a:latin typeface="Candara" panose="020E0502030303020204" pitchFamily="34" charset="0"/>
                <a:ea typeface="黑体" panose="02010609060101010101" pitchFamily="49" charset="-122"/>
              </a:rPr>
              <a:t>目标函数：</a:t>
            </a:r>
            <a:endParaRPr lang="en-US" altLang="zh-CN" sz="1400" b="1">
              <a:latin typeface="Candara" panose="020E0502030303020204" pitchFamily="34" charset="0"/>
              <a:ea typeface="黑体" panose="02010609060101010101" pitchFamily="49" charset="-122"/>
            </a:endParaRPr>
          </a:p>
          <a:p>
            <a:pPr marL="285750" indent="-285750" algn="just">
              <a:lnSpc>
                <a:spcPct val="130000"/>
              </a:lnSpc>
              <a:buFont typeface="Wingdings" panose="05000000000000000000" pitchFamily="2" charset="2"/>
              <a:buChar char="l"/>
            </a:pPr>
            <a:endParaRPr lang="en-US" altLang="zh-CN" sz="1600" b="1">
              <a:latin typeface="Candara" panose="020E0502030303020204" pitchFamily="34" charset="0"/>
              <a:ea typeface="黑体" panose="02010609060101010101" pitchFamily="49" charset="-122"/>
            </a:endParaRPr>
          </a:p>
          <a:p>
            <a:pPr marL="285750" indent="-285750" algn="just">
              <a:lnSpc>
                <a:spcPct val="130000"/>
              </a:lnSpc>
              <a:buFont typeface="Wingdings" panose="05000000000000000000" pitchFamily="2" charset="2"/>
              <a:buChar char="l"/>
            </a:pPr>
            <a:endParaRPr lang="en-US" altLang="zh-CN" sz="1600" b="1" smtClean="0">
              <a:latin typeface="Candara" panose="020E0502030303020204" pitchFamily="34" charset="0"/>
              <a:ea typeface="黑体" panose="02010609060101010101" pitchFamily="49" charset="-122"/>
            </a:endParaRPr>
          </a:p>
          <a:p>
            <a:pPr marL="285750" indent="-285750" algn="just">
              <a:lnSpc>
                <a:spcPct val="130000"/>
              </a:lnSpc>
              <a:buFont typeface="Wingdings" panose="05000000000000000000" pitchFamily="2" charset="2"/>
              <a:buChar char="l"/>
            </a:pPr>
            <a:endParaRPr lang="en-US" altLang="zh-CN" sz="1600" b="1">
              <a:latin typeface="Candara" panose="020E0502030303020204" pitchFamily="34" charset="0"/>
              <a:ea typeface="黑体" panose="02010609060101010101" pitchFamily="49" charset="-122"/>
            </a:endParaRPr>
          </a:p>
        </p:txBody>
      </p:sp>
      <p:sp>
        <p:nvSpPr>
          <p:cNvPr id="9" name="矩形 8"/>
          <p:cNvSpPr/>
          <p:nvPr/>
        </p:nvSpPr>
        <p:spPr>
          <a:xfrm>
            <a:off x="1388854" y="1906437"/>
            <a:ext cx="2950234" cy="6875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stretch>
            <a:fillRect/>
          </a:stretch>
        </p:blipFill>
        <p:spPr>
          <a:xfrm>
            <a:off x="7660196" y="2851197"/>
            <a:ext cx="3860291" cy="1055671"/>
          </a:xfrm>
          <a:prstGeom prst="rect">
            <a:avLst/>
          </a:prstGeom>
        </p:spPr>
      </p:pic>
      <p:pic>
        <p:nvPicPr>
          <p:cNvPr id="6" name="图片 5"/>
          <p:cNvPicPr>
            <a:picLocks noChangeAspect="1"/>
          </p:cNvPicPr>
          <p:nvPr/>
        </p:nvPicPr>
        <p:blipFill>
          <a:blip r:embed="rId5"/>
          <a:stretch>
            <a:fillRect/>
          </a:stretch>
        </p:blipFill>
        <p:spPr>
          <a:xfrm>
            <a:off x="7938922" y="4258678"/>
            <a:ext cx="3197780" cy="280032"/>
          </a:xfrm>
          <a:prstGeom prst="rect">
            <a:avLst/>
          </a:prstGeom>
        </p:spPr>
      </p:pic>
      <p:pic>
        <p:nvPicPr>
          <p:cNvPr id="10" name="图片 9"/>
          <p:cNvPicPr>
            <a:picLocks noChangeAspect="1"/>
          </p:cNvPicPr>
          <p:nvPr/>
        </p:nvPicPr>
        <p:blipFill>
          <a:blip r:embed="rId6"/>
          <a:stretch>
            <a:fillRect/>
          </a:stretch>
        </p:blipFill>
        <p:spPr>
          <a:xfrm>
            <a:off x="7938922" y="5005926"/>
            <a:ext cx="3799216" cy="636189"/>
          </a:xfrm>
          <a:prstGeom prst="rect">
            <a:avLst/>
          </a:prstGeom>
        </p:spPr>
      </p:pic>
      <p:sp>
        <p:nvSpPr>
          <p:cNvPr id="14" name="矩形 13"/>
          <p:cNvSpPr/>
          <p:nvPr/>
        </p:nvSpPr>
        <p:spPr>
          <a:xfrm>
            <a:off x="4743729" y="5713382"/>
            <a:ext cx="2151551" cy="338554"/>
          </a:xfrm>
          <a:prstGeom prst="rect">
            <a:avLst/>
          </a:prstGeom>
        </p:spPr>
        <p:txBody>
          <a:bodyPr wrap="none">
            <a:spAutoFit/>
          </a:bodyPr>
          <a:lstStyle/>
          <a:p>
            <a:r>
              <a:rPr lang="zh-CN" altLang="en-US" sz="1600" b="1" smtClean="0">
                <a:solidFill>
                  <a:srgbClr val="2A2B2E"/>
                </a:solidFill>
                <a:latin typeface="黑体" panose="02010609060101010101" pitchFamily="49" charset="-122"/>
                <a:ea typeface="黑体" panose="02010609060101010101" pitchFamily="49" charset="-122"/>
              </a:rPr>
              <a:t>图像</a:t>
            </a:r>
            <a:r>
              <a:rPr lang="en-US" altLang="zh-CN" sz="1600" b="1" smtClean="0">
                <a:solidFill>
                  <a:srgbClr val="2A2B2E"/>
                </a:solidFill>
                <a:latin typeface="黑体" panose="02010609060101010101" pitchFamily="49" charset="-122"/>
                <a:ea typeface="黑体" panose="02010609060101010101" pitchFamily="49" charset="-122"/>
              </a:rPr>
              <a:t>-</a:t>
            </a:r>
            <a:r>
              <a:rPr lang="zh-CN" altLang="en-US" sz="1600" b="1" smtClean="0">
                <a:solidFill>
                  <a:srgbClr val="2A2B2E"/>
                </a:solidFill>
                <a:latin typeface="黑体" panose="02010609060101010101" pitchFamily="49" charset="-122"/>
                <a:ea typeface="黑体" panose="02010609060101010101" pitchFamily="49" charset="-122"/>
              </a:rPr>
              <a:t>文本</a:t>
            </a:r>
            <a:r>
              <a:rPr lang="en-US" altLang="zh-CN" sz="1600" b="1" smtClean="0">
                <a:solidFill>
                  <a:srgbClr val="2A2B2E"/>
                </a:solidFill>
                <a:latin typeface="黑体" panose="02010609060101010101" pitchFamily="49" charset="-122"/>
                <a:ea typeface="黑体" panose="02010609060101010101" pitchFamily="49" charset="-122"/>
              </a:rPr>
              <a:t>+</a:t>
            </a:r>
            <a:r>
              <a:rPr lang="zh-CN" altLang="en-US" sz="1600" b="1" smtClean="0">
                <a:solidFill>
                  <a:srgbClr val="2A2B2E"/>
                </a:solidFill>
                <a:latin typeface="黑体" panose="02010609060101010101" pitchFamily="49" charset="-122"/>
                <a:ea typeface="黑体" panose="02010609060101010101" pitchFamily="49" charset="-122"/>
              </a:rPr>
              <a:t>文本</a:t>
            </a:r>
            <a:r>
              <a:rPr lang="en-US" altLang="zh-CN" sz="1600" b="1" smtClean="0">
                <a:solidFill>
                  <a:srgbClr val="2A2B2E"/>
                </a:solidFill>
                <a:latin typeface="黑体" panose="02010609060101010101" pitchFamily="49" charset="-122"/>
                <a:ea typeface="黑体" panose="02010609060101010101" pitchFamily="49" charset="-122"/>
              </a:rPr>
              <a:t>-</a:t>
            </a:r>
            <a:r>
              <a:rPr lang="zh-CN" altLang="en-US" sz="1600" b="1" smtClean="0">
                <a:solidFill>
                  <a:srgbClr val="2A2B2E"/>
                </a:solidFill>
                <a:latin typeface="黑体" panose="02010609060101010101" pitchFamily="49" charset="-122"/>
                <a:ea typeface="黑体" panose="02010609060101010101" pitchFamily="49" charset="-122"/>
              </a:rPr>
              <a:t>图像</a:t>
            </a:r>
            <a:endParaRPr lang="en-US" altLang="zh-CN" sz="1600" b="1" smtClean="0">
              <a:solidFill>
                <a:srgbClr val="2A2B2E"/>
              </a:solidFill>
              <a:latin typeface="黑体" panose="02010609060101010101" pitchFamily="49" charset="-122"/>
              <a:ea typeface="黑体" panose="02010609060101010101" pitchFamily="49" charset="-122"/>
            </a:endParaRPr>
          </a:p>
        </p:txBody>
      </p:sp>
      <p:cxnSp>
        <p:nvCxnSpPr>
          <p:cNvPr id="15" name="直接箭头连接符 14"/>
          <p:cNvCxnSpPr/>
          <p:nvPr/>
        </p:nvCxnSpPr>
        <p:spPr>
          <a:xfrm flipV="1">
            <a:off x="6728604" y="4623758"/>
            <a:ext cx="474453" cy="96615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287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b="0" smtClean="0">
                <a:latin typeface="Candara" panose="020E0502030303020204" pitchFamily="34" charset="0"/>
              </a:rPr>
              <a:t>COTS</a:t>
            </a:r>
            <a:endParaRPr lang="zh-CN" altLang="en-US" sz="3000" dirty="0"/>
          </a:p>
        </p:txBody>
      </p:sp>
      <p:pic>
        <p:nvPicPr>
          <p:cNvPr id="45" name="图片 44" descr="C:\Users\xin\Desktop\中科大.png中科大"/>
          <p:cNvPicPr>
            <a:picLocks noChangeAspect="1"/>
          </p:cNvPicPr>
          <p:nvPr/>
        </p:nvPicPr>
        <p:blipFill>
          <a:blip r:embed="rId2"/>
          <a:srcRect/>
          <a:stretch>
            <a:fillRect/>
          </a:stretch>
        </p:blipFill>
        <p:spPr>
          <a:xfrm>
            <a:off x="10705148" y="106680"/>
            <a:ext cx="815340" cy="815340"/>
          </a:xfrm>
          <a:prstGeom prst="rect">
            <a:avLst/>
          </a:prstGeom>
        </p:spPr>
      </p:pic>
      <p:pic>
        <p:nvPicPr>
          <p:cNvPr id="3" name="图片 2"/>
          <p:cNvPicPr>
            <a:picLocks noChangeAspect="1"/>
          </p:cNvPicPr>
          <p:nvPr/>
        </p:nvPicPr>
        <p:blipFill>
          <a:blip r:embed="rId3"/>
          <a:stretch>
            <a:fillRect/>
          </a:stretch>
        </p:blipFill>
        <p:spPr>
          <a:xfrm>
            <a:off x="94831" y="1237161"/>
            <a:ext cx="6962122" cy="4283745"/>
          </a:xfrm>
          <a:prstGeom prst="rect">
            <a:avLst/>
          </a:prstGeom>
        </p:spPr>
      </p:pic>
      <p:sp>
        <p:nvSpPr>
          <p:cNvPr id="7" name="文本框 15">
            <a:extLst>
              <a:ext uri="{FF2B5EF4-FFF2-40B4-BE49-F238E27FC236}">
                <a16:creationId xmlns:a16="http://schemas.microsoft.com/office/drawing/2014/main" id="{2490AD82-9584-FC4D-A43F-25E7203504C4}"/>
              </a:ext>
            </a:extLst>
          </p:cNvPr>
          <p:cNvSpPr txBox="1"/>
          <p:nvPr/>
        </p:nvSpPr>
        <p:spPr>
          <a:xfrm>
            <a:off x="7203057" y="1183799"/>
            <a:ext cx="4827018" cy="44135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b="1" smtClean="0">
                <a:latin typeface="Candara" panose="020E0502030303020204" pitchFamily="34" charset="0"/>
              </a:rPr>
              <a:t>方法：</a:t>
            </a:r>
            <a:endParaRPr lang="en-US" altLang="zh-CN" b="1">
              <a:latin typeface="Candara" panose="020E0502030303020204" pitchFamily="34" charset="0"/>
            </a:endParaRPr>
          </a:p>
          <a:p>
            <a:pPr marL="285750" indent="-285750" algn="just">
              <a:lnSpc>
                <a:spcPct val="130000"/>
              </a:lnSpc>
              <a:buFont typeface="Wingdings" panose="05000000000000000000" pitchFamily="2" charset="2"/>
              <a:buChar char="l"/>
            </a:pPr>
            <a:r>
              <a:rPr lang="en-US" altLang="zh-CN" sz="1600" b="1" smtClean="0">
                <a:latin typeface="Candara" panose="020E0502030303020204" pitchFamily="34" charset="0"/>
                <a:ea typeface="黑体" panose="02010609060101010101" pitchFamily="49" charset="-122"/>
              </a:rPr>
              <a:t>Adaptive </a:t>
            </a:r>
            <a:r>
              <a:rPr lang="en-US" altLang="zh-CN" sz="1600" b="1">
                <a:latin typeface="Candara" panose="020E0502030303020204" pitchFamily="34" charset="0"/>
                <a:ea typeface="黑体" panose="02010609060101010101" pitchFamily="49" charset="-122"/>
              </a:rPr>
              <a:t>Momentum </a:t>
            </a:r>
            <a:r>
              <a:rPr lang="en-US" altLang="zh-CN" sz="1600" b="1">
                <a:latin typeface="Candara" panose="020E0502030303020204" pitchFamily="34" charset="0"/>
                <a:ea typeface="黑体" panose="02010609060101010101" pitchFamily="49" charset="-122"/>
              </a:rPr>
              <a:t>Filter</a:t>
            </a:r>
            <a:r>
              <a:rPr lang="zh-CN" altLang="en-US" sz="1600" smtClean="0">
                <a:latin typeface="Candara" panose="020E0502030303020204" pitchFamily="34" charset="0"/>
                <a:ea typeface="黑体" panose="02010609060101010101" pitchFamily="49" charset="-122"/>
              </a:rPr>
              <a:t>（</a:t>
            </a:r>
            <a:r>
              <a:rPr lang="zh-CN" altLang="en-US" sz="1300" smtClean="0">
                <a:latin typeface="Candara" panose="020E0502030303020204" pitchFamily="34" charset="0"/>
                <a:ea typeface="黑体" panose="02010609060101010101" pitchFamily="49" charset="-122"/>
              </a:rPr>
              <a:t>大规模</a:t>
            </a:r>
            <a:r>
              <a:rPr lang="zh-CN" altLang="en-US" sz="1300">
                <a:latin typeface="Candara" panose="020E0502030303020204" pitchFamily="34" charset="0"/>
                <a:ea typeface="黑体" panose="02010609060101010101" pitchFamily="49" charset="-122"/>
              </a:rPr>
              <a:t>的网络抓取数据中不可避免地会包含噪声，这将对预训练带来负面影响。</a:t>
            </a:r>
            <a:r>
              <a:rPr lang="zh-CN" altLang="en-US" sz="1300">
                <a:latin typeface="Candara" panose="020E0502030303020204" pitchFamily="34" charset="0"/>
                <a:ea typeface="黑体" panose="02010609060101010101" pitchFamily="49" charset="-122"/>
              </a:rPr>
              <a:t>因此</a:t>
            </a:r>
            <a:r>
              <a:rPr lang="zh-CN" altLang="en-US" sz="1300" smtClean="0">
                <a:latin typeface="Candara" panose="020E0502030303020204" pitchFamily="34" charset="0"/>
                <a:ea typeface="黑体" panose="02010609060101010101" pitchFamily="49" charset="-122"/>
              </a:rPr>
              <a:t>，</a:t>
            </a:r>
            <a:r>
              <a:rPr lang="zh-CN" altLang="en-US" sz="1300">
                <a:latin typeface="Candara" panose="020E0502030303020204" pitchFamily="34" charset="0"/>
                <a:ea typeface="黑体" panose="02010609060101010101" pitchFamily="49" charset="-122"/>
              </a:rPr>
              <a:t>提</a:t>
            </a:r>
            <a:r>
              <a:rPr lang="zh-CN" altLang="en-US" sz="1300" smtClean="0">
                <a:latin typeface="Candara" panose="020E0502030303020204" pitchFamily="34" charset="0"/>
                <a:ea typeface="黑体" panose="02010609060101010101" pitchFamily="49" charset="-122"/>
              </a:rPr>
              <a:t>出</a:t>
            </a:r>
            <a:r>
              <a:rPr lang="zh-CN" altLang="en-US" sz="1300">
                <a:latin typeface="Candara" panose="020E0502030303020204" pitchFamily="34" charset="0"/>
                <a:ea typeface="黑体" panose="02010609060101010101" pitchFamily="49" charset="-122"/>
              </a:rPr>
              <a:t>了一种</a:t>
            </a:r>
            <a:r>
              <a:rPr lang="zh-CN" altLang="en-US" sz="1300" b="1">
                <a:solidFill>
                  <a:srgbClr val="FF0000"/>
                </a:solidFill>
                <a:latin typeface="Candara" panose="020E0502030303020204" pitchFamily="34" charset="0"/>
                <a:ea typeface="黑体" panose="02010609060101010101" pitchFamily="49" charset="-122"/>
              </a:rPr>
              <a:t>自适应动量滤波器</a:t>
            </a:r>
            <a:r>
              <a:rPr lang="en-US" altLang="zh-CN" sz="1300" b="1">
                <a:solidFill>
                  <a:srgbClr val="FF0000"/>
                </a:solidFill>
                <a:latin typeface="Candara" panose="020E0502030303020204" pitchFamily="34" charset="0"/>
                <a:ea typeface="黑体" panose="02010609060101010101" pitchFamily="49" charset="-122"/>
              </a:rPr>
              <a:t>(AMF)</a:t>
            </a:r>
            <a:r>
              <a:rPr lang="zh-CN" altLang="en-US" sz="1300" b="1">
                <a:solidFill>
                  <a:srgbClr val="FF0000"/>
                </a:solidFill>
                <a:latin typeface="Candara" panose="020E0502030303020204" pitchFamily="34" charset="0"/>
                <a:ea typeface="黑体" panose="02010609060101010101" pitchFamily="49" charset="-122"/>
              </a:rPr>
              <a:t>模块</a:t>
            </a:r>
            <a:r>
              <a:rPr lang="zh-CN" altLang="en-US" sz="1300">
                <a:latin typeface="Candara" panose="020E0502030303020204" pitchFamily="34" charset="0"/>
                <a:ea typeface="黑体" panose="02010609060101010101" pitchFamily="49" charset="-122"/>
              </a:rPr>
              <a:t>，用于</a:t>
            </a:r>
            <a:r>
              <a:rPr lang="zh-CN" altLang="en-US" sz="1300">
                <a:latin typeface="Candara" panose="020E0502030303020204" pitchFamily="34" charset="0"/>
                <a:ea typeface="黑体" panose="02010609060101010101" pitchFamily="49" charset="-122"/>
              </a:rPr>
              <a:t>自</a:t>
            </a:r>
            <a:r>
              <a:rPr lang="zh-CN" altLang="en-US" sz="1300" smtClean="0">
                <a:latin typeface="Candara" panose="020E0502030303020204" pitchFamily="34" charset="0"/>
                <a:ea typeface="黑体" panose="02010609060101010101" pitchFamily="49" charset="-122"/>
              </a:rPr>
              <a:t>适应</a:t>
            </a:r>
            <a:r>
              <a:rPr lang="zh-CN" altLang="en-US" sz="1300">
                <a:latin typeface="Candara" panose="020E0502030303020204" pitchFamily="34" charset="0"/>
                <a:ea typeface="黑体" panose="02010609060101010101" pitchFamily="49" charset="-122"/>
              </a:rPr>
              <a:t>过滤</a:t>
            </a:r>
            <a:r>
              <a:rPr lang="zh-CN" altLang="en-US" sz="1300" smtClean="0">
                <a:latin typeface="Candara" panose="020E0502030303020204" pitchFamily="34" charset="0"/>
                <a:ea typeface="黑体" panose="02010609060101010101" pitchFamily="49" charset="-122"/>
              </a:rPr>
              <a:t>有</a:t>
            </a:r>
            <a:r>
              <a:rPr lang="zh-CN" altLang="en-US" sz="1300">
                <a:latin typeface="Candara" panose="020E0502030303020204" pitchFamily="34" charset="0"/>
                <a:ea typeface="黑体" panose="02010609060101010101" pitchFamily="49" charset="-122"/>
              </a:rPr>
              <a:t>噪声的图像</a:t>
            </a:r>
            <a:r>
              <a:rPr lang="en-US" altLang="zh-CN" sz="1300">
                <a:latin typeface="Candara" panose="020E0502030303020204" pitchFamily="34" charset="0"/>
                <a:ea typeface="黑体" panose="02010609060101010101" pitchFamily="49" charset="-122"/>
              </a:rPr>
              <a:t>-</a:t>
            </a:r>
            <a:r>
              <a:rPr lang="zh-CN" altLang="en-US" sz="1300">
                <a:latin typeface="Candara" panose="020E0502030303020204" pitchFamily="34" charset="0"/>
                <a:ea typeface="黑体" panose="02010609060101010101" pitchFamily="49" charset="-122"/>
              </a:rPr>
              <a:t>文本对</a:t>
            </a:r>
            <a:r>
              <a:rPr lang="zh-CN" altLang="en-US" sz="1600" b="1" smtClean="0">
                <a:latin typeface="Candara" panose="020E0502030303020204" pitchFamily="34" charset="0"/>
                <a:ea typeface="黑体" panose="02010609060101010101" pitchFamily="49" charset="-122"/>
              </a:rPr>
              <a:t>）</a:t>
            </a:r>
            <a:endParaRPr lang="en-US" altLang="zh-CN" sz="1600" b="1">
              <a:latin typeface="Candara" panose="020E0502030303020204" pitchFamily="34" charset="0"/>
              <a:ea typeface="黑体" panose="02010609060101010101" pitchFamily="49" charset="-122"/>
            </a:endParaRPr>
          </a:p>
          <a:p>
            <a:pPr algn="just">
              <a:lnSpc>
                <a:spcPct val="130000"/>
              </a:lnSpc>
            </a:pPr>
            <a:r>
              <a:rPr lang="zh-CN" altLang="en-US" sz="1400" b="1">
                <a:latin typeface="Candara" panose="020E0502030303020204" pitchFamily="34" charset="0"/>
                <a:ea typeface="黑体" panose="02010609060101010101" pitchFamily="49" charset="-122"/>
              </a:rPr>
              <a:t>具体方法</a:t>
            </a:r>
            <a:r>
              <a:rPr lang="zh-CN" altLang="en-US" sz="1400" b="1" smtClean="0">
                <a:latin typeface="Candara" panose="020E0502030303020204" pitchFamily="34" charset="0"/>
                <a:ea typeface="黑体" panose="02010609060101010101" pitchFamily="49" charset="-122"/>
              </a:rPr>
              <a:t>：</a:t>
            </a:r>
            <a:endParaRPr lang="en-US" altLang="zh-CN" sz="1400" b="1" smtClean="0">
              <a:latin typeface="Candara" panose="020E0502030303020204" pitchFamily="34" charset="0"/>
              <a:ea typeface="黑体" panose="02010609060101010101" pitchFamily="49" charset="-122"/>
            </a:endParaRPr>
          </a:p>
          <a:p>
            <a:pPr algn="just">
              <a:lnSpc>
                <a:spcPct val="130000"/>
              </a:lnSpc>
            </a:pPr>
            <a:r>
              <a:rPr lang="en-US" altLang="zh-CN" sz="1400" b="1">
                <a:latin typeface="Candara" panose="020E0502030303020204" pitchFamily="34" charset="0"/>
                <a:ea typeface="黑体" panose="02010609060101010101" pitchFamily="49" charset="-122"/>
              </a:rPr>
              <a:t>      </a:t>
            </a:r>
            <a:r>
              <a:rPr lang="en-US" altLang="zh-CN" sz="1400" smtClean="0">
                <a:latin typeface="Candara" panose="020E0502030303020204" pitchFamily="34" charset="0"/>
                <a:ea typeface="黑体" panose="02010609060101010101" pitchFamily="49" charset="-122"/>
              </a:rPr>
              <a:t>instance-level</a:t>
            </a:r>
            <a:r>
              <a:rPr lang="zh-CN" altLang="en-US" sz="1200" smtClean="0">
                <a:latin typeface="黑体" panose="02010609060101010101" pitchFamily="49" charset="-122"/>
                <a:ea typeface="黑体" panose="02010609060101010101" pitchFamily="49" charset="-122"/>
              </a:rPr>
              <a:t>交互同时维护两个队列：</a:t>
            </a:r>
            <a:endParaRPr lang="en-US" altLang="zh-CN" sz="1200" smtClean="0">
              <a:latin typeface="黑体" panose="02010609060101010101" pitchFamily="49" charset="-122"/>
              <a:ea typeface="黑体" panose="02010609060101010101" pitchFamily="49" charset="-122"/>
            </a:endParaRPr>
          </a:p>
          <a:p>
            <a:pPr algn="just">
              <a:lnSpc>
                <a:spcPct val="130000"/>
              </a:lnSpc>
            </a:pPr>
            <a:r>
              <a:rPr lang="en-US" altLang="zh-CN" sz="1400" b="1" smtClean="0">
                <a:latin typeface="Candara" panose="020E0502030303020204" pitchFamily="34" charset="0"/>
                <a:ea typeface="黑体" panose="02010609060101010101" pitchFamily="49" charset="-122"/>
              </a:rPr>
              <a:t>	</a:t>
            </a:r>
          </a:p>
          <a:p>
            <a:pPr algn="just">
              <a:lnSpc>
                <a:spcPct val="130000"/>
              </a:lnSpc>
            </a:pPr>
            <a:r>
              <a:rPr lang="en-US" altLang="zh-CN" sz="1400" b="1" smtClean="0">
                <a:latin typeface="Candara" panose="020E0502030303020204" pitchFamily="34" charset="0"/>
                <a:ea typeface="黑体" panose="02010609060101010101" pitchFamily="49" charset="-122"/>
              </a:rPr>
              <a:t>       </a:t>
            </a:r>
          </a:p>
          <a:p>
            <a:pPr algn="just">
              <a:lnSpc>
                <a:spcPct val="130000"/>
              </a:lnSpc>
            </a:pPr>
            <a:r>
              <a:rPr lang="en-US" altLang="zh-CN" sz="1400" b="1">
                <a:latin typeface="Candara" panose="020E0502030303020204" pitchFamily="34" charset="0"/>
                <a:ea typeface="黑体" panose="02010609060101010101" pitchFamily="49" charset="-122"/>
              </a:rPr>
              <a:t> </a:t>
            </a:r>
            <a:r>
              <a:rPr lang="en-US" altLang="zh-CN" sz="1400" b="1" smtClean="0">
                <a:latin typeface="Candara" panose="020E0502030303020204" pitchFamily="34" charset="0"/>
                <a:ea typeface="黑体" panose="02010609060101010101" pitchFamily="49" charset="-122"/>
              </a:rPr>
              <a:t>      </a:t>
            </a:r>
            <a:r>
              <a:rPr lang="zh-CN" altLang="en-US" sz="1200" smtClean="0">
                <a:latin typeface="Candara" panose="020E0502030303020204" pitchFamily="34" charset="0"/>
                <a:ea typeface="黑体" panose="02010609060101010101" pitchFamily="49" charset="-122"/>
              </a:rPr>
              <a:t>相似性队列：</a:t>
            </a:r>
            <a:endParaRPr lang="en-US" altLang="zh-CN" sz="1200">
              <a:latin typeface="Candara" panose="020E0502030303020204" pitchFamily="34" charset="0"/>
              <a:ea typeface="黑体" panose="02010609060101010101" pitchFamily="49" charset="-122"/>
            </a:endParaRPr>
          </a:p>
          <a:p>
            <a:pPr algn="just">
              <a:lnSpc>
                <a:spcPct val="130000"/>
              </a:lnSpc>
            </a:pPr>
            <a:r>
              <a:rPr lang="en-US" altLang="zh-CN" sz="1400" b="1" smtClean="0">
                <a:latin typeface="Candara" panose="020E0502030303020204" pitchFamily="34" charset="0"/>
                <a:ea typeface="黑体" panose="02010609060101010101" pitchFamily="49" charset="-122"/>
              </a:rPr>
              <a:t>   		</a:t>
            </a:r>
          </a:p>
          <a:p>
            <a:pPr algn="just">
              <a:lnSpc>
                <a:spcPct val="130000"/>
              </a:lnSpc>
            </a:pPr>
            <a:endParaRPr lang="en-US" altLang="zh-CN" sz="1400" b="1">
              <a:latin typeface="Candara" panose="020E0502030303020204" pitchFamily="34" charset="0"/>
              <a:ea typeface="黑体" panose="02010609060101010101" pitchFamily="49" charset="-122"/>
            </a:endParaRPr>
          </a:p>
          <a:p>
            <a:pPr algn="just">
              <a:lnSpc>
                <a:spcPct val="130000"/>
              </a:lnSpc>
            </a:pPr>
            <a:r>
              <a:rPr lang="en-US" altLang="zh-CN" sz="1400" b="1">
                <a:latin typeface="Candara" panose="020E0502030303020204" pitchFamily="34" charset="0"/>
                <a:ea typeface="黑体" panose="02010609060101010101" pitchFamily="49" charset="-122"/>
              </a:rPr>
              <a:t> </a:t>
            </a:r>
            <a:r>
              <a:rPr lang="en-US" altLang="zh-CN" sz="1400" b="1" smtClean="0">
                <a:latin typeface="Candara" panose="020E0502030303020204" pitchFamily="34" charset="0"/>
                <a:ea typeface="黑体" panose="02010609060101010101" pitchFamily="49" charset="-122"/>
              </a:rPr>
              <a:t>       </a:t>
            </a:r>
            <a:r>
              <a:rPr lang="zh-CN" altLang="en-US" sz="1400" b="1" smtClean="0">
                <a:latin typeface="Candara" panose="020E0502030303020204" pitchFamily="34" charset="0"/>
                <a:ea typeface="黑体" panose="02010609060101010101" pitchFamily="49" charset="-122"/>
              </a:rPr>
              <a:t>建模相似性队列分布：</a:t>
            </a:r>
            <a:endParaRPr lang="en-US" altLang="zh-CN" sz="1400" b="1" smtClean="0">
              <a:latin typeface="Candara" panose="020E0502030303020204" pitchFamily="34" charset="0"/>
              <a:ea typeface="黑体" panose="02010609060101010101" pitchFamily="49" charset="-122"/>
            </a:endParaRPr>
          </a:p>
          <a:p>
            <a:pPr algn="just">
              <a:lnSpc>
                <a:spcPct val="130000"/>
              </a:lnSpc>
            </a:pPr>
            <a:endParaRPr lang="en-US" altLang="zh-CN" sz="1400" b="1" smtClean="0">
              <a:latin typeface="Candara" panose="020E0502030303020204" pitchFamily="34" charset="0"/>
              <a:ea typeface="黑体" panose="02010609060101010101" pitchFamily="49" charset="-122"/>
            </a:endParaRPr>
          </a:p>
          <a:p>
            <a:pPr algn="just">
              <a:lnSpc>
                <a:spcPct val="130000"/>
              </a:lnSpc>
            </a:pPr>
            <a:endParaRPr lang="en-US" altLang="zh-CN" sz="1400" b="1">
              <a:latin typeface="Candara" panose="020E0502030303020204" pitchFamily="34" charset="0"/>
              <a:ea typeface="黑体" panose="02010609060101010101" pitchFamily="49" charset="-122"/>
            </a:endParaRPr>
          </a:p>
        </p:txBody>
      </p:sp>
      <p:pic>
        <p:nvPicPr>
          <p:cNvPr id="5" name="图片 4"/>
          <p:cNvPicPr>
            <a:picLocks noChangeAspect="1"/>
          </p:cNvPicPr>
          <p:nvPr/>
        </p:nvPicPr>
        <p:blipFill>
          <a:blip r:embed="rId4"/>
          <a:stretch>
            <a:fillRect/>
          </a:stretch>
        </p:blipFill>
        <p:spPr>
          <a:xfrm>
            <a:off x="8244966" y="3359176"/>
            <a:ext cx="2460182" cy="333150"/>
          </a:xfrm>
          <a:prstGeom prst="rect">
            <a:avLst/>
          </a:prstGeom>
        </p:spPr>
      </p:pic>
      <p:pic>
        <p:nvPicPr>
          <p:cNvPr id="8" name="图片 7"/>
          <p:cNvPicPr>
            <a:picLocks noChangeAspect="1"/>
          </p:cNvPicPr>
          <p:nvPr/>
        </p:nvPicPr>
        <p:blipFill>
          <a:blip r:embed="rId5"/>
          <a:stretch>
            <a:fillRect/>
          </a:stretch>
        </p:blipFill>
        <p:spPr>
          <a:xfrm>
            <a:off x="8106943" y="4262115"/>
            <a:ext cx="531693" cy="228923"/>
          </a:xfrm>
          <a:prstGeom prst="rect">
            <a:avLst/>
          </a:prstGeom>
        </p:spPr>
      </p:pic>
      <p:pic>
        <p:nvPicPr>
          <p:cNvPr id="11" name="图片 10"/>
          <p:cNvPicPr>
            <a:picLocks noChangeAspect="1"/>
          </p:cNvPicPr>
          <p:nvPr/>
        </p:nvPicPr>
        <p:blipFill>
          <a:blip r:embed="rId6"/>
          <a:stretch>
            <a:fillRect/>
          </a:stretch>
        </p:blipFill>
        <p:spPr>
          <a:xfrm>
            <a:off x="8638636" y="4117032"/>
            <a:ext cx="2602128" cy="374006"/>
          </a:xfrm>
          <a:prstGeom prst="rect">
            <a:avLst/>
          </a:prstGeom>
        </p:spPr>
      </p:pic>
      <p:pic>
        <p:nvPicPr>
          <p:cNvPr id="12" name="图片 11"/>
          <p:cNvPicPr>
            <a:picLocks noChangeAspect="1"/>
          </p:cNvPicPr>
          <p:nvPr/>
        </p:nvPicPr>
        <p:blipFill>
          <a:blip r:embed="rId7"/>
          <a:stretch>
            <a:fillRect/>
          </a:stretch>
        </p:blipFill>
        <p:spPr>
          <a:xfrm>
            <a:off x="8012053" y="5060827"/>
            <a:ext cx="3628935" cy="530069"/>
          </a:xfrm>
          <a:prstGeom prst="rect">
            <a:avLst/>
          </a:prstGeom>
        </p:spPr>
      </p:pic>
      <p:pic>
        <p:nvPicPr>
          <p:cNvPr id="13" name="图片 12"/>
          <p:cNvPicPr>
            <a:picLocks noChangeAspect="1"/>
          </p:cNvPicPr>
          <p:nvPr/>
        </p:nvPicPr>
        <p:blipFill>
          <a:blip r:embed="rId8"/>
          <a:stretch>
            <a:fillRect/>
          </a:stretch>
        </p:blipFill>
        <p:spPr>
          <a:xfrm>
            <a:off x="9544068" y="4700337"/>
            <a:ext cx="1273457" cy="204382"/>
          </a:xfrm>
          <a:prstGeom prst="rect">
            <a:avLst/>
          </a:prstGeom>
        </p:spPr>
      </p:pic>
    </p:spTree>
    <p:extLst>
      <p:ext uri="{BB962C8B-B14F-4D97-AF65-F5344CB8AC3E}">
        <p14:creationId xmlns:p14="http://schemas.microsoft.com/office/powerpoint/2010/main" val="2533599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600" b="0" smtClean="0">
                <a:latin typeface="Candara" panose="020E0502030303020204" pitchFamily="34" charset="0"/>
              </a:rPr>
              <a:t>COTS</a:t>
            </a:r>
            <a:r>
              <a:rPr lang="en-US" altLang="zh-CN" sz="3600" smtClean="0">
                <a:latin typeface="Candara" panose="020E0502030303020204" pitchFamily="34" charset="0"/>
              </a:rPr>
              <a:t> </a:t>
            </a:r>
            <a:endParaRPr lang="zh-CN" altLang="en-US" sz="3000"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18</a:t>
            </a:fld>
            <a:endParaRPr lang="zh-CN" altLang="en-US"/>
          </a:p>
        </p:txBody>
      </p:sp>
      <p:pic>
        <p:nvPicPr>
          <p:cNvPr id="45" name="图片 44" descr="C:\Users\xin\Desktop\中科大.png中科大"/>
          <p:cNvPicPr>
            <a:picLocks noChangeAspect="1"/>
          </p:cNvPicPr>
          <p:nvPr/>
        </p:nvPicPr>
        <p:blipFill>
          <a:blip r:embed="rId2"/>
          <a:srcRect/>
          <a:stretch>
            <a:fillRect/>
          </a:stretch>
        </p:blipFill>
        <p:spPr>
          <a:xfrm>
            <a:off x="10705148" y="106680"/>
            <a:ext cx="815340" cy="815340"/>
          </a:xfrm>
          <a:prstGeom prst="rect">
            <a:avLst/>
          </a:prstGeom>
        </p:spPr>
      </p:pic>
      <p:sp>
        <p:nvSpPr>
          <p:cNvPr id="11" name="文本框 10">
            <a:extLst>
              <a:ext uri="{FF2B5EF4-FFF2-40B4-BE49-F238E27FC236}">
                <a16:creationId xmlns:a16="http://schemas.microsoft.com/office/drawing/2014/main" id="{2490AD82-9584-FC4D-A43F-25E7203504C4}"/>
              </a:ext>
            </a:extLst>
          </p:cNvPr>
          <p:cNvSpPr txBox="1"/>
          <p:nvPr/>
        </p:nvSpPr>
        <p:spPr>
          <a:xfrm>
            <a:off x="669923" y="937502"/>
            <a:ext cx="10725633" cy="2252924"/>
          </a:xfrm>
          <a:prstGeom prst="rect">
            <a:avLst/>
          </a:prstGeom>
          <a:noFill/>
        </p:spPr>
        <p:txBody>
          <a:bodyPr wrap="square" rtlCol="0">
            <a:spAutoFit/>
          </a:bodyPr>
          <a:lstStyle/>
          <a:p>
            <a:pPr>
              <a:lnSpc>
                <a:spcPct val="130000"/>
              </a:lnSpc>
            </a:pPr>
            <a:r>
              <a:rPr lang="en-US" altLang="zh-CN" sz="2000" b="1" smtClean="0">
                <a:latin typeface="Candara" panose="020E0502030303020204" pitchFamily="34" charset="0"/>
              </a:rPr>
              <a:t>Pre-training </a:t>
            </a:r>
            <a:r>
              <a:rPr lang="en-US" altLang="zh-CN" sz="2000" b="1">
                <a:latin typeface="Candara" panose="020E0502030303020204" pitchFamily="34" charset="0"/>
              </a:rPr>
              <a:t>Corpus</a:t>
            </a:r>
            <a:r>
              <a:rPr lang="en-US" altLang="zh-CN" sz="2000" b="1" smtClean="0">
                <a:latin typeface="Candara" panose="020E0502030303020204" pitchFamily="34" charset="0"/>
              </a:rPr>
              <a:t>:</a:t>
            </a:r>
          </a:p>
          <a:p>
            <a:pPr>
              <a:lnSpc>
                <a:spcPct val="130000"/>
              </a:lnSpc>
            </a:pPr>
            <a:endParaRPr lang="en-US" altLang="zh-CN" sz="2000" b="1">
              <a:latin typeface="Candara" panose="020E0502030303020204" pitchFamily="34" charset="0"/>
            </a:endParaRPr>
          </a:p>
          <a:p>
            <a:pPr>
              <a:lnSpc>
                <a:spcPct val="130000"/>
              </a:lnSpc>
            </a:pPr>
            <a:endParaRPr lang="en-US" altLang="zh-CN" sz="800" b="1" smtClean="0">
              <a:latin typeface="Candara" panose="020E0502030303020204" pitchFamily="34" charset="0"/>
            </a:endParaRPr>
          </a:p>
          <a:p>
            <a:pPr>
              <a:lnSpc>
                <a:spcPct val="130000"/>
              </a:lnSpc>
            </a:pPr>
            <a:endParaRPr lang="en-US" altLang="zh-CN" sz="800" b="1">
              <a:latin typeface="Candara" panose="020E0502030303020204" pitchFamily="34" charset="0"/>
            </a:endParaRPr>
          </a:p>
          <a:p>
            <a:pPr>
              <a:lnSpc>
                <a:spcPct val="130000"/>
              </a:lnSpc>
            </a:pPr>
            <a:endParaRPr lang="en-US" altLang="zh-CN" sz="800" b="1">
              <a:latin typeface="Candara" panose="020E0502030303020204" pitchFamily="34" charset="0"/>
            </a:endParaRPr>
          </a:p>
          <a:p>
            <a:pPr>
              <a:lnSpc>
                <a:spcPct val="130000"/>
              </a:lnSpc>
            </a:pPr>
            <a:r>
              <a:rPr lang="en-US" altLang="zh-CN" sz="2000" b="1" smtClean="0">
                <a:latin typeface="Candara" panose="020E0502030303020204" pitchFamily="34" charset="0"/>
              </a:rPr>
              <a:t>Experimental </a:t>
            </a:r>
            <a:r>
              <a:rPr lang="en-US" altLang="zh-CN" sz="2000" b="1">
                <a:latin typeface="Candara" panose="020E0502030303020204" pitchFamily="34" charset="0"/>
              </a:rPr>
              <a:t>Results </a:t>
            </a:r>
            <a:r>
              <a:rPr lang="en-US" altLang="zh-CN" sz="2000" b="1">
                <a:latin typeface="Candara" panose="020E0502030303020204" pitchFamily="34" charset="0"/>
              </a:rPr>
              <a:t>&amp; </a:t>
            </a:r>
            <a:r>
              <a:rPr lang="en-US" altLang="zh-CN" sz="2000" b="1" smtClean="0">
                <a:latin typeface="Candara" panose="020E0502030303020204" pitchFamily="34" charset="0"/>
              </a:rPr>
              <a:t>Analysis:</a:t>
            </a:r>
            <a:endParaRPr lang="en-US" altLang="zh-CN" sz="2000" b="1">
              <a:latin typeface="Candara" panose="020E0502030303020204" pitchFamily="34" charset="0"/>
            </a:endParaRPr>
          </a:p>
          <a:p>
            <a:pPr>
              <a:lnSpc>
                <a:spcPct val="130000"/>
              </a:lnSpc>
            </a:pPr>
            <a:r>
              <a:rPr lang="en-US" altLang="zh-CN" sz="2400" smtClean="0">
                <a:latin typeface="Candara" panose="020E0502030303020204" pitchFamily="34" charset="0"/>
              </a:rPr>
              <a:t> </a:t>
            </a:r>
            <a:endParaRPr kumimoji="1" lang="zh-CN" altLang="en-US" dirty="0"/>
          </a:p>
        </p:txBody>
      </p:sp>
      <p:pic>
        <p:nvPicPr>
          <p:cNvPr id="5" name="图片 4"/>
          <p:cNvPicPr>
            <a:picLocks noChangeAspect="1"/>
          </p:cNvPicPr>
          <p:nvPr/>
        </p:nvPicPr>
        <p:blipFill>
          <a:blip r:embed="rId3"/>
          <a:stretch>
            <a:fillRect/>
          </a:stretch>
        </p:blipFill>
        <p:spPr>
          <a:xfrm>
            <a:off x="3504661" y="1078465"/>
            <a:ext cx="3168160" cy="1247909"/>
          </a:xfrm>
          <a:prstGeom prst="rect">
            <a:avLst/>
          </a:prstGeom>
        </p:spPr>
      </p:pic>
      <p:sp>
        <p:nvSpPr>
          <p:cNvPr id="19" name="矩形 18"/>
          <p:cNvSpPr/>
          <p:nvPr/>
        </p:nvSpPr>
        <p:spPr>
          <a:xfrm>
            <a:off x="5175285" y="1243700"/>
            <a:ext cx="882856" cy="17405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841808" y="1705752"/>
            <a:ext cx="495608" cy="1882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987435" y="2637324"/>
            <a:ext cx="6915591" cy="4149355"/>
          </a:xfrm>
          <a:prstGeom prst="rect">
            <a:avLst/>
          </a:prstGeom>
        </p:spPr>
      </p:pic>
      <p:cxnSp>
        <p:nvCxnSpPr>
          <p:cNvPr id="23" name="直接连接符 22"/>
          <p:cNvCxnSpPr/>
          <p:nvPr/>
        </p:nvCxnSpPr>
        <p:spPr>
          <a:xfrm flipV="1">
            <a:off x="1073989" y="3406610"/>
            <a:ext cx="1186132" cy="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073989" y="5061190"/>
            <a:ext cx="823867" cy="13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2593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b="0" smtClean="0">
                <a:latin typeface="Candara" panose="020E0502030303020204" pitchFamily="34" charset="0"/>
              </a:rPr>
              <a:t>COTS</a:t>
            </a:r>
            <a:r>
              <a:rPr lang="en-US" altLang="zh-CN" sz="3200" smtClean="0">
                <a:latin typeface="Candara" panose="020E0502030303020204" pitchFamily="34" charset="0"/>
              </a:rPr>
              <a:t> </a:t>
            </a:r>
            <a:endParaRPr lang="zh-CN" altLang="en-US" sz="3000"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19</a:t>
            </a:fld>
            <a:endParaRPr lang="zh-CN" altLang="en-US"/>
          </a:p>
        </p:txBody>
      </p:sp>
      <p:pic>
        <p:nvPicPr>
          <p:cNvPr id="45" name="图片 44" descr="C:\Users\xin\Desktop\中科大.png中科大"/>
          <p:cNvPicPr>
            <a:picLocks noChangeAspect="1"/>
          </p:cNvPicPr>
          <p:nvPr/>
        </p:nvPicPr>
        <p:blipFill>
          <a:blip r:embed="rId2"/>
          <a:srcRect/>
          <a:stretch>
            <a:fillRect/>
          </a:stretch>
        </p:blipFill>
        <p:spPr>
          <a:xfrm>
            <a:off x="10705148" y="106680"/>
            <a:ext cx="815340" cy="815340"/>
          </a:xfrm>
          <a:prstGeom prst="rect">
            <a:avLst/>
          </a:prstGeom>
        </p:spPr>
      </p:pic>
      <p:sp>
        <p:nvSpPr>
          <p:cNvPr id="9" name="文本框 8">
            <a:extLst>
              <a:ext uri="{FF2B5EF4-FFF2-40B4-BE49-F238E27FC236}">
                <a16:creationId xmlns:a16="http://schemas.microsoft.com/office/drawing/2014/main" id="{2490AD82-9584-FC4D-A43F-25E7203504C4}"/>
              </a:ext>
            </a:extLst>
          </p:cNvPr>
          <p:cNvSpPr txBox="1"/>
          <p:nvPr/>
        </p:nvSpPr>
        <p:spPr>
          <a:xfrm>
            <a:off x="669923" y="1028699"/>
            <a:ext cx="10725633" cy="460126"/>
          </a:xfrm>
          <a:prstGeom prst="rect">
            <a:avLst/>
          </a:prstGeom>
          <a:noFill/>
        </p:spPr>
        <p:txBody>
          <a:bodyPr wrap="square" rtlCol="0">
            <a:spAutoFit/>
          </a:bodyPr>
          <a:lstStyle/>
          <a:p>
            <a:pPr>
              <a:lnSpc>
                <a:spcPct val="130000"/>
              </a:lnSpc>
            </a:pPr>
            <a:r>
              <a:rPr lang="en-US" altLang="zh-CN" sz="2000" b="1" smtClean="0">
                <a:latin typeface="Candara" panose="020E0502030303020204" pitchFamily="34" charset="0"/>
              </a:rPr>
              <a:t>Qualitative </a:t>
            </a:r>
            <a:r>
              <a:rPr lang="en-US" altLang="zh-CN" sz="2000" b="1">
                <a:latin typeface="Candara" panose="020E0502030303020204" pitchFamily="34" charset="0"/>
              </a:rPr>
              <a:t>Studies</a:t>
            </a:r>
            <a:r>
              <a:rPr lang="en-US" altLang="zh-CN" sz="2000" b="1" smtClean="0">
                <a:latin typeface="Candara" panose="020E0502030303020204" pitchFamily="34" charset="0"/>
              </a:rPr>
              <a:t>:</a:t>
            </a:r>
            <a:endParaRPr lang="en-US" altLang="zh-CN" sz="2000" b="1">
              <a:latin typeface="Candara" panose="020E0502030303020204" pitchFamily="34" charset="0"/>
            </a:endParaRPr>
          </a:p>
        </p:txBody>
      </p:sp>
      <p:pic>
        <p:nvPicPr>
          <p:cNvPr id="6" name="图片 5"/>
          <p:cNvPicPr>
            <a:picLocks noChangeAspect="1"/>
          </p:cNvPicPr>
          <p:nvPr/>
        </p:nvPicPr>
        <p:blipFill>
          <a:blip r:embed="rId3"/>
          <a:stretch>
            <a:fillRect/>
          </a:stretch>
        </p:blipFill>
        <p:spPr>
          <a:xfrm>
            <a:off x="752205" y="1502055"/>
            <a:ext cx="8736851" cy="4278283"/>
          </a:xfrm>
          <a:prstGeom prst="rect">
            <a:avLst/>
          </a:prstGeom>
        </p:spPr>
      </p:pic>
      <p:sp>
        <p:nvSpPr>
          <p:cNvPr id="7" name="矩形 6"/>
          <p:cNvSpPr/>
          <p:nvPr/>
        </p:nvSpPr>
        <p:spPr>
          <a:xfrm>
            <a:off x="5141343" y="2877200"/>
            <a:ext cx="4347713" cy="13112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p:nvPr/>
        </p:nvCxnSpPr>
        <p:spPr>
          <a:xfrm flipH="1" flipV="1">
            <a:off x="9646889" y="3540873"/>
            <a:ext cx="335739" cy="2311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490AD82-9584-FC4D-A43F-25E7203504C4}"/>
              </a:ext>
            </a:extLst>
          </p:cNvPr>
          <p:cNvSpPr txBox="1"/>
          <p:nvPr/>
        </p:nvSpPr>
        <p:spPr>
          <a:xfrm>
            <a:off x="9646885" y="3772015"/>
            <a:ext cx="2326579" cy="626390"/>
          </a:xfrm>
          <a:prstGeom prst="rect">
            <a:avLst/>
          </a:prstGeom>
          <a:noFill/>
        </p:spPr>
        <p:txBody>
          <a:bodyPr wrap="square" rtlCol="0">
            <a:spAutoFit/>
          </a:bodyPr>
          <a:lstStyle/>
          <a:p>
            <a:pPr>
              <a:lnSpc>
                <a:spcPct val="130000"/>
              </a:lnSpc>
            </a:pPr>
            <a:r>
              <a:rPr lang="en-US" altLang="zh-CN" sz="1400" smtClean="0">
                <a:latin typeface="Candara" panose="020E0502030303020204" pitchFamily="34" charset="0"/>
                <a:ea typeface="黑体" panose="02010609060101010101" pitchFamily="49" charset="-122"/>
              </a:rPr>
              <a:t>COTS</a:t>
            </a:r>
            <a:r>
              <a:rPr lang="zh-CN" altLang="en-US" sz="1400" smtClean="0">
                <a:latin typeface="Candara" panose="020E0502030303020204" pitchFamily="34" charset="0"/>
                <a:ea typeface="黑体" panose="02010609060101010101" pitchFamily="49" charset="-122"/>
              </a:rPr>
              <a:t>可以</a:t>
            </a:r>
            <a:r>
              <a:rPr lang="zh-CN" altLang="en-US" sz="1400">
                <a:latin typeface="Candara" panose="020E0502030303020204" pitchFamily="34" charset="0"/>
                <a:ea typeface="黑体" panose="02010609060101010101" pitchFamily="49" charset="-122"/>
              </a:rPr>
              <a:t>捕获抽象的</a:t>
            </a:r>
            <a:r>
              <a:rPr lang="zh-CN" altLang="en-US" sz="1400">
                <a:latin typeface="Candara" panose="020E0502030303020204" pitchFamily="34" charset="0"/>
                <a:ea typeface="黑体" panose="02010609060101010101" pitchFamily="49" charset="-122"/>
              </a:rPr>
              <a:t>概念</a:t>
            </a:r>
            <a:r>
              <a:rPr lang="en-US" altLang="zh-CN" sz="1400" smtClean="0">
                <a:latin typeface="Candara" panose="020E0502030303020204" pitchFamily="34" charset="0"/>
                <a:ea typeface="黑体" panose="02010609060101010101" pitchFamily="49" charset="-122"/>
              </a:rPr>
              <a:t>(“five”)</a:t>
            </a:r>
            <a:r>
              <a:rPr lang="zh-CN" altLang="en-US" sz="1400">
                <a:latin typeface="Candara" panose="020E0502030303020204" pitchFamily="34" charset="0"/>
                <a:ea typeface="黑体" panose="02010609060101010101" pitchFamily="49" charset="-122"/>
              </a:rPr>
              <a:t>和</a:t>
            </a:r>
            <a:r>
              <a:rPr lang="zh-CN" altLang="en-US" sz="1400">
                <a:latin typeface="Candara" panose="020E0502030303020204" pitchFamily="34" charset="0"/>
                <a:ea typeface="黑体" panose="02010609060101010101" pitchFamily="49" charset="-122"/>
              </a:rPr>
              <a:t>动作</a:t>
            </a:r>
            <a:r>
              <a:rPr lang="en-US" altLang="zh-CN" sz="1400">
                <a:latin typeface="Candara" panose="020E0502030303020204" pitchFamily="34" charset="0"/>
                <a:ea typeface="黑体" panose="02010609060101010101" pitchFamily="49" charset="-122"/>
              </a:rPr>
              <a:t>(“jump</a:t>
            </a:r>
            <a:r>
              <a:rPr lang="zh-CN" altLang="en-US" sz="1400" smtClean="0">
                <a:latin typeface="Candara" panose="020E0502030303020204" pitchFamily="34" charset="0"/>
                <a:ea typeface="黑体" panose="02010609060101010101" pitchFamily="49" charset="-122"/>
              </a:rPr>
              <a:t>”</a:t>
            </a:r>
            <a:r>
              <a:rPr lang="en-US" altLang="zh-CN" sz="1400" smtClean="0">
                <a:latin typeface="Candara" panose="020E0502030303020204" pitchFamily="34" charset="0"/>
                <a:ea typeface="黑体" panose="02010609060101010101" pitchFamily="49" charset="-122"/>
              </a:rPr>
              <a:t>)</a:t>
            </a:r>
            <a:endParaRPr lang="en" altLang="zh-CN" sz="1400">
              <a:solidFill>
                <a:srgbClr val="FF0000"/>
              </a:solidFill>
              <a:latin typeface="Candara" panose="020E0502030303020204" pitchFamily="34" charset="0"/>
              <a:ea typeface="黑体" panose="02010609060101010101" pitchFamily="49" charset="-122"/>
            </a:endParaRPr>
          </a:p>
        </p:txBody>
      </p:sp>
    </p:spTree>
    <p:extLst>
      <p:ext uri="{BB962C8B-B14F-4D97-AF65-F5344CB8AC3E}">
        <p14:creationId xmlns:p14="http://schemas.microsoft.com/office/powerpoint/2010/main" val="535662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000" b="0" dirty="0" smtClean="0">
                <a:latin typeface="Candara" panose="020E0502030303020204" pitchFamily="34" charset="0"/>
              </a:rPr>
              <a:t>What is</a:t>
            </a:r>
            <a:r>
              <a:rPr kumimoji="1" lang="en-US" altLang="zh-CN" sz="3200" b="0" dirty="0" smtClean="0">
                <a:latin typeface="Candara" panose="020E0502030303020204" pitchFamily="34" charset="0"/>
              </a:rPr>
              <a:t> </a:t>
            </a:r>
            <a:r>
              <a:rPr kumimoji="1" lang="en-US" altLang="zh-CN" sz="3200" b="0" dirty="0">
                <a:latin typeface="Candara" panose="020E0502030303020204" pitchFamily="34" charset="0"/>
              </a:rPr>
              <a:t>Pre-Training </a:t>
            </a:r>
            <a:r>
              <a:rPr kumimoji="1" lang="en-US" altLang="zh-CN" sz="3200" b="0" dirty="0" smtClean="0">
                <a:latin typeface="Candara" panose="020E0502030303020204" pitchFamily="34" charset="0"/>
              </a:rPr>
              <a:t>?</a:t>
            </a:r>
            <a:endParaRPr lang="zh-CN" altLang="en-US" sz="3000"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a:t>
            </a:fld>
            <a:endParaRPr lang="zh-CN" altLang="en-US"/>
          </a:p>
        </p:txBody>
      </p:sp>
      <p:pic>
        <p:nvPicPr>
          <p:cNvPr id="45" name="图片 44" descr="C:\Users\xin\Desktop\中科大.png中科大"/>
          <p:cNvPicPr>
            <a:picLocks noChangeAspect="1"/>
          </p:cNvPicPr>
          <p:nvPr/>
        </p:nvPicPr>
        <p:blipFill>
          <a:blip r:embed="rId3"/>
          <a:srcRect/>
          <a:stretch>
            <a:fillRect/>
          </a:stretch>
        </p:blipFill>
        <p:spPr>
          <a:xfrm>
            <a:off x="10705148" y="106680"/>
            <a:ext cx="815340" cy="815340"/>
          </a:xfrm>
          <a:prstGeom prst="rect">
            <a:avLst/>
          </a:prstGeom>
        </p:spPr>
      </p:pic>
      <p:sp>
        <p:nvSpPr>
          <p:cNvPr id="47" name="内容占位符 2">
            <a:extLst>
              <a:ext uri="{FF2B5EF4-FFF2-40B4-BE49-F238E27FC236}">
                <a16:creationId xmlns:a16="http://schemas.microsoft.com/office/drawing/2014/main" id="{5F6B20A1-7AB5-0944-B415-BCD75E37171E}"/>
              </a:ext>
            </a:extLst>
          </p:cNvPr>
          <p:cNvSpPr txBox="1">
            <a:spLocks/>
          </p:cNvSpPr>
          <p:nvPr/>
        </p:nvSpPr>
        <p:spPr>
          <a:xfrm>
            <a:off x="669924" y="1070317"/>
            <a:ext cx="10556876" cy="7591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kumimoji="1" lang="zh-CN" altLang="en-US" b="1" smtClean="0">
                <a:solidFill>
                  <a:srgbClr val="C00000"/>
                </a:solidFill>
                <a:latin typeface="Candara" panose="020E0502030303020204" pitchFamily="34" charset="0"/>
              </a:rPr>
              <a:t>超大规模</a:t>
            </a:r>
            <a:r>
              <a:rPr kumimoji="1" lang="en-US" altLang="zh-CN" b="1" dirty="0" smtClean="0">
                <a:solidFill>
                  <a:srgbClr val="C00000"/>
                </a:solidFill>
                <a:latin typeface="Candara" panose="020E0502030303020204" pitchFamily="34" charset="0"/>
              </a:rPr>
              <a:t>NLP</a:t>
            </a:r>
            <a:r>
              <a:rPr kumimoji="1" lang="zh-CN" altLang="en-US" b="1" smtClean="0">
                <a:solidFill>
                  <a:srgbClr val="C00000"/>
                </a:solidFill>
                <a:latin typeface="Candara" panose="020E0502030303020204" pitchFamily="34" charset="0"/>
              </a:rPr>
              <a:t>预训练模型（</a:t>
            </a:r>
            <a:r>
              <a:rPr kumimoji="1" lang="en-US" altLang="zh-CN" b="1" dirty="0" smtClean="0">
                <a:solidFill>
                  <a:schemeClr val="accent4"/>
                </a:solidFill>
                <a:latin typeface="Candara" panose="020E0502030303020204" pitchFamily="34" charset="0"/>
              </a:rPr>
              <a:t>NLP-PTMs</a:t>
            </a:r>
            <a:r>
              <a:rPr kumimoji="1" lang="zh-CN" altLang="en-US" b="1" smtClean="0">
                <a:solidFill>
                  <a:srgbClr val="C00000"/>
                </a:solidFill>
                <a:latin typeface="Candara" panose="020E0502030303020204" pitchFamily="34" charset="0"/>
              </a:rPr>
              <a:t>）</a:t>
            </a:r>
            <a:r>
              <a:rPr kumimoji="1" lang="zh-CN" altLang="en-US">
                <a:latin typeface="Candara" panose="020E0502030303020204" pitchFamily="34" charset="0"/>
                <a:ea typeface="黑体" panose="02010609060101010101" pitchFamily="49" charset="-122"/>
              </a:rPr>
              <a:t>：自</a:t>
            </a:r>
            <a:r>
              <a:rPr kumimoji="1" lang="en-US" altLang="zh-CN" dirty="0">
                <a:latin typeface="Candara" panose="020E0502030303020204" pitchFamily="34" charset="0"/>
                <a:ea typeface="黑体" panose="02010609060101010101" pitchFamily="49" charset="-122"/>
              </a:rPr>
              <a:t>2017</a:t>
            </a:r>
            <a:r>
              <a:rPr kumimoji="1" lang="zh-CN" altLang="en-US">
                <a:latin typeface="Candara" panose="020E0502030303020204" pitchFamily="34" charset="0"/>
                <a:ea typeface="黑体" panose="02010609060101010101" pitchFamily="49" charset="-122"/>
              </a:rPr>
              <a:t>年以来，</a:t>
            </a:r>
            <a:r>
              <a:rPr kumimoji="1" lang="en-US" altLang="zh-CN" dirty="0">
                <a:latin typeface="Candara" panose="020E0502030303020204" pitchFamily="34" charset="0"/>
                <a:ea typeface="黑体" panose="02010609060101010101" pitchFamily="49" charset="-122"/>
              </a:rPr>
              <a:t>Transformer</a:t>
            </a:r>
            <a:r>
              <a:rPr kumimoji="1" lang="zh-CN" altLang="en-US">
                <a:latin typeface="Candara" panose="020E0502030303020204" pitchFamily="34" charset="0"/>
                <a:ea typeface="黑体" panose="02010609060101010101" pitchFamily="49" charset="-122"/>
              </a:rPr>
              <a:t>和</a:t>
            </a:r>
            <a:r>
              <a:rPr kumimoji="1" lang="en-US" altLang="zh-CN" dirty="0">
                <a:latin typeface="Candara" panose="020E0502030303020204" pitchFamily="34" charset="0"/>
                <a:ea typeface="黑体" panose="02010609060101010101" pitchFamily="49" charset="-122"/>
              </a:rPr>
              <a:t>BERT</a:t>
            </a:r>
            <a:r>
              <a:rPr kumimoji="1" lang="zh-CN" altLang="en-US">
                <a:latin typeface="Candara" panose="020E0502030303020204" pitchFamily="34" charset="0"/>
                <a:ea typeface="黑体" panose="02010609060101010101" pitchFamily="49" charset="-122"/>
              </a:rPr>
              <a:t>（</a:t>
            </a:r>
            <a:r>
              <a:rPr kumimoji="1" lang="en-US" altLang="zh-CN" dirty="0">
                <a:latin typeface="Candara" panose="020E0502030303020204" pitchFamily="34" charset="0"/>
                <a:ea typeface="黑体" panose="02010609060101010101" pitchFamily="49" charset="-122"/>
              </a:rPr>
              <a:t>2018</a:t>
            </a:r>
            <a:r>
              <a:rPr kumimoji="1" lang="zh-CN" altLang="en-US">
                <a:latin typeface="Candara" panose="020E0502030303020204" pitchFamily="34" charset="0"/>
                <a:ea typeface="黑体" panose="02010609060101010101" pitchFamily="49" charset="-122"/>
              </a:rPr>
              <a:t>年）相继提出，开启了大数据、预训练与迁移学习新篇章</a:t>
            </a:r>
            <a:endParaRPr kumimoji="1" lang="en-US" altLang="zh-CN" dirty="0"/>
          </a:p>
          <a:p>
            <a:pPr>
              <a:buFont typeface="+mj-lt"/>
              <a:buAutoNum type="arabicPeriod"/>
            </a:pPr>
            <a:endParaRPr kumimoji="1" lang="zh-CN" altLang="en-US" dirty="0"/>
          </a:p>
        </p:txBody>
      </p:sp>
      <p:pic>
        <p:nvPicPr>
          <p:cNvPr id="6" name="图片 5"/>
          <p:cNvPicPr>
            <a:picLocks noChangeAspect="1"/>
          </p:cNvPicPr>
          <p:nvPr/>
        </p:nvPicPr>
        <p:blipFill>
          <a:blip r:embed="rId4"/>
          <a:stretch>
            <a:fillRect/>
          </a:stretch>
        </p:blipFill>
        <p:spPr>
          <a:xfrm>
            <a:off x="2539576" y="2102369"/>
            <a:ext cx="6817571" cy="3865192"/>
          </a:xfrm>
          <a:prstGeom prst="rect">
            <a:avLst/>
          </a:prstGeom>
        </p:spPr>
      </p:pic>
    </p:spTree>
    <p:extLst>
      <p:ext uri="{BB962C8B-B14F-4D97-AF65-F5344CB8AC3E}">
        <p14:creationId xmlns:p14="http://schemas.microsoft.com/office/powerpoint/2010/main" val="1598154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smtClean="0">
                <a:latin typeface="Candara" panose="020E0502030303020204" pitchFamily="34" charset="0"/>
              </a:rPr>
              <a:t>ViSTA</a:t>
            </a:r>
            <a:r>
              <a:rPr kumimoji="1" lang="en-US" altLang="zh-CN" b="0">
                <a:latin typeface="Candara" panose="020E0502030303020204" pitchFamily="34" charset="0"/>
              </a:rPr>
              <a:t>: Vision and Scene Text Aggregation </a:t>
            </a:r>
            <a:r>
              <a:rPr kumimoji="1" lang="en-US" altLang="zh-CN" b="0">
                <a:latin typeface="Candara" panose="020E0502030303020204" pitchFamily="34" charset="0"/>
              </a:rPr>
              <a:t>for </a:t>
            </a:r>
            <a:r>
              <a:rPr kumimoji="1" lang="en-US" altLang="zh-CN" b="0" smtClean="0">
                <a:latin typeface="Candara" panose="020E0502030303020204" pitchFamily="34" charset="0"/>
              </a:rPr>
              <a:t>Cross-Modal</a:t>
            </a:r>
            <a:br>
              <a:rPr kumimoji="1" lang="en-US" altLang="zh-CN" b="0" smtClean="0">
                <a:latin typeface="Candara" panose="020E0502030303020204" pitchFamily="34" charset="0"/>
              </a:rPr>
            </a:br>
            <a:r>
              <a:rPr kumimoji="1" lang="en-US" altLang="zh-CN" b="0" smtClean="0">
                <a:latin typeface="Candara" panose="020E0502030303020204" pitchFamily="34" charset="0"/>
              </a:rPr>
              <a:t>Retrieval</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20</a:t>
            </a:fld>
            <a:endParaRPr lang="zh-CN" altLang="en-US"/>
          </a:p>
        </p:txBody>
      </p:sp>
      <p:pic>
        <p:nvPicPr>
          <p:cNvPr id="45" name="图片 44" descr="C:\Users\xin\Desktop\中科大.png中科大"/>
          <p:cNvPicPr>
            <a:picLocks noChangeAspect="1"/>
          </p:cNvPicPr>
          <p:nvPr/>
        </p:nvPicPr>
        <p:blipFill>
          <a:blip r:embed="rId2"/>
          <a:srcRect/>
          <a:stretch>
            <a:fillRect/>
          </a:stretch>
        </p:blipFill>
        <p:spPr>
          <a:xfrm>
            <a:off x="10705148" y="106680"/>
            <a:ext cx="815340" cy="815340"/>
          </a:xfrm>
          <a:prstGeom prst="rect">
            <a:avLst/>
          </a:prstGeom>
        </p:spPr>
      </p:pic>
      <p:sp>
        <p:nvSpPr>
          <p:cNvPr id="9" name="文本框 8">
            <a:extLst>
              <a:ext uri="{FF2B5EF4-FFF2-40B4-BE49-F238E27FC236}">
                <a16:creationId xmlns:a16="http://schemas.microsoft.com/office/drawing/2014/main" id="{2490AD82-9584-FC4D-A43F-25E7203504C4}"/>
              </a:ext>
            </a:extLst>
          </p:cNvPr>
          <p:cNvSpPr txBox="1"/>
          <p:nvPr/>
        </p:nvSpPr>
        <p:spPr>
          <a:xfrm>
            <a:off x="669924" y="1135379"/>
            <a:ext cx="10725633" cy="1932837"/>
          </a:xfrm>
          <a:prstGeom prst="rect">
            <a:avLst/>
          </a:prstGeom>
          <a:noFill/>
        </p:spPr>
        <p:txBody>
          <a:bodyPr wrap="square" rtlCol="0">
            <a:spAutoFit/>
          </a:bodyPr>
          <a:lstStyle/>
          <a:p>
            <a:pPr>
              <a:lnSpc>
                <a:spcPct val="130000"/>
              </a:lnSpc>
            </a:pPr>
            <a:r>
              <a:rPr lang="en" altLang="zh-CN" sz="2000" b="1" smtClean="0">
                <a:latin typeface="Candara" panose="020E0502030303020204" pitchFamily="34" charset="0"/>
              </a:rPr>
              <a:t>M</a:t>
            </a:r>
            <a:r>
              <a:rPr lang="en-US" altLang="zh-CN" sz="2000" b="1" dirty="0" err="1">
                <a:latin typeface="Candara" panose="020E0502030303020204" pitchFamily="34" charset="0"/>
              </a:rPr>
              <a:t>otivation</a:t>
            </a:r>
            <a:r>
              <a:rPr lang="en-US" altLang="zh-CN" sz="2000" b="1">
                <a:latin typeface="Candara" panose="020E0502030303020204" pitchFamily="34" charset="0"/>
              </a:rPr>
              <a:t> </a:t>
            </a:r>
            <a:r>
              <a:rPr lang="en" altLang="zh-CN" sz="2000" b="1" smtClean="0">
                <a:latin typeface="Candara" panose="020E0502030303020204" pitchFamily="34" charset="0"/>
              </a:rPr>
              <a:t>:</a:t>
            </a:r>
            <a:endParaRPr lang="en" altLang="zh-CN" sz="2000" b="1">
              <a:latin typeface="Candara" panose="020E0502030303020204" pitchFamily="34" charset="0"/>
            </a:endParaRPr>
          </a:p>
          <a:p>
            <a:pPr marL="342900" indent="-342900">
              <a:lnSpc>
                <a:spcPct val="130000"/>
              </a:lnSpc>
              <a:buAutoNum type="arabicParenBoth"/>
            </a:pPr>
            <a:r>
              <a:rPr lang="en-US" altLang="zh-CN">
                <a:solidFill>
                  <a:srgbClr val="FF0000"/>
                </a:solidFill>
                <a:latin typeface="Candara" panose="020E0502030303020204" pitchFamily="34" charset="0"/>
              </a:rPr>
              <a:t>  </a:t>
            </a:r>
            <a:r>
              <a:rPr lang="en-US" altLang="zh-CN" b="1" smtClean="0">
                <a:solidFill>
                  <a:srgbClr val="FF0000"/>
                </a:solidFill>
                <a:latin typeface="Candara" panose="020E0502030303020204" pitchFamily="34" charset="0"/>
              </a:rPr>
              <a:t>scene </a:t>
            </a:r>
            <a:r>
              <a:rPr lang="en-US" altLang="zh-CN" b="1">
                <a:solidFill>
                  <a:srgbClr val="FF0000"/>
                </a:solidFill>
                <a:latin typeface="Candara" panose="020E0502030303020204" pitchFamily="34" charset="0"/>
              </a:rPr>
              <a:t>text appearing in </a:t>
            </a:r>
            <a:r>
              <a:rPr lang="en-US" altLang="zh-CN" b="1">
                <a:solidFill>
                  <a:srgbClr val="FF0000"/>
                </a:solidFill>
                <a:latin typeface="Candara" panose="020E0502030303020204" pitchFamily="34" charset="0"/>
              </a:rPr>
              <a:t>images </a:t>
            </a:r>
            <a:r>
              <a:rPr lang="en-US" altLang="zh-CN" smtClean="0">
                <a:latin typeface="Candara" panose="020E0502030303020204" pitchFamily="34" charset="0"/>
              </a:rPr>
              <a:t>can provide </a:t>
            </a:r>
            <a:r>
              <a:rPr lang="en-US" altLang="zh-CN" b="1">
                <a:solidFill>
                  <a:srgbClr val="FF0000"/>
                </a:solidFill>
                <a:latin typeface="Candara" panose="020E0502030303020204" pitchFamily="34" charset="0"/>
              </a:rPr>
              <a:t>valuable information </a:t>
            </a:r>
            <a:r>
              <a:rPr lang="en-US" altLang="zh-CN">
                <a:latin typeface="Candara" panose="020E0502030303020204" pitchFamily="34" charset="0"/>
              </a:rPr>
              <a:t>to understand the </a:t>
            </a:r>
            <a:r>
              <a:rPr lang="en-US" altLang="zh-CN">
                <a:latin typeface="Candara" panose="020E0502030303020204" pitchFamily="34" charset="0"/>
              </a:rPr>
              <a:t>visual </a:t>
            </a:r>
            <a:r>
              <a:rPr lang="en-US" altLang="zh-CN" smtClean="0">
                <a:latin typeface="Candara" panose="020E0502030303020204" pitchFamily="34" charset="0"/>
              </a:rPr>
              <a:t>semantics</a:t>
            </a:r>
            <a:r>
              <a:rPr lang="zh-CN" altLang="en-US" smtClean="0">
                <a:latin typeface="Candara" panose="020E0502030303020204" pitchFamily="34" charset="0"/>
              </a:rPr>
              <a:t>（现有方法</a:t>
            </a:r>
            <a:r>
              <a:rPr lang="zh-CN" altLang="en-US" sz="1600" smtClean="0">
                <a:latin typeface="Candara" panose="020E0502030303020204" pitchFamily="34" charset="0"/>
              </a:rPr>
              <a:t>忽略</a:t>
            </a:r>
            <a:r>
              <a:rPr lang="zh-CN" altLang="en-US" smtClean="0">
                <a:latin typeface="Candara" panose="020E0502030303020204" pitchFamily="34" charset="0"/>
              </a:rPr>
              <a:t>）</a:t>
            </a:r>
            <a:endParaRPr lang="en-US" altLang="zh-CN">
              <a:solidFill>
                <a:srgbClr val="FF0000"/>
              </a:solidFill>
              <a:latin typeface="Candara" panose="020E0502030303020204" pitchFamily="34" charset="0"/>
            </a:endParaRPr>
          </a:p>
          <a:p>
            <a:pPr marL="457200" indent="-457200">
              <a:lnSpc>
                <a:spcPct val="130000"/>
              </a:lnSpc>
              <a:buAutoNum type="arabicParenBoth"/>
            </a:pPr>
            <a:r>
              <a:rPr lang="en-US" altLang="zh-CN" smtClean="0">
                <a:latin typeface="Candara" panose="020E0502030303020204" pitchFamily="34" charset="0"/>
              </a:rPr>
              <a:t>Directly adding </a:t>
            </a:r>
            <a:r>
              <a:rPr lang="en-US" altLang="zh-CN">
                <a:latin typeface="Candara" panose="020E0502030303020204" pitchFamily="34" charset="0"/>
              </a:rPr>
              <a:t>this information may lead to performance degradation in </a:t>
            </a:r>
            <a:r>
              <a:rPr lang="en-US" altLang="zh-CN">
                <a:solidFill>
                  <a:srgbClr val="FF0000"/>
                </a:solidFill>
                <a:latin typeface="Candara" panose="020E0502030303020204" pitchFamily="34" charset="0"/>
              </a:rPr>
              <a:t>scene text </a:t>
            </a:r>
            <a:r>
              <a:rPr lang="en-US" altLang="zh-CN">
                <a:solidFill>
                  <a:srgbClr val="FF0000"/>
                </a:solidFill>
                <a:latin typeface="Candara" panose="020E0502030303020204" pitchFamily="34" charset="0"/>
              </a:rPr>
              <a:t>free </a:t>
            </a:r>
            <a:r>
              <a:rPr lang="en-US" altLang="zh-CN" smtClean="0">
                <a:solidFill>
                  <a:srgbClr val="FF0000"/>
                </a:solidFill>
                <a:latin typeface="Candara" panose="020E0502030303020204" pitchFamily="34" charset="0"/>
              </a:rPr>
              <a:t>scenarios</a:t>
            </a:r>
            <a:endParaRPr lang="en-US" altLang="zh-CN" b="1">
              <a:solidFill>
                <a:srgbClr val="FF0000"/>
              </a:solidFill>
              <a:latin typeface="Candara" panose="020E0502030303020204" pitchFamily="34" charset="0"/>
            </a:endParaRPr>
          </a:p>
          <a:p>
            <a:pPr marL="457200" indent="-457200">
              <a:lnSpc>
                <a:spcPct val="130000"/>
              </a:lnSpc>
              <a:buAutoNum type="arabicParenBoth"/>
            </a:pPr>
            <a:r>
              <a:rPr lang="en-US" altLang="zh-CN" smtClean="0">
                <a:latin typeface="Candara" panose="020E0502030303020204" pitchFamily="34" charset="0"/>
              </a:rPr>
              <a:t> </a:t>
            </a:r>
            <a:r>
              <a:rPr lang="zh-CN" altLang="en-US" smtClean="0">
                <a:latin typeface="Candara" panose="020E0502030303020204" pitchFamily="34" charset="0"/>
              </a:rPr>
              <a:t>统一模型：</a:t>
            </a:r>
            <a:r>
              <a:rPr lang="en-US" altLang="zh-CN">
                <a:latin typeface="Candara" panose="020E0502030303020204" pitchFamily="34" charset="0"/>
              </a:rPr>
              <a:t>scene text </a:t>
            </a:r>
            <a:r>
              <a:rPr lang="en-US" altLang="zh-CN">
                <a:latin typeface="Candara" panose="020E0502030303020204" pitchFamily="34" charset="0"/>
              </a:rPr>
              <a:t>free </a:t>
            </a:r>
            <a:r>
              <a:rPr lang="en-US" altLang="zh-CN" smtClean="0">
                <a:latin typeface="Candara" panose="020E0502030303020204" pitchFamily="34" charset="0"/>
              </a:rPr>
              <a:t>+ scene </a:t>
            </a:r>
            <a:r>
              <a:rPr lang="en-US" altLang="zh-CN">
                <a:latin typeface="Candara" panose="020E0502030303020204" pitchFamily="34" charset="0"/>
              </a:rPr>
              <a:t>text aware scenarios</a:t>
            </a:r>
            <a:endParaRPr lang="en-US" altLang="zh-CN">
              <a:latin typeface="Candara" panose="020E0502030303020204" pitchFamily="34" charset="0"/>
            </a:endParaRPr>
          </a:p>
        </p:txBody>
      </p:sp>
      <p:sp>
        <p:nvSpPr>
          <p:cNvPr id="10" name="文本框 9">
            <a:extLst>
              <a:ext uri="{FF2B5EF4-FFF2-40B4-BE49-F238E27FC236}">
                <a16:creationId xmlns:a16="http://schemas.microsoft.com/office/drawing/2014/main" id="{2490AD82-9584-FC4D-A43F-25E7203504C4}"/>
              </a:ext>
            </a:extLst>
          </p:cNvPr>
          <p:cNvSpPr txBox="1"/>
          <p:nvPr/>
        </p:nvSpPr>
        <p:spPr>
          <a:xfrm>
            <a:off x="669924" y="3575951"/>
            <a:ext cx="3274154" cy="3013133"/>
          </a:xfrm>
          <a:prstGeom prst="rect">
            <a:avLst/>
          </a:prstGeom>
          <a:noFill/>
        </p:spPr>
        <p:txBody>
          <a:bodyPr wrap="square" rtlCol="0">
            <a:spAutoFit/>
          </a:bodyPr>
          <a:lstStyle/>
          <a:p>
            <a:pPr>
              <a:lnSpc>
                <a:spcPct val="130000"/>
              </a:lnSpc>
            </a:pPr>
            <a:r>
              <a:rPr lang="zh-CN" altLang="en-US" sz="2000" smtClean="0">
                <a:solidFill>
                  <a:srgbClr val="FF0000"/>
                </a:solidFill>
                <a:latin typeface="Candara" panose="020E0502030303020204" pitchFamily="34" charset="0"/>
                <a:ea typeface="黑体" panose="02010609060101010101" pitchFamily="49" charset="-122"/>
              </a:rPr>
              <a:t>限制</a:t>
            </a:r>
            <a:r>
              <a:rPr lang="zh-CN" altLang="en-US" sz="2000" smtClean="0">
                <a:solidFill>
                  <a:srgbClr val="FF0000"/>
                </a:solidFill>
                <a:latin typeface="Candara" panose="020E0502030303020204" pitchFamily="34" charset="0"/>
                <a:ea typeface="黑体" panose="02010609060101010101" pitchFamily="49" charset="-122"/>
              </a:rPr>
              <a:t>：</a:t>
            </a:r>
            <a:endParaRPr lang="en-US" altLang="zh-CN" sz="2000" smtClean="0">
              <a:solidFill>
                <a:srgbClr val="FF0000"/>
              </a:solidFill>
              <a:latin typeface="Candara" panose="020E0502030303020204" pitchFamily="34" charset="0"/>
              <a:ea typeface="黑体" panose="02010609060101010101" pitchFamily="49" charset="-122"/>
            </a:endParaRPr>
          </a:p>
          <a:p>
            <a:pPr>
              <a:lnSpc>
                <a:spcPct val="130000"/>
              </a:lnSpc>
            </a:pPr>
            <a:r>
              <a:rPr lang="zh-CN" altLang="en-US" sz="1400" smtClean="0">
                <a:latin typeface="Candara" panose="020E0502030303020204" pitchFamily="34" charset="0"/>
                <a:ea typeface="黑体" panose="02010609060101010101" pitchFamily="49" charset="-122"/>
              </a:rPr>
              <a:t>（</a:t>
            </a:r>
            <a:r>
              <a:rPr lang="en-US" altLang="zh-CN" sz="1400" smtClean="0">
                <a:latin typeface="Candara" panose="020E0502030303020204" pitchFamily="34" charset="0"/>
                <a:ea typeface="黑体" panose="02010609060101010101" pitchFamily="49" charset="-122"/>
              </a:rPr>
              <a:t>1</a:t>
            </a:r>
            <a:r>
              <a:rPr lang="zh-CN" altLang="en-US" sz="1400" smtClean="0">
                <a:latin typeface="Candara" panose="020E0502030303020204" pitchFamily="34" charset="0"/>
                <a:ea typeface="黑体" panose="02010609060101010101" pitchFamily="49" charset="-122"/>
              </a:rPr>
              <a:t>）</a:t>
            </a:r>
            <a:r>
              <a:rPr lang="zh-CN" altLang="en-US" sz="1400" smtClean="0">
                <a:latin typeface="Candara" panose="020E0502030303020204" pitchFamily="34" charset="0"/>
                <a:ea typeface="黑体" panose="02010609060101010101" pitchFamily="49" charset="-122"/>
              </a:rPr>
              <a:t>给定</a:t>
            </a:r>
            <a:r>
              <a:rPr lang="zh-CN" altLang="en-US" sz="1400">
                <a:latin typeface="Candara" panose="020E0502030303020204" pitchFamily="34" charset="0"/>
                <a:ea typeface="黑体" panose="02010609060101010101" pitchFamily="49" charset="-122"/>
              </a:rPr>
              <a:t>一个文本查询，对于</a:t>
            </a:r>
            <a:r>
              <a:rPr lang="zh-CN" altLang="en-US" sz="1400">
                <a:latin typeface="Candara" panose="020E0502030303020204" pitchFamily="34" charset="0"/>
                <a:ea typeface="黑体" panose="02010609060101010101" pitchFamily="49" charset="-122"/>
              </a:rPr>
              <a:t>传统</a:t>
            </a:r>
            <a:r>
              <a:rPr lang="zh-CN" altLang="en-US" sz="1400" smtClean="0">
                <a:latin typeface="Candara" panose="020E0502030303020204" pitchFamily="34" charset="0"/>
                <a:ea typeface="黑体" panose="02010609060101010101" pitchFamily="49" charset="-122"/>
              </a:rPr>
              <a:t>的跨模态检索</a:t>
            </a:r>
            <a:r>
              <a:rPr lang="zh-CN" altLang="en-US" sz="1400">
                <a:latin typeface="Candara" panose="020E0502030303020204" pitchFamily="34" charset="0"/>
                <a:ea typeface="黑体" panose="02010609060101010101" pitchFamily="49" charset="-122"/>
              </a:rPr>
              <a:t>，两个图像在</a:t>
            </a:r>
            <a:r>
              <a:rPr lang="zh-CN" altLang="en-US" sz="1400">
                <a:solidFill>
                  <a:srgbClr val="FF0000"/>
                </a:solidFill>
                <a:latin typeface="Candara" panose="020E0502030303020204" pitchFamily="34" charset="0"/>
                <a:ea typeface="黑体" panose="02010609060101010101" pitchFamily="49" charset="-122"/>
              </a:rPr>
              <a:t>视觉语义上接近</a:t>
            </a:r>
            <a:r>
              <a:rPr lang="zh-CN" altLang="en-US" sz="1400">
                <a:latin typeface="Candara" panose="020E0502030303020204" pitchFamily="34" charset="0"/>
                <a:ea typeface="黑体" panose="02010609060101010101" pitchFamily="49" charset="-122"/>
              </a:rPr>
              <a:t>。通过将视觉外观和场景文本信息</a:t>
            </a:r>
            <a:r>
              <a:rPr lang="en-US" altLang="zh-CN" sz="1400">
                <a:latin typeface="Candara" panose="020E0502030303020204" pitchFamily="34" charset="0"/>
                <a:ea typeface="黑体" panose="02010609060101010101" pitchFamily="49" charset="-122"/>
              </a:rPr>
              <a:t>(</a:t>
            </a:r>
            <a:r>
              <a:rPr lang="zh-CN" altLang="en-US" sz="1400">
                <a:latin typeface="Candara" panose="020E0502030303020204" pitchFamily="34" charset="0"/>
                <a:ea typeface="黑体" panose="02010609060101010101" pitchFamily="49" charset="-122"/>
              </a:rPr>
              <a:t>如</a:t>
            </a:r>
            <a:r>
              <a:rPr lang="zh-CN" altLang="en-US" sz="1400" smtClean="0">
                <a:latin typeface="Candara" panose="020E0502030303020204" pitchFamily="34" charset="0"/>
                <a:ea typeface="黑体" panose="02010609060101010101" pitchFamily="49" charset="-122"/>
              </a:rPr>
              <a:t>“</a:t>
            </a:r>
            <a:r>
              <a:rPr lang="en-US" altLang="zh-CN" sz="1400" smtClean="0">
                <a:latin typeface="Candara" panose="020E0502030303020204" pitchFamily="34" charset="0"/>
                <a:ea typeface="黑体" panose="02010609060101010101" pitchFamily="49" charset="-122"/>
              </a:rPr>
              <a:t>gummy hotdog</a:t>
            </a:r>
            <a:r>
              <a:rPr lang="zh-CN" altLang="en-US" sz="1400" smtClean="0">
                <a:latin typeface="Candara" panose="020E0502030303020204" pitchFamily="34" charset="0"/>
                <a:ea typeface="黑体" panose="02010609060101010101" pitchFamily="49" charset="-122"/>
              </a:rPr>
              <a:t>”</a:t>
            </a:r>
            <a:r>
              <a:rPr lang="en-US" altLang="zh-CN" sz="1400">
                <a:latin typeface="Candara" panose="020E0502030303020204" pitchFamily="34" charset="0"/>
                <a:ea typeface="黑体" panose="02010609060101010101" pitchFamily="49" charset="-122"/>
              </a:rPr>
              <a:t>)</a:t>
            </a:r>
            <a:r>
              <a:rPr lang="zh-CN" altLang="en-US" sz="1400">
                <a:latin typeface="Candara" panose="020E0502030303020204" pitchFamily="34" charset="0"/>
                <a:ea typeface="黑体" panose="02010609060101010101" pitchFamily="49" charset="-122"/>
              </a:rPr>
              <a:t>考虑到一个</a:t>
            </a:r>
            <a:r>
              <a:rPr lang="zh-CN" altLang="en-US" sz="1400">
                <a:latin typeface="Candara" panose="020E0502030303020204" pitchFamily="34" charset="0"/>
                <a:ea typeface="黑体" panose="02010609060101010101" pitchFamily="49" charset="-122"/>
              </a:rPr>
              <a:t>框架</a:t>
            </a:r>
            <a:r>
              <a:rPr lang="zh-CN" altLang="en-US" sz="1400" smtClean="0">
                <a:latin typeface="Candara" panose="020E0502030303020204" pitchFamily="34" charset="0"/>
                <a:ea typeface="黑体" panose="02010609060101010101" pitchFamily="49" charset="-122"/>
              </a:rPr>
              <a:t>中</a:t>
            </a:r>
            <a:endParaRPr lang="en-US" altLang="zh-CN" sz="1400" smtClean="0">
              <a:latin typeface="Candara" panose="020E0502030303020204" pitchFamily="34" charset="0"/>
              <a:ea typeface="黑体" panose="02010609060101010101" pitchFamily="49" charset="-122"/>
            </a:endParaRPr>
          </a:p>
          <a:p>
            <a:pPr>
              <a:lnSpc>
                <a:spcPct val="130000"/>
              </a:lnSpc>
            </a:pPr>
            <a:endParaRPr lang="en-US" altLang="zh-CN" sz="1400" smtClean="0">
              <a:latin typeface="Candara" panose="020E0502030303020204" pitchFamily="34" charset="0"/>
              <a:ea typeface="黑体" panose="02010609060101010101" pitchFamily="49" charset="-122"/>
            </a:endParaRPr>
          </a:p>
          <a:p>
            <a:pPr>
              <a:lnSpc>
                <a:spcPct val="130000"/>
              </a:lnSpc>
            </a:pPr>
            <a:r>
              <a:rPr lang="zh-CN" altLang="en-US" sz="1400" smtClean="0">
                <a:latin typeface="Candara" panose="020E0502030303020204" pitchFamily="34" charset="0"/>
                <a:ea typeface="黑体" panose="02010609060101010101" pitchFamily="49" charset="-122"/>
              </a:rPr>
              <a:t>（</a:t>
            </a:r>
            <a:r>
              <a:rPr lang="en-US" altLang="zh-CN" sz="1400" smtClean="0">
                <a:latin typeface="Candara" panose="020E0502030303020204" pitchFamily="34" charset="0"/>
                <a:ea typeface="黑体" panose="02010609060101010101" pitchFamily="49" charset="-122"/>
              </a:rPr>
              <a:t>2</a:t>
            </a:r>
            <a:r>
              <a:rPr lang="zh-CN" altLang="en-US" sz="1400" smtClean="0">
                <a:latin typeface="Candara" panose="020E0502030303020204" pitchFamily="34" charset="0"/>
                <a:ea typeface="黑体" panose="02010609060101010101" pitchFamily="49" charset="-122"/>
              </a:rPr>
              <a:t>）</a:t>
            </a:r>
            <a:r>
              <a:rPr lang="en-US" altLang="zh-CN" sz="1400" smtClean="0">
                <a:latin typeface="Candara" panose="020E0502030303020204" pitchFamily="34" charset="0"/>
                <a:ea typeface="黑体" panose="02010609060101010101" pitchFamily="49" charset="-122"/>
              </a:rPr>
              <a:t>VISTA(</a:t>
            </a:r>
            <a:r>
              <a:rPr lang="zh-CN" altLang="en-US" sz="1400" smtClean="0">
                <a:latin typeface="Candara" panose="020E0502030303020204" pitchFamily="34" charset="0"/>
                <a:ea typeface="黑体" panose="02010609060101010101" pitchFamily="49" charset="-122"/>
              </a:rPr>
              <a:t>能区分</a:t>
            </a:r>
            <a:r>
              <a:rPr lang="en-US" altLang="zh-CN" sz="1400" smtClean="0">
                <a:latin typeface="Candara" panose="020E0502030303020204" pitchFamily="34" charset="0"/>
                <a:ea typeface="黑体" panose="02010609060101010101" pitchFamily="49" charset="-122"/>
              </a:rPr>
              <a:t>): </a:t>
            </a:r>
          </a:p>
          <a:p>
            <a:pPr>
              <a:lnSpc>
                <a:spcPct val="130000"/>
              </a:lnSpc>
            </a:pPr>
            <a:endParaRPr lang="en-US" altLang="zh-CN" sz="1400">
              <a:latin typeface="Candara" panose="020E0502030303020204" pitchFamily="34" charset="0"/>
              <a:ea typeface="黑体" panose="02010609060101010101" pitchFamily="49" charset="-122"/>
            </a:endParaRPr>
          </a:p>
          <a:p>
            <a:pPr>
              <a:lnSpc>
                <a:spcPct val="130000"/>
              </a:lnSpc>
            </a:pPr>
            <a:r>
              <a:rPr lang="zh-CN" altLang="en-US" sz="1400" smtClean="0">
                <a:latin typeface="Candara" panose="020E0502030303020204" pitchFamily="34" charset="0"/>
                <a:ea typeface="黑体" panose="02010609060101010101" pitchFamily="49" charset="-122"/>
              </a:rPr>
              <a:t>   </a:t>
            </a:r>
            <a:endParaRPr lang="en-US" altLang="zh-CN" sz="1400" smtClean="0">
              <a:latin typeface="Candara" panose="020E0502030303020204" pitchFamily="34" charset="0"/>
              <a:ea typeface="黑体" panose="02010609060101010101" pitchFamily="49" charset="-122"/>
            </a:endParaRPr>
          </a:p>
          <a:p>
            <a:pPr>
              <a:lnSpc>
                <a:spcPct val="130000"/>
              </a:lnSpc>
            </a:pPr>
            <a:r>
              <a:rPr lang="zh-CN" altLang="en-US" sz="1400" smtClean="0">
                <a:latin typeface="Candara" panose="020E0502030303020204" pitchFamily="34" charset="0"/>
                <a:ea typeface="黑体" panose="02010609060101010101" pitchFamily="49" charset="-122"/>
              </a:rPr>
              <a:t>可以</a:t>
            </a:r>
            <a:r>
              <a:rPr lang="zh-CN" altLang="en-US" sz="1400">
                <a:latin typeface="Candara" panose="020E0502030303020204" pitchFamily="34" charset="0"/>
                <a:ea typeface="黑体" panose="02010609060101010101" pitchFamily="49" charset="-122"/>
              </a:rPr>
              <a:t>适应</a:t>
            </a:r>
            <a:r>
              <a:rPr lang="zh-CN" altLang="en-US" sz="1400" smtClean="0">
                <a:latin typeface="Candara" panose="020E0502030303020204" pitchFamily="34" charset="0"/>
                <a:ea typeface="黑体" panose="02010609060101010101" pitchFamily="49" charset="-122"/>
              </a:rPr>
              <a:t>常规无</a:t>
            </a:r>
            <a:r>
              <a:rPr lang="zh-CN" altLang="en-US" sz="1400">
                <a:latin typeface="Candara" panose="020E0502030303020204" pitchFamily="34" charset="0"/>
                <a:ea typeface="黑体" panose="02010609060101010101" pitchFamily="49" charset="-122"/>
              </a:rPr>
              <a:t>文字场景</a:t>
            </a:r>
            <a:endParaRPr lang="en" altLang="zh-CN" sz="1400">
              <a:latin typeface="Candara" panose="020E0502030303020204" pitchFamily="34" charset="0"/>
              <a:ea typeface="黑体" panose="02010609060101010101" pitchFamily="49" charset="-122"/>
            </a:endParaRPr>
          </a:p>
        </p:txBody>
      </p:sp>
      <p:cxnSp>
        <p:nvCxnSpPr>
          <p:cNvPr id="11" name="直接箭头连接符 10"/>
          <p:cNvCxnSpPr/>
          <p:nvPr/>
        </p:nvCxnSpPr>
        <p:spPr>
          <a:xfrm flipV="1">
            <a:off x="3900463" y="4476198"/>
            <a:ext cx="891273" cy="4749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4791736" y="2993366"/>
            <a:ext cx="4549057" cy="3618150"/>
          </a:xfrm>
          <a:prstGeom prst="rect">
            <a:avLst/>
          </a:prstGeom>
        </p:spPr>
      </p:pic>
      <p:pic>
        <p:nvPicPr>
          <p:cNvPr id="14" name="图片 13"/>
          <p:cNvPicPr>
            <a:picLocks noChangeAspect="1"/>
          </p:cNvPicPr>
          <p:nvPr/>
        </p:nvPicPr>
        <p:blipFill>
          <a:blip r:embed="rId4"/>
          <a:stretch>
            <a:fillRect/>
          </a:stretch>
        </p:blipFill>
        <p:spPr>
          <a:xfrm>
            <a:off x="1733727" y="5748854"/>
            <a:ext cx="1536545" cy="252721"/>
          </a:xfrm>
          <a:prstGeom prst="rect">
            <a:avLst/>
          </a:prstGeom>
        </p:spPr>
      </p:pic>
    </p:spTree>
    <p:extLst>
      <p:ext uri="{BB962C8B-B14F-4D97-AF65-F5344CB8AC3E}">
        <p14:creationId xmlns:p14="http://schemas.microsoft.com/office/powerpoint/2010/main" val="4219064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b="0" smtClean="0">
                <a:latin typeface="Candara" panose="020E0502030303020204" pitchFamily="34" charset="0"/>
              </a:rPr>
              <a:t>COTS</a:t>
            </a:r>
            <a:endParaRPr lang="zh-CN" altLang="en-US" sz="3000" dirty="0"/>
          </a:p>
        </p:txBody>
      </p:sp>
      <p:pic>
        <p:nvPicPr>
          <p:cNvPr id="45" name="图片 44" descr="C:\Users\xin\Desktop\中科大.png中科大"/>
          <p:cNvPicPr>
            <a:picLocks noChangeAspect="1"/>
          </p:cNvPicPr>
          <p:nvPr/>
        </p:nvPicPr>
        <p:blipFill>
          <a:blip r:embed="rId2"/>
          <a:srcRect/>
          <a:stretch>
            <a:fillRect/>
          </a:stretch>
        </p:blipFill>
        <p:spPr>
          <a:xfrm>
            <a:off x="10705148" y="106680"/>
            <a:ext cx="815340" cy="815340"/>
          </a:xfrm>
          <a:prstGeom prst="rect">
            <a:avLst/>
          </a:prstGeom>
        </p:spPr>
      </p:pic>
      <p:sp>
        <p:nvSpPr>
          <p:cNvPr id="7" name="文本框 15">
            <a:extLst>
              <a:ext uri="{FF2B5EF4-FFF2-40B4-BE49-F238E27FC236}">
                <a16:creationId xmlns:a16="http://schemas.microsoft.com/office/drawing/2014/main" id="{2490AD82-9584-FC4D-A43F-25E7203504C4}"/>
              </a:ext>
            </a:extLst>
          </p:cNvPr>
          <p:cNvSpPr txBox="1"/>
          <p:nvPr/>
        </p:nvSpPr>
        <p:spPr>
          <a:xfrm>
            <a:off x="7850037" y="1183799"/>
            <a:ext cx="4180037" cy="38533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b="1" smtClean="0">
                <a:latin typeface="Candara" panose="020E0502030303020204" pitchFamily="34" charset="0"/>
              </a:rPr>
              <a:t>方法（</a:t>
            </a:r>
            <a:r>
              <a:rPr lang="en-US" altLang="zh-CN" sz="1600" b="1">
                <a:latin typeface="Candara" panose="020E0502030303020204" pitchFamily="34" charset="0"/>
              </a:rPr>
              <a:t>full transformer</a:t>
            </a:r>
            <a:r>
              <a:rPr lang="zh-CN" altLang="en-US" sz="1600" b="1">
                <a:latin typeface="Candara" panose="020E0502030303020204" pitchFamily="34" charset="0"/>
              </a:rPr>
              <a:t>架构</a:t>
            </a:r>
            <a:r>
              <a:rPr lang="zh-CN" altLang="en-US" b="1">
                <a:latin typeface="Candara" panose="020E0502030303020204" pitchFamily="34" charset="0"/>
              </a:rPr>
              <a:t>）：</a:t>
            </a:r>
            <a:endParaRPr lang="en-US" altLang="zh-CN" b="1">
              <a:latin typeface="Candara" panose="020E0502030303020204" pitchFamily="34" charset="0"/>
            </a:endParaRPr>
          </a:p>
          <a:p>
            <a:pPr marL="285750" indent="-285750" algn="just">
              <a:lnSpc>
                <a:spcPct val="130000"/>
              </a:lnSpc>
              <a:buFont typeface="Wingdings" panose="05000000000000000000" pitchFamily="2" charset="2"/>
              <a:buChar char="l"/>
            </a:pPr>
            <a:r>
              <a:rPr lang="en-US" altLang="zh-CN" sz="1600" b="1" smtClean="0">
                <a:latin typeface="Candara" panose="020E0502030303020204" pitchFamily="34" charset="0"/>
                <a:ea typeface="黑体" panose="02010609060101010101" pitchFamily="49" charset="-122"/>
              </a:rPr>
              <a:t>Problem formulation</a:t>
            </a:r>
            <a:r>
              <a:rPr lang="zh-CN" altLang="en-US" sz="1600" smtClean="0">
                <a:latin typeface="Candara" panose="020E0502030303020204" pitchFamily="34" charset="0"/>
                <a:ea typeface="黑体" panose="02010609060101010101" pitchFamily="49" charset="-122"/>
              </a:rPr>
              <a:t> </a:t>
            </a:r>
            <a:endParaRPr lang="en-US" altLang="zh-CN" sz="1400" b="1">
              <a:solidFill>
                <a:srgbClr val="FF0000"/>
              </a:solidFill>
              <a:latin typeface="Candara" panose="020E0502030303020204" pitchFamily="34" charset="0"/>
              <a:ea typeface="黑体" panose="02010609060101010101" pitchFamily="49" charset="-122"/>
            </a:endParaRPr>
          </a:p>
          <a:p>
            <a:pPr algn="just">
              <a:lnSpc>
                <a:spcPct val="130000"/>
              </a:lnSpc>
            </a:pPr>
            <a:r>
              <a:rPr lang="en-US" altLang="zh-CN" sz="1400" b="1" smtClean="0">
                <a:latin typeface="Candara" panose="020E0502030303020204" pitchFamily="34" charset="0"/>
                <a:ea typeface="黑体" panose="02010609060101010101" pitchFamily="49" charset="-122"/>
              </a:rPr>
              <a:t>Image: </a:t>
            </a:r>
            <a:endParaRPr lang="en-US" altLang="zh-CN" sz="1400" b="1">
              <a:latin typeface="Candara" panose="020E0502030303020204" pitchFamily="34" charset="0"/>
              <a:ea typeface="黑体" panose="02010609060101010101" pitchFamily="49" charset="-122"/>
            </a:endParaRPr>
          </a:p>
          <a:p>
            <a:pPr algn="just">
              <a:lnSpc>
                <a:spcPct val="130000"/>
              </a:lnSpc>
            </a:pPr>
            <a:r>
              <a:rPr lang="en-US" altLang="zh-CN" sz="1600" smtClean="0">
                <a:latin typeface="Candara" panose="020E0502030303020204" pitchFamily="34" charset="0"/>
                <a:ea typeface="黑体" panose="02010609060101010101" pitchFamily="49" charset="-122"/>
              </a:rPr>
              <a:t>    OCR model</a:t>
            </a:r>
            <a:r>
              <a:rPr lang="zh-CN" altLang="en-US" sz="1600" smtClean="0">
                <a:latin typeface="Candara" panose="020E0502030303020204" pitchFamily="34" charset="0"/>
                <a:ea typeface="黑体" panose="02010609060101010101" pitchFamily="49" charset="-122"/>
              </a:rPr>
              <a:t>： </a:t>
            </a:r>
            <a:endParaRPr lang="en-US" altLang="zh-CN" sz="1600">
              <a:latin typeface="Candara" panose="020E0502030303020204" pitchFamily="34" charset="0"/>
              <a:ea typeface="黑体" panose="02010609060101010101" pitchFamily="49" charset="-122"/>
            </a:endParaRPr>
          </a:p>
          <a:p>
            <a:pPr algn="just">
              <a:lnSpc>
                <a:spcPct val="130000"/>
              </a:lnSpc>
            </a:pPr>
            <a:r>
              <a:rPr lang="en-US" altLang="zh-CN" sz="1600" b="1" smtClean="0">
                <a:latin typeface="Candara" panose="020E0502030303020204" pitchFamily="34" charset="0"/>
                <a:ea typeface="黑体" panose="02010609060101010101" pitchFamily="49" charset="-122"/>
              </a:rPr>
              <a:t>     V  + O</a:t>
            </a:r>
            <a:endParaRPr lang="en-US" altLang="zh-CN" sz="1600" b="1" smtClean="0">
              <a:latin typeface="Candara" panose="020E0502030303020204" pitchFamily="34" charset="0"/>
              <a:ea typeface="黑体" panose="02010609060101010101" pitchFamily="49" charset="-122"/>
            </a:endParaRPr>
          </a:p>
          <a:p>
            <a:pPr marL="285750" indent="-285750" algn="just">
              <a:lnSpc>
                <a:spcPct val="130000"/>
              </a:lnSpc>
              <a:buFont typeface="Wingdings" panose="05000000000000000000" pitchFamily="2" charset="2"/>
              <a:buChar char="l"/>
            </a:pPr>
            <a:r>
              <a:rPr lang="en-US" altLang="zh-CN" sz="1600" b="1" smtClean="0">
                <a:latin typeface="Candara" panose="020E0502030303020204" pitchFamily="34" charset="0"/>
                <a:ea typeface="黑体" panose="02010609060101010101" pitchFamily="49" charset="-122"/>
              </a:rPr>
              <a:t>Vision </a:t>
            </a:r>
            <a:r>
              <a:rPr lang="en-US" altLang="zh-CN" sz="1600" b="1">
                <a:latin typeface="Candara" panose="020E0502030303020204" pitchFamily="34" charset="0"/>
                <a:ea typeface="黑体" panose="02010609060101010101" pitchFamily="49" charset="-122"/>
              </a:rPr>
              <a:t>and Scene Text </a:t>
            </a:r>
            <a:r>
              <a:rPr lang="en-US" altLang="zh-CN" sz="1600" b="1">
                <a:latin typeface="Candara" panose="020E0502030303020204" pitchFamily="34" charset="0"/>
                <a:ea typeface="黑体" panose="02010609060101010101" pitchFamily="49" charset="-122"/>
              </a:rPr>
              <a:t>Encoders</a:t>
            </a:r>
            <a:r>
              <a:rPr lang="en-US" altLang="zh-CN" sz="1600" smtClean="0">
                <a:latin typeface="Candara" panose="020E0502030303020204" pitchFamily="34" charset="0"/>
                <a:ea typeface="黑体" panose="02010609060101010101" pitchFamily="49" charset="-122"/>
              </a:rPr>
              <a:t> </a:t>
            </a:r>
          </a:p>
          <a:p>
            <a:pPr marL="285750" indent="-285750" algn="just">
              <a:lnSpc>
                <a:spcPct val="130000"/>
              </a:lnSpc>
              <a:buFont typeface="Wingdings" panose="05000000000000000000" pitchFamily="2" charset="2"/>
              <a:buChar char="l"/>
            </a:pPr>
            <a:r>
              <a:rPr lang="en-US" altLang="zh-CN" sz="1600" b="1">
                <a:latin typeface="Candara" panose="020E0502030303020204" pitchFamily="34" charset="0"/>
                <a:ea typeface="黑体" panose="02010609060101010101" pitchFamily="49" charset="-122"/>
              </a:rPr>
              <a:t>Vision and Scene </a:t>
            </a:r>
            <a:r>
              <a:rPr lang="en-US" altLang="zh-CN" sz="1600" b="1">
                <a:latin typeface="Candara" panose="020E0502030303020204" pitchFamily="34" charset="0"/>
                <a:ea typeface="黑体" panose="02010609060101010101" pitchFamily="49" charset="-122"/>
              </a:rPr>
              <a:t>Text </a:t>
            </a:r>
            <a:r>
              <a:rPr lang="en-US" altLang="zh-CN" sz="1600" b="1" smtClean="0">
                <a:latin typeface="Candara" panose="020E0502030303020204" pitchFamily="34" charset="0"/>
                <a:ea typeface="黑体" panose="02010609060101010101" pitchFamily="49" charset="-122"/>
              </a:rPr>
              <a:t>Aggregation</a:t>
            </a:r>
          </a:p>
          <a:p>
            <a:pPr algn="just">
              <a:lnSpc>
                <a:spcPct val="130000"/>
              </a:lnSpc>
            </a:pPr>
            <a:r>
              <a:rPr lang="zh-CN" altLang="en-US" sz="1400" b="1" smtClean="0">
                <a:latin typeface="Candara" panose="020E0502030303020204" pitchFamily="34" charset="0"/>
                <a:ea typeface="黑体" panose="02010609060101010101" pitchFamily="49" charset="-122"/>
              </a:rPr>
              <a:t>问题：</a:t>
            </a:r>
            <a:r>
              <a:rPr lang="zh-CN" altLang="en-US" sz="1200" smtClean="0">
                <a:latin typeface="Candara" panose="020E0502030303020204" pitchFamily="34" charset="0"/>
                <a:ea typeface="黑体" panose="02010609060101010101" pitchFamily="49" charset="-122"/>
              </a:rPr>
              <a:t>图大多数</a:t>
            </a:r>
            <a:r>
              <a:rPr lang="zh-CN" altLang="en-US" sz="1200">
                <a:latin typeface="Candara" panose="020E0502030303020204" pitchFamily="34" charset="0"/>
                <a:ea typeface="黑体" panose="02010609060101010101" pitchFamily="49" charset="-122"/>
              </a:rPr>
              <a:t>情况下图像中不包含</a:t>
            </a:r>
            <a:r>
              <a:rPr lang="zh-CN" altLang="en-US" sz="1200">
                <a:solidFill>
                  <a:srgbClr val="FF0000"/>
                </a:solidFill>
                <a:latin typeface="Candara" panose="020E0502030303020204" pitchFamily="34" charset="0"/>
                <a:ea typeface="黑体" panose="02010609060101010101" pitchFamily="49" charset="-122"/>
              </a:rPr>
              <a:t>任何场景文本信息</a:t>
            </a:r>
            <a:r>
              <a:rPr lang="zh-CN" altLang="en-US" sz="1200">
                <a:latin typeface="Candara" panose="020E0502030303020204" pitchFamily="34" charset="0"/>
                <a:ea typeface="黑体" panose="02010609060101010101" pitchFamily="49" charset="-122"/>
              </a:rPr>
              <a:t>，因此场景文本与视觉外观之间的语义相关性会</a:t>
            </a:r>
            <a:r>
              <a:rPr lang="zh-CN" altLang="en-US" sz="1200">
                <a:solidFill>
                  <a:srgbClr val="FF0000"/>
                </a:solidFill>
                <a:latin typeface="Candara" panose="020E0502030303020204" pitchFamily="34" charset="0"/>
                <a:ea typeface="黑体" panose="02010609060101010101" pitchFamily="49" charset="-122"/>
              </a:rPr>
              <a:t>因情况而异</a:t>
            </a:r>
            <a:r>
              <a:rPr lang="zh-CN" altLang="en-US" sz="1200">
                <a:latin typeface="Candara" panose="020E0502030303020204" pitchFamily="34" charset="0"/>
                <a:ea typeface="黑体" panose="02010609060101010101" pitchFamily="49" charset="-122"/>
              </a:rPr>
              <a:t>，可能</a:t>
            </a:r>
            <a:r>
              <a:rPr lang="zh-CN" altLang="en-US" sz="1200">
                <a:latin typeface="Candara" panose="020E0502030303020204" pitchFamily="34" charset="0"/>
                <a:ea typeface="黑体" panose="02010609060101010101" pitchFamily="49" charset="-122"/>
              </a:rPr>
              <a:t>相关性</a:t>
            </a:r>
            <a:r>
              <a:rPr lang="zh-CN" altLang="en-US" sz="1200" smtClean="0">
                <a:latin typeface="Candara" panose="020E0502030303020204" pitchFamily="34" charset="0"/>
                <a:ea typeface="黑体" panose="02010609060101010101" pitchFamily="49" charset="-122"/>
              </a:rPr>
              <a:t>较弱</a:t>
            </a:r>
            <a:endParaRPr lang="en-US" altLang="zh-CN" sz="1200" smtClean="0">
              <a:latin typeface="Candara" panose="020E0502030303020204" pitchFamily="34" charset="0"/>
              <a:ea typeface="黑体" panose="02010609060101010101" pitchFamily="49" charset="-122"/>
            </a:endParaRPr>
          </a:p>
          <a:p>
            <a:pPr algn="just">
              <a:lnSpc>
                <a:spcPct val="130000"/>
              </a:lnSpc>
            </a:pPr>
            <a:r>
              <a:rPr lang="zh-CN" altLang="en-US" sz="1400" b="1">
                <a:latin typeface="Candara" panose="020E0502030303020204" pitchFamily="34" charset="0"/>
                <a:ea typeface="黑体" panose="02010609060101010101" pitchFamily="49" charset="-122"/>
              </a:rPr>
              <a:t>解决方案：</a:t>
            </a:r>
            <a:r>
              <a:rPr lang="zh-CN" altLang="en-US" sz="1200">
                <a:latin typeface="Candara" panose="020E0502030303020204" pitchFamily="34" charset="0"/>
                <a:ea typeface="黑体" panose="02010609060101010101" pitchFamily="49" charset="-122"/>
              </a:rPr>
              <a:t>提出了一种基于</a:t>
            </a:r>
            <a:r>
              <a:rPr lang="zh-CN" altLang="en-US" sz="1200" b="1">
                <a:solidFill>
                  <a:srgbClr val="FF0000"/>
                </a:solidFill>
                <a:latin typeface="Candara" panose="020E0502030303020204" pitchFamily="34" charset="0"/>
                <a:ea typeface="黑体" panose="02010609060101010101" pitchFamily="49" charset="-122"/>
              </a:rPr>
              <a:t>融合标记</a:t>
            </a:r>
            <a:r>
              <a:rPr lang="en-US" altLang="zh-CN" sz="1200" b="1">
                <a:solidFill>
                  <a:srgbClr val="FF0000"/>
                </a:solidFill>
                <a:latin typeface="Candara" panose="020E0502030303020204" pitchFamily="34" charset="0"/>
                <a:ea typeface="黑体" panose="02010609060101010101" pitchFamily="49" charset="-122"/>
              </a:rPr>
              <a:t>(fusion token)</a:t>
            </a:r>
            <a:r>
              <a:rPr lang="zh-CN" altLang="en-US" sz="1200" b="1">
                <a:solidFill>
                  <a:srgbClr val="FF0000"/>
                </a:solidFill>
                <a:latin typeface="Candara" panose="020E0502030303020204" pitchFamily="34" charset="0"/>
                <a:ea typeface="黑体" panose="02010609060101010101" pitchFamily="49" charset="-122"/>
              </a:rPr>
              <a:t>的</a:t>
            </a:r>
            <a:r>
              <a:rPr lang="en-US" altLang="zh-CN" sz="1200" b="1">
                <a:solidFill>
                  <a:srgbClr val="FF0000"/>
                </a:solidFill>
                <a:latin typeface="Candara" panose="020E0502030303020204" pitchFamily="34" charset="0"/>
                <a:ea typeface="黑体" panose="02010609060101010101" pitchFamily="49" charset="-122"/>
              </a:rPr>
              <a:t>transformer</a:t>
            </a:r>
            <a:r>
              <a:rPr lang="zh-CN" altLang="en-US" sz="1200" b="1">
                <a:solidFill>
                  <a:srgbClr val="FF0000"/>
                </a:solidFill>
                <a:latin typeface="Candara" panose="020E0502030303020204" pitchFamily="34" charset="0"/>
                <a:ea typeface="黑体" panose="02010609060101010101" pitchFamily="49" charset="-122"/>
              </a:rPr>
              <a:t>聚合方法</a:t>
            </a:r>
            <a:r>
              <a:rPr lang="zh-CN" altLang="en-US" sz="1200">
                <a:latin typeface="Candara" panose="020E0502030303020204" pitchFamily="34" charset="0"/>
                <a:ea typeface="黑体" panose="02010609060101010101" pitchFamily="49" charset="-122"/>
              </a:rPr>
              <a:t>，只通过融合标记交换</a:t>
            </a:r>
            <a:r>
              <a:rPr lang="zh-CN" altLang="en-US" sz="1200" b="1">
                <a:solidFill>
                  <a:srgbClr val="FF0000"/>
                </a:solidFill>
                <a:latin typeface="Candara" panose="020E0502030303020204" pitchFamily="34" charset="0"/>
                <a:ea typeface="黑体" panose="02010609060101010101" pitchFamily="49" charset="-122"/>
              </a:rPr>
              <a:t>必要的场景文本信息</a:t>
            </a:r>
            <a:r>
              <a:rPr lang="zh-CN" altLang="en-US" sz="1200">
                <a:latin typeface="Candara" panose="020E0502030303020204" pitchFamily="34" charset="0"/>
                <a:ea typeface="黑体" panose="02010609060101010101" pitchFamily="49" charset="-122"/>
              </a:rPr>
              <a:t>，并专注于每个模态中最重要</a:t>
            </a:r>
            <a:r>
              <a:rPr lang="zh-CN" altLang="en-US" sz="1200">
                <a:latin typeface="Candara" panose="020E0502030303020204" pitchFamily="34" charset="0"/>
                <a:ea typeface="黑体" panose="02010609060101010101" pitchFamily="49" charset="-122"/>
              </a:rPr>
              <a:t>的</a:t>
            </a:r>
            <a:r>
              <a:rPr lang="zh-CN" altLang="en-US" sz="1200" smtClean="0">
                <a:latin typeface="Candara" panose="020E0502030303020204" pitchFamily="34" charset="0"/>
                <a:ea typeface="黑体" panose="02010609060101010101" pitchFamily="49" charset="-122"/>
              </a:rPr>
              <a:t>特征</a:t>
            </a:r>
            <a:endParaRPr lang="en-US" altLang="zh-CN" sz="1200" smtClean="0">
              <a:latin typeface="Candara" panose="020E0502030303020204" pitchFamily="34" charset="0"/>
              <a:ea typeface="黑体" panose="02010609060101010101" pitchFamily="49" charset="-122"/>
            </a:endParaRPr>
          </a:p>
        </p:txBody>
      </p:sp>
      <p:sp>
        <p:nvSpPr>
          <p:cNvPr id="15" name="矩形 14"/>
          <p:cNvSpPr/>
          <p:nvPr/>
        </p:nvSpPr>
        <p:spPr>
          <a:xfrm>
            <a:off x="310552" y="5618794"/>
            <a:ext cx="11604459" cy="984885"/>
          </a:xfrm>
          <a:prstGeom prst="rect">
            <a:avLst/>
          </a:prstGeom>
        </p:spPr>
        <p:txBody>
          <a:bodyPr wrap="none">
            <a:spAutoFit/>
          </a:bodyPr>
          <a:lstStyle/>
          <a:p>
            <a:r>
              <a:rPr lang="zh-CN" altLang="en-US" sz="1600" smtClean="0">
                <a:latin typeface="Candara" panose="020E0502030303020204" pitchFamily="34" charset="0"/>
                <a:ea typeface="黑体" panose="02010609060101010101" pitchFamily="49" charset="-122"/>
              </a:rPr>
              <a:t>根据</a:t>
            </a:r>
            <a:r>
              <a:rPr lang="en-US" altLang="zh-CN" sz="1600" smtClean="0">
                <a:latin typeface="Candara" panose="020E0502030303020204" pitchFamily="34" charset="0"/>
                <a:ea typeface="黑体" panose="02010609060101010101" pitchFamily="49" charset="-122"/>
              </a:rPr>
              <a:t>OCR</a:t>
            </a:r>
            <a:r>
              <a:rPr lang="zh-CN" altLang="en-US" sz="1600" smtClean="0">
                <a:latin typeface="Candara" panose="020E0502030303020204" pitchFamily="34" charset="0"/>
                <a:ea typeface="黑体" panose="02010609060101010101" pitchFamily="49" charset="-122"/>
              </a:rPr>
              <a:t>识别结果是否为零，使用不同的</a:t>
            </a:r>
            <a:r>
              <a:rPr lang="en-US" altLang="zh-CN" sz="1600" smtClean="0">
                <a:latin typeface="Candara" panose="020E0502030303020204" pitchFamily="34" charset="0"/>
                <a:ea typeface="黑体" panose="02010609060101010101" pitchFamily="49" charset="-122"/>
              </a:rPr>
              <a:t>token(</a:t>
            </a:r>
            <a:r>
              <a:rPr lang="zh-CN" altLang="en-US" sz="1600" smtClean="0">
                <a:latin typeface="Candara" panose="020E0502030303020204" pitchFamily="34" charset="0"/>
                <a:ea typeface="黑体" panose="02010609060101010101" pitchFamily="49" charset="-122"/>
              </a:rPr>
              <a:t>图像</a:t>
            </a:r>
            <a:r>
              <a:rPr lang="en-US" altLang="zh-CN" sz="1600" smtClean="0">
                <a:latin typeface="Candara" panose="020E0502030303020204" pitchFamily="34" charset="0"/>
                <a:ea typeface="黑体" panose="02010609060101010101" pitchFamily="49" charset="-122"/>
              </a:rPr>
              <a:t>token</a:t>
            </a:r>
            <a:r>
              <a:rPr lang="zh-CN" altLang="en-US" sz="1600" smtClean="0">
                <a:latin typeface="Candara" panose="020E0502030303020204" pitchFamily="34" charset="0"/>
                <a:ea typeface="黑体" panose="02010609060101010101" pitchFamily="49" charset="-122"/>
              </a:rPr>
              <a:t>或融合</a:t>
            </a:r>
            <a:r>
              <a:rPr lang="en-US" altLang="zh-CN" sz="1600" smtClean="0">
                <a:latin typeface="Candara" panose="020E0502030303020204" pitchFamily="34" charset="0"/>
                <a:ea typeface="黑体" panose="02010609060101010101" pitchFamily="49" charset="-122"/>
              </a:rPr>
              <a:t>token)</a:t>
            </a:r>
            <a:r>
              <a:rPr lang="zh-CN" altLang="en-US" sz="1600" smtClean="0">
                <a:latin typeface="Candara" panose="020E0502030303020204" pitchFamily="34" charset="0"/>
                <a:ea typeface="黑体" panose="02010609060101010101" pitchFamily="49" charset="-122"/>
              </a:rPr>
              <a:t>来得到最终的特征</a:t>
            </a:r>
            <a:endParaRPr lang="en-US" altLang="zh-CN" sz="1600" smtClean="0">
              <a:latin typeface="Candara" panose="020E0502030303020204" pitchFamily="34" charset="0"/>
              <a:ea typeface="黑体" panose="02010609060101010101" pitchFamily="49" charset="-122"/>
            </a:endParaRPr>
          </a:p>
          <a:p>
            <a:pPr marL="285750" indent="-285750">
              <a:buFont typeface="Wingdings" panose="05000000000000000000" pitchFamily="2" charset="2"/>
              <a:buChar char="l"/>
            </a:pPr>
            <a:r>
              <a:rPr lang="zh-CN" altLang="en-US" sz="1400" smtClean="0">
                <a:latin typeface="Candara" panose="020E0502030303020204" pitchFamily="34" charset="0"/>
                <a:ea typeface="黑体" panose="02010609060101010101" pitchFamily="49" charset="-122"/>
              </a:rPr>
              <a:t>在没有场景文本的场景中，视觉塔退化</a:t>
            </a:r>
            <a:r>
              <a:rPr lang="zh-CN" altLang="en-US" sz="1400">
                <a:solidFill>
                  <a:srgbClr val="FF0000"/>
                </a:solidFill>
                <a:latin typeface="Candara" panose="020E0502030303020204" pitchFamily="34" charset="0"/>
                <a:ea typeface="黑体" panose="02010609060101010101" pitchFamily="49" charset="-122"/>
              </a:rPr>
              <a:t>为</a:t>
            </a:r>
            <a:r>
              <a:rPr lang="zh-CN" altLang="en-US" sz="1400" smtClean="0">
                <a:solidFill>
                  <a:srgbClr val="FF0000"/>
                </a:solidFill>
                <a:latin typeface="Candara" panose="020E0502030303020204" pitchFamily="34" charset="0"/>
                <a:ea typeface="黑体" panose="02010609060101010101" pitchFamily="49" charset="-122"/>
              </a:rPr>
              <a:t>纯视觉编码器模型</a:t>
            </a:r>
            <a:r>
              <a:rPr lang="zh-CN" altLang="en-US" sz="1400" smtClean="0">
                <a:latin typeface="Candara" panose="020E0502030303020204" pitchFamily="34" charset="0"/>
                <a:ea typeface="黑体" panose="02010609060101010101" pitchFamily="49" charset="-122"/>
              </a:rPr>
              <a:t>，并输出</a:t>
            </a:r>
            <a:r>
              <a:rPr lang="en-US" altLang="zh-CN" sz="1400" smtClean="0">
                <a:latin typeface="Candara" panose="020E0502030303020204" pitchFamily="34" charset="0"/>
                <a:ea typeface="黑体" panose="02010609060101010101" pitchFamily="49" charset="-122"/>
              </a:rPr>
              <a:t>[IMG]</a:t>
            </a:r>
            <a:r>
              <a:rPr lang="zh-CN" altLang="en-US" sz="1400" smtClean="0">
                <a:latin typeface="Candara" panose="020E0502030303020204" pitchFamily="34" charset="0"/>
                <a:ea typeface="黑体" panose="02010609060101010101" pitchFamily="49" charset="-122"/>
              </a:rPr>
              <a:t>标记的图像特征作为最终特征。</a:t>
            </a:r>
            <a:endParaRPr lang="en-US" altLang="zh-CN" sz="1400" smtClean="0">
              <a:latin typeface="Candara" panose="020E0502030303020204" pitchFamily="34" charset="0"/>
              <a:ea typeface="黑体" panose="02010609060101010101" pitchFamily="49" charset="-122"/>
            </a:endParaRPr>
          </a:p>
          <a:p>
            <a:pPr marL="285750" indent="-285750">
              <a:buFont typeface="Wingdings" panose="05000000000000000000" pitchFamily="2" charset="2"/>
              <a:buChar char="l"/>
            </a:pPr>
            <a:r>
              <a:rPr lang="zh-CN" altLang="en-US" sz="1400" smtClean="0">
                <a:latin typeface="Candara" panose="020E0502030303020204" pitchFamily="34" charset="0"/>
                <a:ea typeface="黑体" panose="02010609060101010101" pitchFamily="49" charset="-122"/>
              </a:rPr>
              <a:t>在场景文本感知场景中，使用</a:t>
            </a:r>
            <a:r>
              <a:rPr lang="zh-CN" altLang="en-US" sz="1400" smtClean="0">
                <a:solidFill>
                  <a:srgbClr val="FF0000"/>
                </a:solidFill>
                <a:latin typeface="Candara" panose="020E0502030303020204" pitchFamily="34" charset="0"/>
                <a:ea typeface="黑体" panose="02010609060101010101" pitchFamily="49" charset="-122"/>
              </a:rPr>
              <a:t>场景文本编码器</a:t>
            </a:r>
            <a:r>
              <a:rPr lang="zh-CN" altLang="en-US" sz="1400" smtClean="0">
                <a:latin typeface="Candara" panose="020E0502030303020204" pitchFamily="34" charset="0"/>
                <a:ea typeface="黑体" panose="02010609060101010101" pitchFamily="49" charset="-122"/>
              </a:rPr>
              <a:t>来学习场景文本的语义特征。简单添加视觉</a:t>
            </a:r>
            <a:r>
              <a:rPr lang="zh-CN" altLang="en-US" sz="1400">
                <a:latin typeface="Candara" panose="020E0502030303020204" pitchFamily="34" charset="0"/>
                <a:ea typeface="黑体" panose="02010609060101010101" pitchFamily="49" charset="-122"/>
              </a:rPr>
              <a:t>和场景文本</a:t>
            </a:r>
            <a:r>
              <a:rPr lang="zh-CN" altLang="en-US" sz="1400">
                <a:latin typeface="Candara" panose="020E0502030303020204" pitchFamily="34" charset="0"/>
                <a:ea typeface="黑体" panose="02010609060101010101" pitchFamily="49" charset="-122"/>
              </a:rPr>
              <a:t>聚合</a:t>
            </a:r>
            <a:r>
              <a:rPr lang="zh-CN" altLang="en-US" sz="1400" smtClean="0">
                <a:latin typeface="Candara" panose="020E0502030303020204" pitchFamily="34" charset="0"/>
                <a:ea typeface="黑体" panose="02010609060101010101" pitchFamily="49" charset="-122"/>
              </a:rPr>
              <a:t>层</a:t>
            </a:r>
            <a:r>
              <a:rPr lang="zh-CN" altLang="en-US" sz="1400">
                <a:latin typeface="Candara" panose="020E0502030303020204" pitchFamily="34" charset="0"/>
                <a:ea typeface="黑体" panose="02010609060101010101" pitchFamily="49" charset="-122"/>
              </a:rPr>
              <a:t>后</a:t>
            </a:r>
            <a:r>
              <a:rPr lang="zh-CN" altLang="en-US" sz="1400" smtClean="0">
                <a:latin typeface="Candara" panose="020E0502030303020204" pitchFamily="34" charset="0"/>
                <a:ea typeface="黑体" panose="02010609060101010101" pitchFamily="49" charset="-122"/>
              </a:rPr>
              <a:t>，</a:t>
            </a:r>
            <a:r>
              <a:rPr lang="zh-CN" altLang="en-US" sz="1400">
                <a:latin typeface="Candara" panose="020E0502030303020204" pitchFamily="34" charset="0"/>
                <a:ea typeface="黑体" panose="02010609060101010101" pitchFamily="49" charset="-122"/>
              </a:rPr>
              <a:t>在图像形态上进行中层</a:t>
            </a:r>
            <a:r>
              <a:rPr lang="zh-CN" altLang="en-US" sz="1400">
                <a:latin typeface="Candara" panose="020E0502030303020204" pitchFamily="34" charset="0"/>
                <a:ea typeface="黑体" panose="02010609060101010101" pitchFamily="49" charset="-122"/>
              </a:rPr>
              <a:t>融合</a:t>
            </a:r>
            <a:r>
              <a:rPr lang="zh-CN" altLang="en-US" sz="1400" smtClean="0">
                <a:latin typeface="Candara" panose="020E0502030303020204" pitchFamily="34" charset="0"/>
                <a:ea typeface="黑体" panose="02010609060101010101" pitchFamily="49" charset="-122"/>
              </a:rPr>
              <a:t>，</a:t>
            </a:r>
            <a:endParaRPr lang="en-US" altLang="zh-CN" sz="1400" smtClean="0">
              <a:latin typeface="Candara" panose="020E0502030303020204" pitchFamily="34" charset="0"/>
              <a:ea typeface="黑体" panose="02010609060101010101" pitchFamily="49" charset="-122"/>
            </a:endParaRPr>
          </a:p>
          <a:p>
            <a:r>
              <a:rPr lang="en-US" altLang="zh-CN" sz="1400">
                <a:latin typeface="Candara" panose="020E0502030303020204" pitchFamily="34" charset="0"/>
                <a:ea typeface="黑体" panose="02010609060101010101" pitchFamily="49" charset="-122"/>
              </a:rPr>
              <a:t> </a:t>
            </a:r>
            <a:r>
              <a:rPr lang="en-US" altLang="zh-CN" sz="1400" smtClean="0">
                <a:latin typeface="Candara" panose="020E0502030303020204" pitchFamily="34" charset="0"/>
                <a:ea typeface="黑体" panose="02010609060101010101" pitchFamily="49" charset="-122"/>
              </a:rPr>
              <a:t>      </a:t>
            </a:r>
            <a:r>
              <a:rPr lang="zh-CN" altLang="en-US" sz="1400" smtClean="0">
                <a:latin typeface="Candara" panose="020E0502030303020204" pitchFamily="34" charset="0"/>
                <a:ea typeface="黑体" panose="02010609060101010101" pitchFamily="49" charset="-122"/>
              </a:rPr>
              <a:t>并</a:t>
            </a:r>
            <a:r>
              <a:rPr lang="zh-CN" altLang="en-US" sz="1400">
                <a:latin typeface="Candara" panose="020E0502030303020204" pitchFamily="34" charset="0"/>
                <a:ea typeface="黑体" panose="02010609060101010101" pitchFamily="49" charset="-122"/>
              </a:rPr>
              <a:t>从额外的融合令牌</a:t>
            </a:r>
            <a:r>
              <a:rPr lang="en-US" altLang="zh-CN" sz="1400">
                <a:latin typeface="Candara" panose="020E0502030303020204" pitchFamily="34" charset="0"/>
                <a:ea typeface="黑体" panose="02010609060101010101" pitchFamily="49" charset="-122"/>
              </a:rPr>
              <a:t>[FUS]</a:t>
            </a:r>
            <a:r>
              <a:rPr lang="zh-CN" altLang="en-US" sz="1400">
                <a:latin typeface="Candara" panose="020E0502030303020204" pitchFamily="34" charset="0"/>
                <a:ea typeface="黑体" panose="02010609060101010101" pitchFamily="49" charset="-122"/>
              </a:rPr>
              <a:t>中输出融合特征作为最终</a:t>
            </a:r>
            <a:r>
              <a:rPr lang="zh-CN" altLang="en-US" sz="1400">
                <a:latin typeface="Candara" panose="020E0502030303020204" pitchFamily="34" charset="0"/>
                <a:ea typeface="黑体" panose="02010609060101010101" pitchFamily="49" charset="-122"/>
              </a:rPr>
              <a:t>特征</a:t>
            </a:r>
            <a:r>
              <a:rPr lang="zh-CN" altLang="en-US" sz="1400" smtClean="0">
                <a:latin typeface="Candara" panose="020E0502030303020204" pitchFamily="34" charset="0"/>
                <a:ea typeface="黑体" panose="02010609060101010101" pitchFamily="49" charset="-122"/>
              </a:rPr>
              <a:t>。</a:t>
            </a:r>
            <a:endParaRPr lang="en-US" altLang="zh-CN" sz="1200" smtClean="0">
              <a:latin typeface="Candara" panose="020E0502030303020204" pitchFamily="34" charset="0"/>
              <a:ea typeface="黑体" panose="02010609060101010101" pitchFamily="49" charset="-122"/>
            </a:endParaRPr>
          </a:p>
        </p:txBody>
      </p:sp>
      <p:pic>
        <p:nvPicPr>
          <p:cNvPr id="4" name="图片 3"/>
          <p:cNvPicPr>
            <a:picLocks noChangeAspect="1"/>
          </p:cNvPicPr>
          <p:nvPr/>
        </p:nvPicPr>
        <p:blipFill>
          <a:blip r:embed="rId3"/>
          <a:stretch>
            <a:fillRect/>
          </a:stretch>
        </p:blipFill>
        <p:spPr>
          <a:xfrm>
            <a:off x="310552" y="1217143"/>
            <a:ext cx="7539485" cy="4115143"/>
          </a:xfrm>
          <a:prstGeom prst="rect">
            <a:avLst/>
          </a:prstGeom>
        </p:spPr>
      </p:pic>
      <p:pic>
        <p:nvPicPr>
          <p:cNvPr id="6" name="图片 5"/>
          <p:cNvPicPr>
            <a:picLocks noChangeAspect="1"/>
          </p:cNvPicPr>
          <p:nvPr/>
        </p:nvPicPr>
        <p:blipFill>
          <a:blip r:embed="rId4"/>
          <a:stretch>
            <a:fillRect/>
          </a:stretch>
        </p:blipFill>
        <p:spPr>
          <a:xfrm>
            <a:off x="9405992" y="2257874"/>
            <a:ext cx="1706826" cy="289059"/>
          </a:xfrm>
          <a:prstGeom prst="rect">
            <a:avLst/>
          </a:prstGeom>
        </p:spPr>
      </p:pic>
      <p:cxnSp>
        <p:nvCxnSpPr>
          <p:cNvPr id="16" name="直接箭头连接符 15"/>
          <p:cNvCxnSpPr/>
          <p:nvPr/>
        </p:nvCxnSpPr>
        <p:spPr>
          <a:xfrm flipV="1">
            <a:off x="6790312" y="5094836"/>
            <a:ext cx="891273" cy="4749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348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b="0" smtClean="0">
                <a:latin typeface="Candara" panose="020E0502030303020204" pitchFamily="34" charset="0"/>
              </a:rPr>
              <a:t>COTS</a:t>
            </a:r>
            <a:endParaRPr lang="zh-CN" altLang="en-US" sz="3000" dirty="0"/>
          </a:p>
        </p:txBody>
      </p:sp>
      <p:pic>
        <p:nvPicPr>
          <p:cNvPr id="45" name="图片 44" descr="C:\Users\xin\Desktop\中科大.png中科大"/>
          <p:cNvPicPr>
            <a:picLocks noChangeAspect="1"/>
          </p:cNvPicPr>
          <p:nvPr/>
        </p:nvPicPr>
        <p:blipFill>
          <a:blip r:embed="rId2"/>
          <a:srcRect/>
          <a:stretch>
            <a:fillRect/>
          </a:stretch>
        </p:blipFill>
        <p:spPr>
          <a:xfrm>
            <a:off x="10705148" y="106680"/>
            <a:ext cx="815340" cy="815340"/>
          </a:xfrm>
          <a:prstGeom prst="rect">
            <a:avLst/>
          </a:prstGeom>
        </p:spPr>
      </p:pic>
      <p:sp>
        <p:nvSpPr>
          <p:cNvPr id="7" name="文本框 15">
            <a:extLst>
              <a:ext uri="{FF2B5EF4-FFF2-40B4-BE49-F238E27FC236}">
                <a16:creationId xmlns:a16="http://schemas.microsoft.com/office/drawing/2014/main" id="{2490AD82-9584-FC4D-A43F-25E7203504C4}"/>
              </a:ext>
            </a:extLst>
          </p:cNvPr>
          <p:cNvSpPr txBox="1"/>
          <p:nvPr/>
        </p:nvSpPr>
        <p:spPr>
          <a:xfrm>
            <a:off x="6525111" y="1261437"/>
            <a:ext cx="4395931" cy="133267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b="1" smtClean="0">
                <a:latin typeface="Candara" panose="020E0502030303020204" pitchFamily="34" charset="0"/>
              </a:rPr>
              <a:t>方法（</a:t>
            </a:r>
            <a:r>
              <a:rPr lang="en-US" altLang="zh-CN" sz="1600" b="1">
                <a:latin typeface="Candara" panose="020E0502030303020204" pitchFamily="34" charset="0"/>
              </a:rPr>
              <a:t>full transformer</a:t>
            </a:r>
            <a:r>
              <a:rPr lang="zh-CN" altLang="en-US" sz="1600" b="1">
                <a:latin typeface="Candara" panose="020E0502030303020204" pitchFamily="34" charset="0"/>
              </a:rPr>
              <a:t>架构</a:t>
            </a:r>
            <a:r>
              <a:rPr lang="zh-CN" altLang="en-US" b="1">
                <a:latin typeface="Candara" panose="020E0502030303020204" pitchFamily="34" charset="0"/>
              </a:rPr>
              <a:t>）：</a:t>
            </a:r>
            <a:endParaRPr lang="en-US" altLang="zh-CN" b="1">
              <a:latin typeface="Candara" panose="020E0502030303020204" pitchFamily="34" charset="0"/>
            </a:endParaRPr>
          </a:p>
          <a:p>
            <a:pPr marL="285750" indent="-285750" algn="just">
              <a:lnSpc>
                <a:spcPct val="130000"/>
              </a:lnSpc>
              <a:buFont typeface="Wingdings" panose="05000000000000000000" pitchFamily="2" charset="2"/>
              <a:buChar char="l"/>
            </a:pPr>
            <a:r>
              <a:rPr lang="en-US" altLang="zh-CN" sz="1600" b="1" smtClean="0">
                <a:latin typeface="Candara" panose="020E0502030303020204" pitchFamily="34" charset="0"/>
                <a:ea typeface="黑体" panose="02010609060101010101" pitchFamily="49" charset="-122"/>
              </a:rPr>
              <a:t>Vision </a:t>
            </a:r>
            <a:r>
              <a:rPr lang="en-US" altLang="zh-CN" sz="1600" b="1">
                <a:latin typeface="Candara" panose="020E0502030303020204" pitchFamily="34" charset="0"/>
                <a:ea typeface="黑体" panose="02010609060101010101" pitchFamily="49" charset="-122"/>
              </a:rPr>
              <a:t>and Scene </a:t>
            </a:r>
            <a:r>
              <a:rPr lang="en-US" altLang="zh-CN" sz="1600" b="1">
                <a:latin typeface="Candara" panose="020E0502030303020204" pitchFamily="34" charset="0"/>
                <a:ea typeface="黑体" panose="02010609060101010101" pitchFamily="49" charset="-122"/>
              </a:rPr>
              <a:t>Text </a:t>
            </a:r>
            <a:r>
              <a:rPr lang="en-US" altLang="zh-CN" sz="1600" b="1" smtClean="0">
                <a:latin typeface="Candara" panose="020E0502030303020204" pitchFamily="34" charset="0"/>
                <a:ea typeface="黑体" panose="02010609060101010101" pitchFamily="49" charset="-122"/>
              </a:rPr>
              <a:t>Aggregation</a:t>
            </a:r>
          </a:p>
          <a:p>
            <a:pPr algn="just">
              <a:lnSpc>
                <a:spcPct val="130000"/>
              </a:lnSpc>
            </a:pPr>
            <a:r>
              <a:rPr lang="zh-CN" altLang="en-US" sz="1400" b="1" smtClean="0">
                <a:latin typeface="Candara" panose="020E0502030303020204" pitchFamily="34" charset="0"/>
                <a:ea typeface="黑体" panose="02010609060101010101" pitchFamily="49" charset="-122"/>
              </a:rPr>
              <a:t>融合层：</a:t>
            </a:r>
            <a:r>
              <a:rPr lang="zh-CN" altLang="en-US" sz="1400" smtClean="0">
                <a:latin typeface="Candara" panose="020E0502030303020204" pitchFamily="34" charset="0"/>
                <a:ea typeface="黑体" panose="02010609060101010101" pitchFamily="49" charset="-122"/>
              </a:rPr>
              <a:t>视觉</a:t>
            </a:r>
            <a:r>
              <a:rPr lang="zh-CN" altLang="en-US" sz="1400">
                <a:latin typeface="Candara" panose="020E0502030303020204" pitchFamily="34" charset="0"/>
                <a:ea typeface="黑体" panose="02010609060101010101" pitchFamily="49" charset="-122"/>
              </a:rPr>
              <a:t>场景文本聚合层由来自两个编码器的视觉变换层和场景文本变换层组成</a:t>
            </a:r>
            <a:endParaRPr lang="en-US" altLang="zh-CN" sz="1200" smtClean="0">
              <a:latin typeface="Candara" panose="020E0502030303020204" pitchFamily="34" charset="0"/>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1197098" y="1109843"/>
            <a:ext cx="4820905" cy="1996156"/>
          </a:xfrm>
          <a:prstGeom prst="rect">
            <a:avLst/>
          </a:prstGeom>
        </p:spPr>
      </p:pic>
      <p:sp>
        <p:nvSpPr>
          <p:cNvPr id="12" name="文本框 11">
            <a:extLst>
              <a:ext uri="{FF2B5EF4-FFF2-40B4-BE49-F238E27FC236}">
                <a16:creationId xmlns:a16="http://schemas.microsoft.com/office/drawing/2014/main" id="{2490AD82-9584-FC4D-A43F-25E7203504C4}"/>
              </a:ext>
            </a:extLst>
          </p:cNvPr>
          <p:cNvSpPr txBox="1"/>
          <p:nvPr/>
        </p:nvSpPr>
        <p:spPr>
          <a:xfrm>
            <a:off x="965198" y="3338736"/>
            <a:ext cx="10725633" cy="1852815"/>
          </a:xfrm>
          <a:prstGeom prst="rect">
            <a:avLst/>
          </a:prstGeom>
          <a:noFill/>
        </p:spPr>
        <p:txBody>
          <a:bodyPr wrap="square" rtlCol="0">
            <a:spAutoFit/>
          </a:bodyPr>
          <a:lstStyle/>
          <a:p>
            <a:pPr>
              <a:lnSpc>
                <a:spcPct val="130000"/>
              </a:lnSpc>
            </a:pPr>
            <a:r>
              <a:rPr lang="en-US" altLang="zh-CN" sz="2000" b="1">
                <a:latin typeface="Candara" panose="020E0502030303020204" pitchFamily="34" charset="0"/>
              </a:rPr>
              <a:t>Cross-Modal Contrastive Learning:</a:t>
            </a:r>
          </a:p>
          <a:p>
            <a:pPr>
              <a:lnSpc>
                <a:spcPct val="130000"/>
              </a:lnSpc>
            </a:pPr>
            <a:endParaRPr lang="en-US" altLang="zh-CN" sz="2000" b="1">
              <a:latin typeface="Candara" panose="020E0502030303020204" pitchFamily="34" charset="0"/>
            </a:endParaRPr>
          </a:p>
          <a:p>
            <a:pPr>
              <a:lnSpc>
                <a:spcPct val="130000"/>
              </a:lnSpc>
            </a:pPr>
            <a:endParaRPr lang="en-US" altLang="zh-CN" sz="800" b="1" smtClean="0">
              <a:latin typeface="Candara" panose="020E0502030303020204" pitchFamily="34" charset="0"/>
            </a:endParaRPr>
          </a:p>
          <a:p>
            <a:pPr>
              <a:lnSpc>
                <a:spcPct val="130000"/>
              </a:lnSpc>
            </a:pPr>
            <a:endParaRPr lang="en-US" altLang="zh-CN" sz="800" b="1">
              <a:latin typeface="Candara" panose="020E0502030303020204" pitchFamily="34" charset="0"/>
            </a:endParaRPr>
          </a:p>
          <a:p>
            <a:pPr>
              <a:lnSpc>
                <a:spcPct val="130000"/>
              </a:lnSpc>
            </a:pPr>
            <a:endParaRPr lang="en-US" altLang="zh-CN" sz="800" b="1">
              <a:latin typeface="Candara" panose="020E0502030303020204" pitchFamily="34" charset="0"/>
            </a:endParaRPr>
          </a:p>
          <a:p>
            <a:pPr>
              <a:lnSpc>
                <a:spcPct val="130000"/>
              </a:lnSpc>
            </a:pPr>
            <a:r>
              <a:rPr lang="en-US" altLang="zh-CN" sz="2400" smtClean="0">
                <a:latin typeface="Candara" panose="020E0502030303020204" pitchFamily="34" charset="0"/>
              </a:rPr>
              <a:t> </a:t>
            </a:r>
            <a:endParaRPr kumimoji="1" lang="zh-CN" altLang="en-US" dirty="0"/>
          </a:p>
        </p:txBody>
      </p:sp>
      <p:pic>
        <p:nvPicPr>
          <p:cNvPr id="9" name="图片 8"/>
          <p:cNvPicPr>
            <a:picLocks noChangeAspect="1"/>
          </p:cNvPicPr>
          <p:nvPr/>
        </p:nvPicPr>
        <p:blipFill>
          <a:blip r:embed="rId4"/>
          <a:stretch>
            <a:fillRect/>
          </a:stretch>
        </p:blipFill>
        <p:spPr>
          <a:xfrm>
            <a:off x="3943350" y="3895616"/>
            <a:ext cx="2495550" cy="466725"/>
          </a:xfrm>
          <a:prstGeom prst="rect">
            <a:avLst/>
          </a:prstGeom>
        </p:spPr>
      </p:pic>
      <p:pic>
        <p:nvPicPr>
          <p:cNvPr id="10" name="图片 9"/>
          <p:cNvPicPr>
            <a:picLocks noChangeAspect="1"/>
          </p:cNvPicPr>
          <p:nvPr/>
        </p:nvPicPr>
        <p:blipFill>
          <a:blip r:embed="rId5"/>
          <a:stretch>
            <a:fillRect/>
          </a:stretch>
        </p:blipFill>
        <p:spPr>
          <a:xfrm>
            <a:off x="850898" y="4537233"/>
            <a:ext cx="3330577" cy="1774109"/>
          </a:xfrm>
          <a:prstGeom prst="rect">
            <a:avLst/>
          </a:prstGeom>
        </p:spPr>
      </p:pic>
      <p:pic>
        <p:nvPicPr>
          <p:cNvPr id="11" name="图片 10"/>
          <p:cNvPicPr>
            <a:picLocks noChangeAspect="1"/>
          </p:cNvPicPr>
          <p:nvPr/>
        </p:nvPicPr>
        <p:blipFill>
          <a:blip r:embed="rId6"/>
          <a:stretch>
            <a:fillRect/>
          </a:stretch>
        </p:blipFill>
        <p:spPr>
          <a:xfrm>
            <a:off x="4542527" y="4480634"/>
            <a:ext cx="3626312" cy="1655816"/>
          </a:xfrm>
          <a:prstGeom prst="rect">
            <a:avLst/>
          </a:prstGeom>
        </p:spPr>
      </p:pic>
      <p:cxnSp>
        <p:nvCxnSpPr>
          <p:cNvPr id="17" name="直接连接符 16"/>
          <p:cNvCxnSpPr/>
          <p:nvPr/>
        </p:nvCxnSpPr>
        <p:spPr>
          <a:xfrm flipV="1">
            <a:off x="1788364" y="4902035"/>
            <a:ext cx="1186132" cy="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5762617" y="4902033"/>
            <a:ext cx="1186132" cy="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文本框 15">
            <a:extLst>
              <a:ext uri="{FF2B5EF4-FFF2-40B4-BE49-F238E27FC236}">
                <a16:creationId xmlns:a16="http://schemas.microsoft.com/office/drawing/2014/main" id="{2490AD82-9584-FC4D-A43F-25E7203504C4}"/>
              </a:ext>
            </a:extLst>
          </p:cNvPr>
          <p:cNvSpPr txBox="1"/>
          <p:nvPr/>
        </p:nvSpPr>
        <p:spPr>
          <a:xfrm>
            <a:off x="8420587" y="4235696"/>
            <a:ext cx="2714138" cy="1212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altLang="zh-CN" sz="1400" b="1" smtClean="0">
                <a:latin typeface="Candara" panose="020E0502030303020204" pitchFamily="34" charset="0"/>
                <a:ea typeface="黑体" panose="02010609060101010101" pitchFamily="49" charset="-122"/>
              </a:rPr>
              <a:t>LOSS</a:t>
            </a:r>
            <a:r>
              <a:rPr lang="zh-CN" altLang="en-US" sz="1400" b="1" smtClean="0">
                <a:latin typeface="Candara" panose="020E0502030303020204" pitchFamily="34" charset="0"/>
                <a:ea typeface="黑体" panose="02010609060101010101" pitchFamily="49" charset="-122"/>
              </a:rPr>
              <a:t>：</a:t>
            </a:r>
            <a:r>
              <a:rPr lang="zh-CN" altLang="en-US" sz="1400">
                <a:latin typeface="Candara" panose="020E0502030303020204" pitchFamily="34" charset="0"/>
                <a:ea typeface="黑体" panose="02010609060101010101" pitchFamily="49" charset="-122"/>
              </a:rPr>
              <a:t>其中</a:t>
            </a:r>
            <a:r>
              <a:rPr lang="zh-CN" altLang="en-US" sz="1400" smtClean="0">
                <a:latin typeface="Candara" panose="020E0502030303020204" pitchFamily="34" charset="0"/>
                <a:ea typeface="黑体" panose="02010609060101010101" pitchFamily="49" charset="-122"/>
              </a:rPr>
              <a:t>，</a:t>
            </a:r>
            <a:r>
              <a:rPr lang="en-US" altLang="zh-CN" sz="1400" smtClean="0">
                <a:latin typeface="Candara" panose="020E0502030303020204" pitchFamily="34" charset="0"/>
                <a:ea typeface="黑体" panose="02010609060101010101" pitchFamily="49" charset="-122"/>
              </a:rPr>
              <a:t>         </a:t>
            </a:r>
            <a:r>
              <a:rPr lang="zh-CN" altLang="en-US" sz="1400" smtClean="0">
                <a:latin typeface="Candara" panose="020E0502030303020204" pitchFamily="34" charset="0"/>
                <a:ea typeface="黑体" panose="02010609060101010101" pitchFamily="49" charset="-122"/>
              </a:rPr>
              <a:t>是图像</a:t>
            </a:r>
            <a:r>
              <a:rPr lang="en-US" altLang="zh-CN" sz="1400">
                <a:latin typeface="Candara" panose="020E0502030303020204" pitchFamily="34" charset="0"/>
                <a:ea typeface="黑体" panose="02010609060101010101" pitchFamily="49" charset="-122"/>
              </a:rPr>
              <a:t>-</a:t>
            </a:r>
            <a:r>
              <a:rPr lang="zh-CN" altLang="en-US" sz="1400">
                <a:latin typeface="Candara" panose="020E0502030303020204" pitchFamily="34" charset="0"/>
                <a:ea typeface="黑体" panose="02010609060101010101" pitchFamily="49" charset="-122"/>
              </a:rPr>
              <a:t>文本对比</a:t>
            </a:r>
            <a:r>
              <a:rPr lang="zh-CN" altLang="en-US" sz="1400">
                <a:latin typeface="Candara" panose="020E0502030303020204" pitchFamily="34" charset="0"/>
                <a:ea typeface="黑体" panose="02010609060101010101" pitchFamily="49" charset="-122"/>
              </a:rPr>
              <a:t>损失</a:t>
            </a:r>
            <a:r>
              <a:rPr lang="zh-CN" altLang="en-US" sz="1400" smtClean="0">
                <a:latin typeface="Candara" panose="020E0502030303020204" pitchFamily="34" charset="0"/>
                <a:ea typeface="黑体" panose="02010609060101010101" pitchFamily="49" charset="-122"/>
              </a:rPr>
              <a:t>，          是</a:t>
            </a:r>
            <a:r>
              <a:rPr lang="zh-CN" altLang="en-US" sz="1400">
                <a:latin typeface="Candara" panose="020E0502030303020204" pitchFamily="34" charset="0"/>
                <a:ea typeface="黑体" panose="02010609060101010101" pitchFamily="49" charset="-122"/>
              </a:rPr>
              <a:t>融合</a:t>
            </a:r>
            <a:r>
              <a:rPr lang="en-US" altLang="zh-CN" sz="1400">
                <a:latin typeface="Candara" panose="020E0502030303020204" pitchFamily="34" charset="0"/>
                <a:ea typeface="黑体" panose="02010609060101010101" pitchFamily="49" charset="-122"/>
              </a:rPr>
              <a:t>-</a:t>
            </a:r>
            <a:r>
              <a:rPr lang="zh-CN" altLang="en-US" sz="1400">
                <a:latin typeface="Candara" panose="020E0502030303020204" pitchFamily="34" charset="0"/>
                <a:ea typeface="黑体" panose="02010609060101010101" pitchFamily="49" charset="-122"/>
              </a:rPr>
              <a:t>文本对比损失；如果提取的</a:t>
            </a:r>
            <a:r>
              <a:rPr lang="en-US" altLang="zh-CN" sz="1400">
                <a:solidFill>
                  <a:srgbClr val="FF0000"/>
                </a:solidFill>
                <a:latin typeface="Candara" panose="020E0502030303020204" pitchFamily="34" charset="0"/>
                <a:ea typeface="黑体" panose="02010609060101010101" pitchFamily="49" charset="-122"/>
              </a:rPr>
              <a:t>OCR</a:t>
            </a:r>
            <a:r>
              <a:rPr lang="zh-CN" altLang="en-US" sz="1400">
                <a:solidFill>
                  <a:srgbClr val="FF0000"/>
                </a:solidFill>
                <a:latin typeface="Candara" panose="020E0502030303020204" pitchFamily="34" charset="0"/>
                <a:ea typeface="黑体" panose="02010609060101010101" pitchFamily="49" charset="-122"/>
              </a:rPr>
              <a:t>结果为无</a:t>
            </a:r>
            <a:r>
              <a:rPr lang="zh-CN" altLang="en-US" sz="1400">
                <a:latin typeface="Candara" panose="020E0502030303020204" pitchFamily="34" charset="0"/>
                <a:ea typeface="黑体" panose="02010609060101010101" pitchFamily="49" charset="-122"/>
              </a:rPr>
              <a:t>，</a:t>
            </a:r>
            <a:r>
              <a:rPr lang="zh-CN" altLang="en-US" sz="1400">
                <a:latin typeface="Candara" panose="020E0502030303020204" pitchFamily="34" charset="0"/>
                <a:ea typeface="黑体" panose="02010609060101010101" pitchFamily="49" charset="-122"/>
              </a:rPr>
              <a:t>则融合</a:t>
            </a:r>
            <a:r>
              <a:rPr lang="en-US" altLang="zh-CN" sz="1400">
                <a:latin typeface="Candara" panose="020E0502030303020204" pitchFamily="34" charset="0"/>
                <a:ea typeface="黑体" panose="02010609060101010101" pitchFamily="49" charset="-122"/>
              </a:rPr>
              <a:t>-</a:t>
            </a:r>
            <a:r>
              <a:rPr lang="zh-CN" altLang="en-US" sz="1400">
                <a:latin typeface="Candara" panose="020E0502030303020204" pitchFamily="34" charset="0"/>
                <a:ea typeface="黑体" panose="02010609060101010101" pitchFamily="49" charset="-122"/>
              </a:rPr>
              <a:t>文本</a:t>
            </a:r>
            <a:r>
              <a:rPr lang="zh-CN" altLang="en-US" sz="1400">
                <a:latin typeface="Candara" panose="020E0502030303020204" pitchFamily="34" charset="0"/>
                <a:ea typeface="黑体" panose="02010609060101010101" pitchFamily="49" charset="-122"/>
              </a:rPr>
              <a:t>对比</a:t>
            </a:r>
            <a:r>
              <a:rPr lang="zh-CN" altLang="en-US" sz="1400" smtClean="0">
                <a:latin typeface="Candara" panose="020E0502030303020204" pitchFamily="34" charset="0"/>
                <a:ea typeface="黑体" panose="02010609060101010101" pitchFamily="49" charset="-122"/>
              </a:rPr>
              <a:t>损失为</a:t>
            </a:r>
            <a:r>
              <a:rPr lang="en-US" altLang="zh-CN" sz="1400">
                <a:latin typeface="Candara" panose="020E0502030303020204" pitchFamily="34" charset="0"/>
                <a:ea typeface="黑体" panose="02010609060101010101" pitchFamily="49" charset="-122"/>
              </a:rPr>
              <a:t>0</a:t>
            </a:r>
            <a:endParaRPr lang="en-US" altLang="zh-CN" sz="1200" smtClean="0">
              <a:latin typeface="Candara" panose="020E0502030303020204" pitchFamily="34" charset="0"/>
              <a:ea typeface="黑体" panose="02010609060101010101" pitchFamily="49" charset="-122"/>
            </a:endParaRPr>
          </a:p>
        </p:txBody>
      </p:sp>
      <p:pic>
        <p:nvPicPr>
          <p:cNvPr id="14" name="图片 13"/>
          <p:cNvPicPr>
            <a:picLocks noChangeAspect="1"/>
          </p:cNvPicPr>
          <p:nvPr/>
        </p:nvPicPr>
        <p:blipFill>
          <a:blip r:embed="rId7"/>
          <a:stretch>
            <a:fillRect/>
          </a:stretch>
        </p:blipFill>
        <p:spPr>
          <a:xfrm>
            <a:off x="9380989" y="4574863"/>
            <a:ext cx="451330" cy="300886"/>
          </a:xfrm>
          <a:prstGeom prst="rect">
            <a:avLst/>
          </a:prstGeom>
        </p:spPr>
      </p:pic>
      <p:pic>
        <p:nvPicPr>
          <p:cNvPr id="20" name="图片 19"/>
          <p:cNvPicPr>
            <a:picLocks noChangeAspect="1"/>
          </p:cNvPicPr>
          <p:nvPr/>
        </p:nvPicPr>
        <p:blipFill>
          <a:blip r:embed="rId8"/>
          <a:stretch>
            <a:fillRect/>
          </a:stretch>
        </p:blipFill>
        <p:spPr>
          <a:xfrm>
            <a:off x="9674492" y="4263243"/>
            <a:ext cx="409575" cy="333375"/>
          </a:xfrm>
          <a:prstGeom prst="rect">
            <a:avLst/>
          </a:prstGeom>
        </p:spPr>
      </p:pic>
    </p:spTree>
    <p:extLst>
      <p:ext uri="{BB962C8B-B14F-4D97-AF65-F5344CB8AC3E}">
        <p14:creationId xmlns:p14="http://schemas.microsoft.com/office/powerpoint/2010/main" val="3416613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600" b="0" smtClean="0">
                <a:latin typeface="Candara" panose="020E0502030303020204" pitchFamily="34" charset="0"/>
              </a:rPr>
              <a:t>COTS</a:t>
            </a:r>
            <a:r>
              <a:rPr lang="en-US" altLang="zh-CN" sz="3600" smtClean="0">
                <a:latin typeface="Candara" panose="020E0502030303020204" pitchFamily="34" charset="0"/>
              </a:rPr>
              <a:t> </a:t>
            </a:r>
            <a:endParaRPr lang="zh-CN" altLang="en-US" sz="3000"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23</a:t>
            </a:fld>
            <a:endParaRPr lang="zh-CN" altLang="en-US"/>
          </a:p>
        </p:txBody>
      </p:sp>
      <p:pic>
        <p:nvPicPr>
          <p:cNvPr id="45" name="图片 44" descr="C:\Users\xin\Desktop\中科大.png中科大"/>
          <p:cNvPicPr>
            <a:picLocks noChangeAspect="1"/>
          </p:cNvPicPr>
          <p:nvPr/>
        </p:nvPicPr>
        <p:blipFill>
          <a:blip r:embed="rId2"/>
          <a:srcRect/>
          <a:stretch>
            <a:fillRect/>
          </a:stretch>
        </p:blipFill>
        <p:spPr>
          <a:xfrm>
            <a:off x="10705148" y="106680"/>
            <a:ext cx="815340" cy="815340"/>
          </a:xfrm>
          <a:prstGeom prst="rect">
            <a:avLst/>
          </a:prstGeom>
        </p:spPr>
      </p:pic>
      <p:sp>
        <p:nvSpPr>
          <p:cNvPr id="11" name="文本框 10">
            <a:extLst>
              <a:ext uri="{FF2B5EF4-FFF2-40B4-BE49-F238E27FC236}">
                <a16:creationId xmlns:a16="http://schemas.microsoft.com/office/drawing/2014/main" id="{2490AD82-9584-FC4D-A43F-25E7203504C4}"/>
              </a:ext>
            </a:extLst>
          </p:cNvPr>
          <p:cNvSpPr txBox="1"/>
          <p:nvPr/>
        </p:nvSpPr>
        <p:spPr>
          <a:xfrm>
            <a:off x="669923" y="937502"/>
            <a:ext cx="10725633" cy="2653034"/>
          </a:xfrm>
          <a:prstGeom prst="rect">
            <a:avLst/>
          </a:prstGeom>
          <a:noFill/>
        </p:spPr>
        <p:txBody>
          <a:bodyPr wrap="square" rtlCol="0">
            <a:spAutoFit/>
          </a:bodyPr>
          <a:lstStyle/>
          <a:p>
            <a:pPr>
              <a:lnSpc>
                <a:spcPct val="130000"/>
              </a:lnSpc>
            </a:pPr>
            <a:r>
              <a:rPr lang="en-US" altLang="zh-CN" sz="2000" b="1" smtClean="0">
                <a:latin typeface="Candara" panose="020E0502030303020204" pitchFamily="34" charset="0"/>
              </a:rPr>
              <a:t>Pre-training </a:t>
            </a:r>
            <a:r>
              <a:rPr lang="en-US" altLang="zh-CN" sz="2000" b="1">
                <a:latin typeface="Candara" panose="020E0502030303020204" pitchFamily="34" charset="0"/>
              </a:rPr>
              <a:t>Corpus</a:t>
            </a:r>
            <a:r>
              <a:rPr lang="en-US" altLang="zh-CN" sz="2000" b="1" smtClean="0">
                <a:latin typeface="Candara" panose="020E0502030303020204" pitchFamily="34" charset="0"/>
              </a:rPr>
              <a:t>:</a:t>
            </a:r>
          </a:p>
          <a:p>
            <a:pPr>
              <a:lnSpc>
                <a:spcPct val="130000"/>
              </a:lnSpc>
            </a:pPr>
            <a:endParaRPr lang="en-US" altLang="zh-CN" sz="2000" b="1">
              <a:latin typeface="Candara" panose="020E0502030303020204" pitchFamily="34" charset="0"/>
            </a:endParaRPr>
          </a:p>
          <a:p>
            <a:pPr>
              <a:lnSpc>
                <a:spcPct val="130000"/>
              </a:lnSpc>
            </a:pPr>
            <a:endParaRPr lang="en-US" altLang="zh-CN" sz="800" b="1" smtClean="0">
              <a:latin typeface="Candara" panose="020E0502030303020204" pitchFamily="34" charset="0"/>
            </a:endParaRPr>
          </a:p>
          <a:p>
            <a:pPr>
              <a:lnSpc>
                <a:spcPct val="130000"/>
              </a:lnSpc>
            </a:pPr>
            <a:endParaRPr lang="en-US" altLang="zh-CN" sz="800" b="1">
              <a:latin typeface="Candara" panose="020E0502030303020204" pitchFamily="34" charset="0"/>
            </a:endParaRPr>
          </a:p>
          <a:p>
            <a:pPr>
              <a:lnSpc>
                <a:spcPct val="130000"/>
              </a:lnSpc>
            </a:pPr>
            <a:endParaRPr lang="en-US" altLang="zh-CN" sz="800" b="1">
              <a:latin typeface="Candara" panose="020E0502030303020204" pitchFamily="34" charset="0"/>
            </a:endParaRPr>
          </a:p>
          <a:p>
            <a:pPr>
              <a:lnSpc>
                <a:spcPct val="130000"/>
              </a:lnSpc>
            </a:pPr>
            <a:r>
              <a:rPr lang="en-US" altLang="zh-CN" sz="2000" b="1" smtClean="0">
                <a:latin typeface="Candara" panose="020E0502030303020204" pitchFamily="34" charset="0"/>
              </a:rPr>
              <a:t>Qualitative </a:t>
            </a:r>
            <a:r>
              <a:rPr lang="en-US" altLang="zh-CN" sz="2000" b="1">
                <a:latin typeface="Candara" panose="020E0502030303020204" pitchFamily="34" charset="0"/>
              </a:rPr>
              <a:t>Studies:</a:t>
            </a:r>
          </a:p>
          <a:p>
            <a:pPr>
              <a:lnSpc>
                <a:spcPct val="130000"/>
              </a:lnSpc>
            </a:pPr>
            <a:endParaRPr lang="en-US" altLang="zh-CN" sz="2000" b="1" smtClean="0">
              <a:latin typeface="Candara" panose="020E0502030303020204" pitchFamily="34" charset="0"/>
            </a:endParaRPr>
          </a:p>
          <a:p>
            <a:pPr>
              <a:lnSpc>
                <a:spcPct val="130000"/>
              </a:lnSpc>
            </a:pPr>
            <a:r>
              <a:rPr lang="en-US" altLang="zh-CN" sz="2400" smtClean="0">
                <a:latin typeface="Candara" panose="020E0502030303020204" pitchFamily="34" charset="0"/>
              </a:rPr>
              <a:t> </a:t>
            </a:r>
            <a:endParaRPr kumimoji="1" lang="zh-CN" altLang="en-US" dirty="0"/>
          </a:p>
        </p:txBody>
      </p:sp>
      <p:pic>
        <p:nvPicPr>
          <p:cNvPr id="3" name="图片 2"/>
          <p:cNvPicPr>
            <a:picLocks noChangeAspect="1"/>
          </p:cNvPicPr>
          <p:nvPr/>
        </p:nvPicPr>
        <p:blipFill>
          <a:blip r:embed="rId3"/>
          <a:stretch>
            <a:fillRect/>
          </a:stretch>
        </p:blipFill>
        <p:spPr>
          <a:xfrm>
            <a:off x="3259455" y="1135379"/>
            <a:ext cx="7853363" cy="1236251"/>
          </a:xfrm>
          <a:prstGeom prst="rect">
            <a:avLst/>
          </a:prstGeom>
        </p:spPr>
      </p:pic>
      <p:cxnSp>
        <p:nvCxnSpPr>
          <p:cNvPr id="15" name="直接连接符 14"/>
          <p:cNvCxnSpPr/>
          <p:nvPr/>
        </p:nvCxnSpPr>
        <p:spPr>
          <a:xfrm flipV="1">
            <a:off x="6065089" y="1964078"/>
            <a:ext cx="1186132" cy="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5724517" y="2229774"/>
            <a:ext cx="1714508" cy="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4"/>
          <a:stretch>
            <a:fillRect/>
          </a:stretch>
        </p:blipFill>
        <p:spPr>
          <a:xfrm>
            <a:off x="871529" y="2747047"/>
            <a:ext cx="8172409" cy="3344376"/>
          </a:xfrm>
          <a:prstGeom prst="rect">
            <a:avLst/>
          </a:prstGeom>
        </p:spPr>
      </p:pic>
      <p:cxnSp>
        <p:nvCxnSpPr>
          <p:cNvPr id="20" name="直接箭头连接符 19"/>
          <p:cNvCxnSpPr/>
          <p:nvPr/>
        </p:nvCxnSpPr>
        <p:spPr>
          <a:xfrm flipH="1" flipV="1">
            <a:off x="9124950" y="3739576"/>
            <a:ext cx="533829" cy="3594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2490AD82-9584-FC4D-A43F-25E7203504C4}"/>
              </a:ext>
            </a:extLst>
          </p:cNvPr>
          <p:cNvSpPr txBox="1"/>
          <p:nvPr/>
        </p:nvSpPr>
        <p:spPr>
          <a:xfrm>
            <a:off x="9323035" y="4099018"/>
            <a:ext cx="2701325" cy="812530"/>
          </a:xfrm>
          <a:prstGeom prst="rect">
            <a:avLst/>
          </a:prstGeom>
          <a:noFill/>
        </p:spPr>
        <p:txBody>
          <a:bodyPr wrap="square" rtlCol="0">
            <a:spAutoFit/>
          </a:bodyPr>
          <a:lstStyle/>
          <a:p>
            <a:pPr>
              <a:lnSpc>
                <a:spcPct val="130000"/>
              </a:lnSpc>
            </a:pPr>
            <a:r>
              <a:rPr lang="zh-CN" altLang="en-US" sz="1200">
                <a:latin typeface="Candara" panose="020E0502030303020204" pitchFamily="34" charset="0"/>
                <a:ea typeface="黑体" panose="02010609060101010101" pitchFamily="49" charset="-122"/>
              </a:rPr>
              <a:t>基于“网球”、“</a:t>
            </a:r>
            <a:r>
              <a:rPr lang="en-US" altLang="zh-CN" sz="1200">
                <a:latin typeface="Candara" panose="020E0502030303020204" pitchFamily="34" charset="0"/>
                <a:ea typeface="黑体" panose="02010609060101010101" pitchFamily="49" charset="-122"/>
              </a:rPr>
              <a:t>1970”</a:t>
            </a:r>
            <a:r>
              <a:rPr lang="zh-CN" altLang="en-US" sz="1200">
                <a:latin typeface="Candara" panose="020E0502030303020204" pitchFamily="34" charset="0"/>
                <a:ea typeface="黑体" panose="02010609060101010101" pitchFamily="49" charset="-122"/>
              </a:rPr>
              <a:t>和“</a:t>
            </a:r>
            <a:r>
              <a:rPr lang="en-US" altLang="zh-CN" sz="1200">
                <a:latin typeface="Candara" panose="020E0502030303020204" pitchFamily="34" charset="0"/>
                <a:ea typeface="黑体" panose="02010609060101010101" pitchFamily="49" charset="-122"/>
              </a:rPr>
              <a:t>1971”</a:t>
            </a:r>
            <a:r>
              <a:rPr lang="zh-CN" altLang="en-US" sz="1200">
                <a:latin typeface="Candara" panose="020E0502030303020204" pitchFamily="34" charset="0"/>
                <a:ea typeface="黑体" panose="02010609060101010101" pitchFamily="49" charset="-122"/>
              </a:rPr>
              <a:t>的查询，</a:t>
            </a:r>
            <a:r>
              <a:rPr lang="en-US" altLang="zh-CN" sz="1200">
                <a:latin typeface="Candara" panose="020E0502030303020204" pitchFamily="34" charset="0"/>
                <a:ea typeface="黑体" panose="02010609060101010101" pitchFamily="49" charset="-122"/>
              </a:rPr>
              <a:t>ViSTA</a:t>
            </a:r>
            <a:r>
              <a:rPr lang="zh-CN" altLang="en-US" sz="1200">
                <a:latin typeface="Candara" panose="020E0502030303020204" pitchFamily="34" charset="0"/>
                <a:ea typeface="黑体" panose="02010609060101010101" pitchFamily="49" charset="-122"/>
              </a:rPr>
              <a:t>模型匹配正确</a:t>
            </a:r>
            <a:r>
              <a:rPr lang="zh-CN" altLang="en-US" sz="1200">
                <a:latin typeface="Candara" panose="020E0502030303020204" pitchFamily="34" charset="0"/>
                <a:ea typeface="黑体" panose="02010609060101010101" pitchFamily="49" charset="-122"/>
              </a:rPr>
              <a:t>的</a:t>
            </a:r>
            <a:r>
              <a:rPr lang="zh-CN" altLang="en-US" sz="1200" smtClean="0">
                <a:latin typeface="Candara" panose="020E0502030303020204" pitchFamily="34" charset="0"/>
                <a:ea typeface="黑体" panose="02010609060101010101" pitchFamily="49" charset="-122"/>
              </a:rPr>
              <a:t>图像</a:t>
            </a:r>
            <a:endParaRPr lang="en-US" altLang="zh-CN" sz="1200" smtClean="0">
              <a:latin typeface="Candara" panose="020E0502030303020204" pitchFamily="34" charset="0"/>
              <a:ea typeface="黑体" panose="02010609060101010101" pitchFamily="49" charset="-122"/>
            </a:endParaRPr>
          </a:p>
          <a:p>
            <a:pPr>
              <a:lnSpc>
                <a:spcPct val="130000"/>
              </a:lnSpc>
            </a:pPr>
            <a:endParaRPr lang="en-US" altLang="zh-CN" sz="1200">
              <a:solidFill>
                <a:srgbClr val="FF0000"/>
              </a:solidFill>
              <a:latin typeface="Candara" panose="020E0502030303020204" pitchFamily="34" charset="0"/>
              <a:ea typeface="黑体" panose="02010609060101010101" pitchFamily="49" charset="-122"/>
            </a:endParaRPr>
          </a:p>
        </p:txBody>
      </p:sp>
    </p:spTree>
    <p:extLst>
      <p:ext uri="{BB962C8B-B14F-4D97-AF65-F5344CB8AC3E}">
        <p14:creationId xmlns:p14="http://schemas.microsoft.com/office/powerpoint/2010/main" val="4090132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000" b="0" smtClean="0">
                <a:latin typeface="Candara" panose="020E0502030303020204" pitchFamily="34" charset="0"/>
              </a:rPr>
              <a:t>What </a:t>
            </a:r>
            <a:r>
              <a:rPr kumimoji="1" lang="en-US" altLang="zh-CN" sz="3000" b="0">
                <a:latin typeface="Candara" panose="020E0502030303020204" pitchFamily="34" charset="0"/>
              </a:rPr>
              <a:t>is </a:t>
            </a:r>
            <a:r>
              <a:rPr kumimoji="1" lang="en-US" altLang="zh-CN" sz="3200" b="0" smtClean="0">
                <a:latin typeface="Candara" panose="020E0502030303020204" pitchFamily="34" charset="0"/>
              </a:rPr>
              <a:t>Pre-Training ?</a:t>
            </a:r>
            <a:endParaRPr lang="zh-CN" altLang="en-US" sz="3000"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3</a:t>
            </a:fld>
            <a:endParaRPr lang="zh-CN" altLang="en-US"/>
          </a:p>
        </p:txBody>
      </p:sp>
      <p:pic>
        <p:nvPicPr>
          <p:cNvPr id="45" name="图片 44" descr="C:\Users\xin\Desktop\中科大.png中科大"/>
          <p:cNvPicPr>
            <a:picLocks noChangeAspect="1"/>
          </p:cNvPicPr>
          <p:nvPr/>
        </p:nvPicPr>
        <p:blipFill>
          <a:blip r:embed="rId3"/>
          <a:srcRect/>
          <a:stretch>
            <a:fillRect/>
          </a:stretch>
        </p:blipFill>
        <p:spPr>
          <a:xfrm>
            <a:off x="10705148" y="106680"/>
            <a:ext cx="815340" cy="815340"/>
          </a:xfrm>
          <a:prstGeom prst="rect">
            <a:avLst/>
          </a:prstGeom>
        </p:spPr>
      </p:pic>
      <p:pic>
        <p:nvPicPr>
          <p:cNvPr id="6" name="图片 5"/>
          <p:cNvPicPr>
            <a:picLocks noChangeAspect="1"/>
          </p:cNvPicPr>
          <p:nvPr/>
        </p:nvPicPr>
        <p:blipFill>
          <a:blip r:embed="rId4"/>
          <a:stretch>
            <a:fillRect/>
          </a:stretch>
        </p:blipFill>
        <p:spPr>
          <a:xfrm>
            <a:off x="1112043" y="1148715"/>
            <a:ext cx="7858702" cy="1621057"/>
          </a:xfrm>
          <a:prstGeom prst="rect">
            <a:avLst/>
          </a:prstGeom>
        </p:spPr>
      </p:pic>
      <p:pic>
        <p:nvPicPr>
          <p:cNvPr id="7" name="图片 6"/>
          <p:cNvPicPr>
            <a:picLocks noChangeAspect="1"/>
          </p:cNvPicPr>
          <p:nvPr/>
        </p:nvPicPr>
        <p:blipFill>
          <a:blip r:embed="rId5"/>
          <a:stretch>
            <a:fillRect/>
          </a:stretch>
        </p:blipFill>
        <p:spPr>
          <a:xfrm>
            <a:off x="1112043" y="2935659"/>
            <a:ext cx="6649813" cy="3304804"/>
          </a:xfrm>
          <a:prstGeom prst="rect">
            <a:avLst/>
          </a:prstGeom>
        </p:spPr>
      </p:pic>
      <p:cxnSp>
        <p:nvCxnSpPr>
          <p:cNvPr id="10" name="直接箭头连接符 9"/>
          <p:cNvCxnSpPr/>
          <p:nvPr/>
        </p:nvCxnSpPr>
        <p:spPr>
          <a:xfrm flipH="1" flipV="1">
            <a:off x="7853989" y="3985896"/>
            <a:ext cx="596992" cy="3802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490AD82-9584-FC4D-A43F-25E7203504C4}"/>
              </a:ext>
            </a:extLst>
          </p:cNvPr>
          <p:cNvSpPr txBox="1"/>
          <p:nvPr/>
        </p:nvSpPr>
        <p:spPr>
          <a:xfrm>
            <a:off x="8487660" y="3099675"/>
            <a:ext cx="3465403" cy="1761123"/>
          </a:xfrm>
          <a:prstGeom prst="rect">
            <a:avLst/>
          </a:prstGeom>
          <a:noFill/>
        </p:spPr>
        <p:txBody>
          <a:bodyPr wrap="square" rtlCol="0">
            <a:spAutoFit/>
          </a:bodyPr>
          <a:lstStyle/>
          <a:p>
            <a:pPr marL="457200" indent="-457200">
              <a:lnSpc>
                <a:spcPct val="130000"/>
              </a:lnSpc>
              <a:buAutoNum type="arabicParenBoth"/>
            </a:pPr>
            <a:r>
              <a:rPr lang="en-US" altLang="zh-CN" sz="1700" smtClean="0">
                <a:latin typeface="Calibri" panose="020F0502020204030204" pitchFamily="34" charset="0"/>
                <a:ea typeface="黑体" panose="02010609060101010101" pitchFamily="49" charset="-122"/>
                <a:cs typeface="Calibri" panose="020F0502020204030204" pitchFamily="34" charset="0"/>
              </a:rPr>
              <a:t>AI—</a:t>
            </a:r>
            <a:r>
              <a:rPr lang="zh-CN" altLang="en-US" sz="1700" smtClean="0">
                <a:latin typeface="Calibri" panose="020F0502020204030204" pitchFamily="34" charset="0"/>
                <a:ea typeface="黑体" panose="02010609060101010101" pitchFamily="49" charset="-122"/>
                <a:cs typeface="Calibri" panose="020F0502020204030204" pitchFamily="34" charset="0"/>
              </a:rPr>
              <a:t>人类大脑的研究成果联系</a:t>
            </a:r>
            <a:endParaRPr lang="en-US" altLang="zh-CN" sz="1700" smtClean="0">
              <a:latin typeface="Calibri" panose="020F0502020204030204" pitchFamily="34" charset="0"/>
              <a:ea typeface="黑体" panose="02010609060101010101" pitchFamily="49" charset="-122"/>
              <a:cs typeface="Calibri" panose="020F0502020204030204" pitchFamily="34" charset="0"/>
            </a:endParaRPr>
          </a:p>
          <a:p>
            <a:pPr marL="457200" indent="-457200">
              <a:lnSpc>
                <a:spcPct val="130000"/>
              </a:lnSpc>
              <a:buAutoNum type="arabicParenBoth"/>
            </a:pPr>
            <a:endParaRPr lang="en-US" altLang="zh-CN" sz="1700">
              <a:latin typeface="Calibri" panose="020F0502020204030204" pitchFamily="34" charset="0"/>
              <a:ea typeface="黑体" panose="02010609060101010101" pitchFamily="49" charset="-122"/>
              <a:cs typeface="Calibri" panose="020F0502020204030204" pitchFamily="34" charset="0"/>
            </a:endParaRPr>
          </a:p>
          <a:p>
            <a:pPr marL="457200" indent="-457200">
              <a:lnSpc>
                <a:spcPct val="130000"/>
              </a:lnSpc>
              <a:buAutoNum type="arabicParenBoth"/>
            </a:pPr>
            <a:r>
              <a:rPr lang="zh-CN" altLang="en-US" sz="1700" smtClean="0">
                <a:latin typeface="Calibri" panose="020F0502020204030204" pitchFamily="34" charset="0"/>
                <a:ea typeface="黑体" panose="02010609060101010101" pitchFamily="49" charset="-122"/>
                <a:cs typeface="Calibri" panose="020F0502020204030204" pitchFamily="34" charset="0"/>
              </a:rPr>
              <a:t>人类</a:t>
            </a:r>
            <a:r>
              <a:rPr lang="zh-CN" altLang="en-US" sz="1700">
                <a:latin typeface="Calibri" panose="020F0502020204030204" pitchFamily="34" charset="0"/>
                <a:ea typeface="黑体" panose="02010609060101010101" pitchFamily="49" charset="-122"/>
                <a:cs typeface="Calibri" panose="020F0502020204030204" pitchFamily="34" charset="0"/>
              </a:rPr>
              <a:t>约有</a:t>
            </a:r>
            <a:r>
              <a:rPr lang="en-US" altLang="zh-CN" sz="1700" b="1">
                <a:solidFill>
                  <a:srgbClr val="FF0000"/>
                </a:solidFill>
                <a:latin typeface="Calibri" panose="020F0502020204030204" pitchFamily="34" charset="0"/>
                <a:ea typeface="黑体" panose="02010609060101010101" pitchFamily="49" charset="-122"/>
                <a:cs typeface="Calibri" panose="020F0502020204030204" pitchFamily="34" charset="0"/>
              </a:rPr>
              <a:t>70%</a:t>
            </a:r>
            <a:r>
              <a:rPr lang="zh-CN" altLang="en-US" sz="1700">
                <a:latin typeface="Calibri" panose="020F0502020204030204" pitchFamily="34" charset="0"/>
                <a:ea typeface="黑体" panose="02010609060101010101" pitchFamily="49" charset="-122"/>
                <a:cs typeface="Calibri" panose="020F0502020204030204" pitchFamily="34" charset="0"/>
              </a:rPr>
              <a:t>的信息依靠</a:t>
            </a:r>
            <a:r>
              <a:rPr lang="zh-CN" altLang="en-US" sz="1700">
                <a:solidFill>
                  <a:srgbClr val="FF0000"/>
                </a:solidFill>
                <a:latin typeface="Calibri" panose="020F0502020204030204" pitchFamily="34" charset="0"/>
                <a:ea typeface="黑体" panose="02010609060101010101" pitchFamily="49" charset="-122"/>
                <a:cs typeface="Calibri" panose="020F0502020204030204" pitchFamily="34" charset="0"/>
              </a:rPr>
              <a:t>视觉</a:t>
            </a:r>
            <a:r>
              <a:rPr lang="zh-CN" altLang="en-US" sz="1700">
                <a:latin typeface="Calibri" panose="020F0502020204030204" pitchFamily="34" charset="0"/>
                <a:ea typeface="黑体" panose="02010609060101010101" pitchFamily="49" charset="-122"/>
                <a:cs typeface="Calibri" panose="020F0502020204030204" pitchFamily="34" charset="0"/>
              </a:rPr>
              <a:t>获得，剩余约</a:t>
            </a:r>
            <a:r>
              <a:rPr lang="en-US" altLang="zh-CN" sz="1700" b="1">
                <a:solidFill>
                  <a:srgbClr val="FF0000"/>
                </a:solidFill>
                <a:latin typeface="Calibri" panose="020F0502020204030204" pitchFamily="34" charset="0"/>
                <a:ea typeface="黑体" panose="02010609060101010101" pitchFamily="49" charset="-122"/>
                <a:cs typeface="Calibri" panose="020F0502020204030204" pitchFamily="34" charset="0"/>
              </a:rPr>
              <a:t>20%~30%</a:t>
            </a:r>
            <a:r>
              <a:rPr lang="zh-CN" altLang="en-US" sz="1700">
                <a:latin typeface="Calibri" panose="020F0502020204030204" pitchFamily="34" charset="0"/>
                <a:ea typeface="黑体" panose="02010609060101010101" pitchFamily="49" charset="-122"/>
                <a:cs typeface="Calibri" panose="020F0502020204030204" pitchFamily="34" charset="0"/>
              </a:rPr>
              <a:t>的信息依靠</a:t>
            </a:r>
            <a:r>
              <a:rPr lang="zh-CN" altLang="en-US" sz="1700">
                <a:solidFill>
                  <a:srgbClr val="FF0000"/>
                </a:solidFill>
                <a:latin typeface="Calibri" panose="020F0502020204030204" pitchFamily="34" charset="0"/>
                <a:ea typeface="黑体" panose="02010609060101010101" pitchFamily="49" charset="-122"/>
                <a:cs typeface="Calibri" panose="020F0502020204030204" pitchFamily="34" charset="0"/>
              </a:rPr>
              <a:t>听觉</a:t>
            </a:r>
            <a:r>
              <a:rPr lang="zh-CN" altLang="en-US" sz="1700">
                <a:solidFill>
                  <a:srgbClr val="FF0000"/>
                </a:solidFill>
                <a:latin typeface="Calibri" panose="020F0502020204030204" pitchFamily="34" charset="0"/>
                <a:ea typeface="黑体" panose="02010609060101010101" pitchFamily="49" charset="-122"/>
                <a:cs typeface="Calibri" panose="020F0502020204030204" pitchFamily="34" charset="0"/>
              </a:rPr>
              <a:t>和</a:t>
            </a:r>
            <a:r>
              <a:rPr lang="zh-CN" altLang="en-US" sz="1700" smtClean="0">
                <a:solidFill>
                  <a:srgbClr val="FF0000"/>
                </a:solidFill>
                <a:latin typeface="Calibri" panose="020F0502020204030204" pitchFamily="34" charset="0"/>
                <a:ea typeface="黑体" panose="02010609060101010101" pitchFamily="49" charset="-122"/>
                <a:cs typeface="Calibri" panose="020F0502020204030204" pitchFamily="34" charset="0"/>
              </a:rPr>
              <a:t>触觉</a:t>
            </a:r>
            <a:endParaRPr lang="en-US" altLang="zh-CN" sz="1700" smtClean="0">
              <a:solidFill>
                <a:srgbClr val="FF0000"/>
              </a:solidFill>
              <a:latin typeface="Calibri" panose="020F0502020204030204" pitchFamily="34" charset="0"/>
              <a:ea typeface="黑体" panose="02010609060101010101" pitchFamily="49" charset="-122"/>
              <a:cs typeface="Calibri" panose="020F0502020204030204" pitchFamily="34" charset="0"/>
            </a:endParaRPr>
          </a:p>
        </p:txBody>
      </p:sp>
      <p:sp>
        <p:nvSpPr>
          <p:cNvPr id="13" name="文本框 12">
            <a:extLst>
              <a:ext uri="{FF2B5EF4-FFF2-40B4-BE49-F238E27FC236}">
                <a16:creationId xmlns:a16="http://schemas.microsoft.com/office/drawing/2014/main" id="{2490AD82-9584-FC4D-A43F-25E7203504C4}"/>
              </a:ext>
            </a:extLst>
          </p:cNvPr>
          <p:cNvSpPr txBox="1"/>
          <p:nvPr/>
        </p:nvSpPr>
        <p:spPr>
          <a:xfrm>
            <a:off x="8332841" y="5292439"/>
            <a:ext cx="3465403" cy="782137"/>
          </a:xfrm>
          <a:prstGeom prst="rect">
            <a:avLst/>
          </a:prstGeom>
          <a:noFill/>
        </p:spPr>
        <p:txBody>
          <a:bodyPr wrap="square" rtlCol="0">
            <a:spAutoFit/>
          </a:bodyPr>
          <a:lstStyle/>
          <a:p>
            <a:pPr>
              <a:lnSpc>
                <a:spcPct val="130000"/>
              </a:lnSpc>
            </a:pPr>
            <a:r>
              <a:rPr lang="zh-CN" altLang="en-US" smtClean="0">
                <a:latin typeface="黑体" panose="02010609060101010101" pitchFamily="49" charset="-122"/>
                <a:ea typeface="黑体" panose="02010609060101010101" pitchFamily="49" charset="-122"/>
              </a:rPr>
              <a:t>大脑认知</a:t>
            </a:r>
            <a:r>
              <a:rPr lang="zh-CN" altLang="en-US">
                <a:latin typeface="黑体" panose="02010609060101010101" pitchFamily="49" charset="-122"/>
                <a:ea typeface="黑体" panose="02010609060101010101" pitchFamily="49" charset="-122"/>
              </a:rPr>
              <a:t>机制</a:t>
            </a:r>
            <a:r>
              <a:rPr lang="zh-CN" altLang="en-US" smtClean="0">
                <a:latin typeface="黑体" panose="02010609060101010101" pitchFamily="49" charset="-122"/>
                <a:ea typeface="黑体" panose="02010609060101010101" pitchFamily="49" charset="-122"/>
              </a:rPr>
              <a:t>是采取</a:t>
            </a:r>
            <a:r>
              <a:rPr lang="zh-CN" altLang="en-US">
                <a:solidFill>
                  <a:srgbClr val="FF0000"/>
                </a:solidFill>
                <a:latin typeface="黑体" panose="02010609060101010101" pitchFamily="49" charset="-122"/>
                <a:ea typeface="黑体" panose="02010609060101010101" pitchFamily="49" charset="-122"/>
              </a:rPr>
              <a:t>多模态预训练模型</a:t>
            </a:r>
            <a:r>
              <a:rPr lang="zh-CN" altLang="en-US">
                <a:latin typeface="黑体" panose="02010609060101010101" pitchFamily="49" charset="-122"/>
                <a:ea typeface="黑体" panose="02010609060101010101" pitchFamily="49" charset="-122"/>
              </a:rPr>
              <a:t>的可靠性依据之一</a:t>
            </a:r>
            <a:endParaRPr lang="en-US" altLang="zh-CN" sz="160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79221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000" b="0" smtClean="0">
                <a:latin typeface="Candara" panose="020E0502030303020204" pitchFamily="34" charset="0"/>
              </a:rPr>
              <a:t>What </a:t>
            </a:r>
            <a:r>
              <a:rPr kumimoji="1" lang="en-US" altLang="zh-CN" sz="3000" b="0">
                <a:latin typeface="Candara" panose="020E0502030303020204" pitchFamily="34" charset="0"/>
              </a:rPr>
              <a:t>is </a:t>
            </a:r>
            <a:r>
              <a:rPr kumimoji="1" lang="en-US" altLang="zh-CN" sz="3200" b="0">
                <a:latin typeface="Candara" panose="020E0502030303020204" pitchFamily="34" charset="0"/>
              </a:rPr>
              <a:t>Vision-Language Pre-Training</a:t>
            </a:r>
            <a:r>
              <a:rPr kumimoji="1" lang="en-US" altLang="zh-CN" sz="3200" b="0" smtClean="0">
                <a:latin typeface="Candara" panose="020E0502030303020204" pitchFamily="34" charset="0"/>
              </a:rPr>
              <a:t> ?</a:t>
            </a:r>
            <a:endParaRPr lang="zh-CN" altLang="en-US" sz="3000"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4</a:t>
            </a:fld>
            <a:endParaRPr lang="zh-CN" altLang="en-US"/>
          </a:p>
        </p:txBody>
      </p:sp>
      <p:pic>
        <p:nvPicPr>
          <p:cNvPr id="45" name="图片 44" descr="C:\Users\xin\Desktop\中科大.png中科大"/>
          <p:cNvPicPr>
            <a:picLocks noChangeAspect="1"/>
          </p:cNvPicPr>
          <p:nvPr/>
        </p:nvPicPr>
        <p:blipFill>
          <a:blip r:embed="rId3"/>
          <a:srcRect/>
          <a:stretch>
            <a:fillRect/>
          </a:stretch>
        </p:blipFill>
        <p:spPr>
          <a:xfrm>
            <a:off x="10705148" y="106680"/>
            <a:ext cx="815340" cy="815340"/>
          </a:xfrm>
          <a:prstGeom prst="rect">
            <a:avLst/>
          </a:prstGeom>
        </p:spPr>
      </p:pic>
      <p:sp>
        <p:nvSpPr>
          <p:cNvPr id="47" name="内容占位符 2">
            <a:extLst>
              <a:ext uri="{FF2B5EF4-FFF2-40B4-BE49-F238E27FC236}">
                <a16:creationId xmlns:a16="http://schemas.microsoft.com/office/drawing/2014/main" id="{5F6B20A1-7AB5-0944-B415-BCD75E37171E}"/>
              </a:ext>
            </a:extLst>
          </p:cNvPr>
          <p:cNvSpPr txBox="1">
            <a:spLocks/>
          </p:cNvSpPr>
          <p:nvPr/>
        </p:nvSpPr>
        <p:spPr>
          <a:xfrm>
            <a:off x="669924" y="1070317"/>
            <a:ext cx="10556876" cy="13144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kumimoji="1" lang="zh-CN" altLang="en-US" sz="2200" b="1" smtClean="0">
                <a:solidFill>
                  <a:srgbClr val="C00000"/>
                </a:solidFill>
                <a:latin typeface="Candara" panose="020E0502030303020204" pitchFamily="34" charset="0"/>
                <a:ea typeface="黑体" panose="02010609060101010101" pitchFamily="49" charset="-122"/>
              </a:rPr>
              <a:t>“</a:t>
            </a:r>
            <a:r>
              <a:rPr kumimoji="1" lang="zh-CN" altLang="en-US" sz="2200" b="1">
                <a:solidFill>
                  <a:srgbClr val="C00000"/>
                </a:solidFill>
                <a:latin typeface="Candara" panose="020E0502030303020204" pitchFamily="34" charset="0"/>
                <a:ea typeface="黑体" panose="02010609060101010101" pitchFamily="49" charset="-122"/>
              </a:rPr>
              <a:t>视觉</a:t>
            </a:r>
            <a:r>
              <a:rPr kumimoji="1" lang="en-US" altLang="zh-CN" sz="2200" b="1">
                <a:solidFill>
                  <a:srgbClr val="C00000"/>
                </a:solidFill>
                <a:latin typeface="Candara" panose="020E0502030303020204" pitchFamily="34" charset="0"/>
                <a:ea typeface="黑体" panose="02010609060101010101" pitchFamily="49" charset="-122"/>
              </a:rPr>
              <a:t>-</a:t>
            </a:r>
            <a:r>
              <a:rPr kumimoji="1" lang="zh-CN" altLang="en-US" sz="2200" b="1">
                <a:solidFill>
                  <a:srgbClr val="C00000"/>
                </a:solidFill>
                <a:latin typeface="Candara" panose="020E0502030303020204" pitchFamily="34" charset="0"/>
                <a:ea typeface="黑体" panose="02010609060101010101" pitchFamily="49" charset="-122"/>
              </a:rPr>
              <a:t>语言模型”开发是否</a:t>
            </a:r>
            <a:r>
              <a:rPr kumimoji="1" lang="zh-CN" altLang="en-US" sz="2200" b="1">
                <a:solidFill>
                  <a:srgbClr val="C00000"/>
                </a:solidFill>
                <a:latin typeface="Candara" panose="020E0502030303020204" pitchFamily="34" charset="0"/>
                <a:ea typeface="黑体" panose="02010609060101010101" pitchFamily="49" charset="-122"/>
              </a:rPr>
              <a:t>可行</a:t>
            </a:r>
            <a:r>
              <a:rPr kumimoji="1" lang="zh-CN" altLang="en-US" sz="2200" b="1" smtClean="0">
                <a:solidFill>
                  <a:srgbClr val="C00000"/>
                </a:solidFill>
                <a:latin typeface="Candara" panose="020E0502030303020204" pitchFamily="34" charset="0"/>
                <a:ea typeface="黑体" panose="02010609060101010101" pitchFamily="49" charset="-122"/>
              </a:rPr>
              <a:t>？</a:t>
            </a:r>
            <a:endParaRPr kumimoji="1" lang="en-US" altLang="zh-CN" sz="2200" b="1" smtClean="0">
              <a:solidFill>
                <a:srgbClr val="C00000"/>
              </a:solidFill>
              <a:latin typeface="Candara" panose="020E0502030303020204" pitchFamily="34" charset="0"/>
              <a:ea typeface="黑体" panose="02010609060101010101" pitchFamily="49" charset="-122"/>
            </a:endParaRPr>
          </a:p>
          <a:p>
            <a:pPr marL="0" indent="0" algn="just">
              <a:lnSpc>
                <a:spcPct val="120000"/>
              </a:lnSpc>
              <a:buNone/>
            </a:pPr>
            <a:r>
              <a:rPr kumimoji="1" lang="en-US" altLang="zh-CN">
                <a:latin typeface="Candara" panose="020E0502030303020204" pitchFamily="34" charset="0"/>
                <a:ea typeface="黑体" panose="02010609060101010101" pitchFamily="49" charset="-122"/>
              </a:rPr>
              <a:t> </a:t>
            </a:r>
            <a:r>
              <a:rPr kumimoji="1" lang="en-US" altLang="zh-CN" smtClean="0">
                <a:latin typeface="Candara" panose="020E0502030303020204" pitchFamily="34" charset="0"/>
                <a:ea typeface="黑体" panose="02010609060101010101" pitchFamily="49" charset="-122"/>
              </a:rPr>
              <a:t>    </a:t>
            </a:r>
            <a:r>
              <a:rPr kumimoji="1" lang="zh-CN" altLang="en-US" smtClean="0">
                <a:latin typeface="Candara" panose="020E0502030303020204" pitchFamily="34" charset="0"/>
                <a:ea typeface="黑体" panose="02010609060101010101" pitchFamily="49" charset="-122"/>
              </a:rPr>
              <a:t>互联网</a:t>
            </a:r>
            <a:r>
              <a:rPr kumimoji="1" lang="zh-CN" altLang="en-US">
                <a:latin typeface="Candara" panose="020E0502030303020204" pitchFamily="34" charset="0"/>
                <a:ea typeface="黑体" panose="02010609060101010101" pitchFamily="49" charset="-122"/>
              </a:rPr>
              <a:t>提供了</a:t>
            </a:r>
            <a:r>
              <a:rPr kumimoji="1" lang="en-US" altLang="zh-CN">
                <a:solidFill>
                  <a:srgbClr val="FF0000"/>
                </a:solidFill>
                <a:latin typeface="Candara" panose="020E0502030303020204" pitchFamily="34" charset="0"/>
                <a:ea typeface="黑体" panose="02010609060101010101" pitchFamily="49" charset="-122"/>
              </a:rPr>
              <a:t>90%</a:t>
            </a:r>
            <a:r>
              <a:rPr kumimoji="1" lang="zh-CN" altLang="en-US">
                <a:latin typeface="Candara" panose="020E0502030303020204" pitchFamily="34" charset="0"/>
                <a:ea typeface="黑体" panose="02010609060101010101" pitchFamily="49" charset="-122"/>
              </a:rPr>
              <a:t>的</a:t>
            </a:r>
            <a:r>
              <a:rPr kumimoji="1" lang="zh-CN" altLang="en-US">
                <a:solidFill>
                  <a:srgbClr val="FF0000"/>
                </a:solidFill>
                <a:latin typeface="Candara" panose="020E0502030303020204" pitchFamily="34" charset="0"/>
                <a:ea typeface="黑体" panose="02010609060101010101" pitchFamily="49" charset="-122"/>
              </a:rPr>
              <a:t>图文大数据</a:t>
            </a:r>
            <a:r>
              <a:rPr kumimoji="1" lang="zh-CN" altLang="en-US">
                <a:latin typeface="Candara" panose="020E0502030303020204" pitchFamily="34" charset="0"/>
                <a:ea typeface="黑体" panose="02010609060101010101" pitchFamily="49" charset="-122"/>
              </a:rPr>
              <a:t>，而</a:t>
            </a:r>
            <a:r>
              <a:rPr kumimoji="1" lang="zh-CN" altLang="en-US">
                <a:solidFill>
                  <a:srgbClr val="FF0000"/>
                </a:solidFill>
                <a:latin typeface="Candara" panose="020E0502030303020204" pitchFamily="34" charset="0"/>
                <a:ea typeface="黑体" panose="02010609060101010101" pitchFamily="49" charset="-122"/>
              </a:rPr>
              <a:t>文本数据</a:t>
            </a:r>
            <a:r>
              <a:rPr kumimoji="1" lang="zh-CN" altLang="en-US">
                <a:latin typeface="Candara" panose="020E0502030303020204" pitchFamily="34" charset="0"/>
                <a:ea typeface="黑体" panose="02010609060101010101" pitchFamily="49" charset="-122"/>
              </a:rPr>
              <a:t>只占了</a:t>
            </a:r>
            <a:r>
              <a:rPr kumimoji="1" lang="en-US" altLang="zh-CN">
                <a:solidFill>
                  <a:srgbClr val="FF0000"/>
                </a:solidFill>
                <a:latin typeface="Candara" panose="020E0502030303020204" pitchFamily="34" charset="0"/>
                <a:ea typeface="黑体" panose="02010609060101010101" pitchFamily="49" charset="-122"/>
              </a:rPr>
              <a:t>10%</a:t>
            </a:r>
            <a:r>
              <a:rPr kumimoji="1" lang="zh-CN" altLang="en-US">
                <a:latin typeface="Candara" panose="020E0502030303020204" pitchFamily="34" charset="0"/>
                <a:ea typeface="黑体" panose="02010609060101010101" pitchFamily="49" charset="-122"/>
              </a:rPr>
              <a:t>。在大量数据源的加持下，视觉</a:t>
            </a:r>
            <a:r>
              <a:rPr kumimoji="1" lang="en-US" altLang="zh-CN">
                <a:latin typeface="Candara" panose="020E0502030303020204" pitchFamily="34" charset="0"/>
                <a:ea typeface="黑体" panose="02010609060101010101" pitchFamily="49" charset="-122"/>
              </a:rPr>
              <a:t>-</a:t>
            </a:r>
            <a:r>
              <a:rPr kumimoji="1" lang="zh-CN" altLang="en-US">
                <a:latin typeface="Candara" panose="020E0502030303020204" pitchFamily="34" charset="0"/>
                <a:ea typeface="黑体" panose="02010609060101010101" pitchFamily="49" charset="-122"/>
              </a:rPr>
              <a:t>语言预训练模型也成了</a:t>
            </a:r>
            <a:r>
              <a:rPr kumimoji="1" lang="en-US" altLang="zh-CN">
                <a:latin typeface="Candara" panose="020E0502030303020204" pitchFamily="34" charset="0"/>
                <a:ea typeface="黑体" panose="02010609060101010101" pitchFamily="49" charset="-122"/>
              </a:rPr>
              <a:t>2021</a:t>
            </a:r>
            <a:r>
              <a:rPr kumimoji="1" lang="zh-CN" altLang="en-US">
                <a:latin typeface="Candara" panose="020E0502030303020204" pitchFamily="34" charset="0"/>
                <a:ea typeface="黑体" panose="02010609060101010101" pitchFamily="49" charset="-122"/>
              </a:rPr>
              <a:t>年的研究</a:t>
            </a:r>
            <a:r>
              <a:rPr kumimoji="1" lang="zh-CN" altLang="en-US">
                <a:latin typeface="Candara" panose="020E0502030303020204" pitchFamily="34" charset="0"/>
                <a:ea typeface="黑体" panose="02010609060101010101" pitchFamily="49" charset="-122"/>
              </a:rPr>
              <a:t>热点</a:t>
            </a:r>
            <a:r>
              <a:rPr kumimoji="1" lang="zh-CN" altLang="en-US" smtClean="0">
                <a:latin typeface="Candara" panose="020E0502030303020204" pitchFamily="34" charset="0"/>
                <a:ea typeface="黑体" panose="02010609060101010101" pitchFamily="49" charset="-122"/>
              </a:rPr>
              <a:t>。</a:t>
            </a:r>
            <a:endParaRPr kumimoji="1" lang="en-US" altLang="zh-CN"/>
          </a:p>
        </p:txBody>
      </p:sp>
      <p:pic>
        <p:nvPicPr>
          <p:cNvPr id="3" name="图片 2"/>
          <p:cNvPicPr>
            <a:picLocks noChangeAspect="1"/>
          </p:cNvPicPr>
          <p:nvPr/>
        </p:nvPicPr>
        <p:blipFill>
          <a:blip r:embed="rId4"/>
          <a:stretch>
            <a:fillRect/>
          </a:stretch>
        </p:blipFill>
        <p:spPr>
          <a:xfrm>
            <a:off x="472941" y="2384816"/>
            <a:ext cx="7531266" cy="1249765"/>
          </a:xfrm>
          <a:prstGeom prst="rect">
            <a:avLst/>
          </a:prstGeom>
        </p:spPr>
      </p:pic>
      <p:pic>
        <p:nvPicPr>
          <p:cNvPr id="5" name="图片 4"/>
          <p:cNvPicPr>
            <a:picLocks noChangeAspect="1"/>
          </p:cNvPicPr>
          <p:nvPr/>
        </p:nvPicPr>
        <p:blipFill>
          <a:blip r:embed="rId5"/>
          <a:stretch>
            <a:fillRect/>
          </a:stretch>
        </p:blipFill>
        <p:spPr>
          <a:xfrm>
            <a:off x="2541085" y="3634581"/>
            <a:ext cx="7007175" cy="3130143"/>
          </a:xfrm>
          <a:prstGeom prst="rect">
            <a:avLst/>
          </a:prstGeom>
        </p:spPr>
      </p:pic>
    </p:spTree>
    <p:extLst>
      <p:ext uri="{BB962C8B-B14F-4D97-AF65-F5344CB8AC3E}">
        <p14:creationId xmlns:p14="http://schemas.microsoft.com/office/powerpoint/2010/main" val="2954607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000" b="0" smtClean="0">
                <a:latin typeface="Candara" panose="020E0502030303020204" pitchFamily="34" charset="0"/>
              </a:rPr>
              <a:t>What </a:t>
            </a:r>
            <a:r>
              <a:rPr kumimoji="1" lang="en-US" altLang="zh-CN" sz="3000" b="0">
                <a:latin typeface="Candara" panose="020E0502030303020204" pitchFamily="34" charset="0"/>
              </a:rPr>
              <a:t>is </a:t>
            </a:r>
            <a:r>
              <a:rPr kumimoji="1" lang="en-US" altLang="zh-CN" sz="3200" b="0" smtClean="0">
                <a:latin typeface="Candara" panose="020E0502030303020204" pitchFamily="34" charset="0"/>
              </a:rPr>
              <a:t>Vision-Language </a:t>
            </a:r>
            <a:r>
              <a:rPr kumimoji="1" lang="en-US" altLang="zh-CN" sz="3200" b="0">
                <a:latin typeface="Candara" panose="020E0502030303020204" pitchFamily="34" charset="0"/>
              </a:rPr>
              <a:t>Pre-Training  ?</a:t>
            </a:r>
            <a:endParaRPr lang="zh-CN" altLang="en-US" sz="3000"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5</a:t>
            </a:fld>
            <a:endParaRPr lang="zh-CN" altLang="en-US"/>
          </a:p>
        </p:txBody>
      </p:sp>
      <p:pic>
        <p:nvPicPr>
          <p:cNvPr id="45" name="图片 44" descr="C:\Users\xin\Desktop\中科大.png中科大"/>
          <p:cNvPicPr>
            <a:picLocks noChangeAspect="1"/>
          </p:cNvPicPr>
          <p:nvPr/>
        </p:nvPicPr>
        <p:blipFill>
          <a:blip r:embed="rId3"/>
          <a:srcRect/>
          <a:stretch>
            <a:fillRect/>
          </a:stretch>
        </p:blipFill>
        <p:spPr>
          <a:xfrm>
            <a:off x="10705148" y="106680"/>
            <a:ext cx="815340" cy="815340"/>
          </a:xfrm>
          <a:prstGeom prst="rect">
            <a:avLst/>
          </a:prstGeom>
        </p:spPr>
      </p:pic>
      <p:pic>
        <p:nvPicPr>
          <p:cNvPr id="5" name="图片 4"/>
          <p:cNvPicPr>
            <a:picLocks noChangeAspect="1"/>
          </p:cNvPicPr>
          <p:nvPr/>
        </p:nvPicPr>
        <p:blipFill>
          <a:blip r:embed="rId4"/>
          <a:stretch>
            <a:fillRect/>
          </a:stretch>
        </p:blipFill>
        <p:spPr>
          <a:xfrm>
            <a:off x="751306" y="1296182"/>
            <a:ext cx="8118374" cy="4439570"/>
          </a:xfrm>
          <a:prstGeom prst="rect">
            <a:avLst/>
          </a:prstGeom>
        </p:spPr>
      </p:pic>
    </p:spTree>
    <p:extLst>
      <p:ext uri="{BB962C8B-B14F-4D97-AF65-F5344CB8AC3E}">
        <p14:creationId xmlns:p14="http://schemas.microsoft.com/office/powerpoint/2010/main" val="3082471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b="0" smtClean="0">
                <a:latin typeface="Candara" panose="020E0502030303020204" pitchFamily="34" charset="0"/>
              </a:rPr>
              <a:t>Vision-Language </a:t>
            </a:r>
            <a:r>
              <a:rPr kumimoji="1" lang="en-US" altLang="zh-CN" sz="3200" b="0">
                <a:latin typeface="Candara" panose="020E0502030303020204" pitchFamily="34" charset="0"/>
              </a:rPr>
              <a:t>Pre-Training  </a:t>
            </a:r>
            <a:endParaRPr lang="zh-CN" altLang="en-US" sz="3000"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6</a:t>
            </a:fld>
            <a:endParaRPr lang="zh-CN" altLang="en-US"/>
          </a:p>
        </p:txBody>
      </p:sp>
      <p:pic>
        <p:nvPicPr>
          <p:cNvPr id="45" name="图片 44" descr="C:\Users\xin\Desktop\中科大.png中科大"/>
          <p:cNvPicPr>
            <a:picLocks noChangeAspect="1"/>
          </p:cNvPicPr>
          <p:nvPr/>
        </p:nvPicPr>
        <p:blipFill>
          <a:blip r:embed="rId3"/>
          <a:srcRect/>
          <a:stretch>
            <a:fillRect/>
          </a:stretch>
        </p:blipFill>
        <p:spPr>
          <a:xfrm>
            <a:off x="10705148" y="106680"/>
            <a:ext cx="815340" cy="815340"/>
          </a:xfrm>
          <a:prstGeom prst="rect">
            <a:avLst/>
          </a:prstGeom>
        </p:spPr>
      </p:pic>
      <p:sp>
        <p:nvSpPr>
          <p:cNvPr id="6" name="内容占位符 2">
            <a:extLst>
              <a:ext uri="{FF2B5EF4-FFF2-40B4-BE49-F238E27FC236}">
                <a16:creationId xmlns:a16="http://schemas.microsoft.com/office/drawing/2014/main" id="{5F6B20A1-7AB5-0944-B415-BCD75E37171E}"/>
              </a:ext>
            </a:extLst>
          </p:cNvPr>
          <p:cNvSpPr txBox="1">
            <a:spLocks/>
          </p:cNvSpPr>
          <p:nvPr/>
        </p:nvSpPr>
        <p:spPr>
          <a:xfrm>
            <a:off x="669924" y="1070317"/>
            <a:ext cx="10556876" cy="16001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kumimoji="1" lang="zh-CN" altLang="en-US" b="1">
                <a:latin typeface="Candara" panose="020E0502030303020204" pitchFamily="34" charset="0"/>
                <a:ea typeface="黑体" panose="02010609060101010101" pitchFamily="49" charset="-122"/>
                <a:cs typeface="Calibri" panose="020F0502020204030204" pitchFamily="34" charset="0"/>
              </a:rPr>
              <a:t>整体技术路线可以分为两大</a:t>
            </a:r>
            <a:r>
              <a:rPr kumimoji="1" lang="zh-CN" altLang="en-US" b="1">
                <a:latin typeface="Candara" panose="020E0502030303020204" pitchFamily="34" charset="0"/>
                <a:ea typeface="黑体" panose="02010609060101010101" pitchFamily="49" charset="-122"/>
                <a:cs typeface="Calibri" panose="020F0502020204030204" pitchFamily="34" charset="0"/>
              </a:rPr>
              <a:t>类</a:t>
            </a:r>
            <a:r>
              <a:rPr kumimoji="1" lang="zh-CN" altLang="en-US" b="1" smtClean="0">
                <a:latin typeface="Candara" panose="020E0502030303020204" pitchFamily="34" charset="0"/>
                <a:ea typeface="黑体" panose="02010609060101010101" pitchFamily="49" charset="-122"/>
                <a:cs typeface="Calibri" panose="020F0502020204030204" pitchFamily="34" charset="0"/>
              </a:rPr>
              <a:t>：</a:t>
            </a:r>
            <a:endParaRPr kumimoji="1" lang="en-US" altLang="zh-CN" b="1" smtClean="0">
              <a:latin typeface="Candara" panose="020E0502030303020204" pitchFamily="34" charset="0"/>
              <a:ea typeface="黑体" panose="02010609060101010101" pitchFamily="49" charset="-122"/>
              <a:cs typeface="Calibri" panose="020F0502020204030204" pitchFamily="34" charset="0"/>
            </a:endParaRPr>
          </a:p>
          <a:p>
            <a:pPr lvl="1" algn="just">
              <a:lnSpc>
                <a:spcPct val="120000"/>
              </a:lnSpc>
              <a:buFont typeface="Wingdings" panose="05000000000000000000" pitchFamily="2" charset="2"/>
              <a:buChar char="l"/>
            </a:pPr>
            <a:r>
              <a:rPr kumimoji="1" lang="zh-CN" altLang="en-US" sz="2000" b="1" smtClean="0">
                <a:solidFill>
                  <a:srgbClr val="C00000"/>
                </a:solidFill>
                <a:latin typeface="Candara" panose="020E0502030303020204" pitchFamily="34" charset="0"/>
                <a:ea typeface="黑体" panose="02010609060101010101" pitchFamily="49" charset="-122"/>
                <a:cs typeface="Calibri" panose="020F0502020204030204" pitchFamily="34" charset="0"/>
              </a:rPr>
              <a:t>单</a:t>
            </a:r>
            <a:r>
              <a:rPr kumimoji="1" lang="zh-CN" altLang="en-US" sz="2000" b="1">
                <a:solidFill>
                  <a:srgbClr val="C00000"/>
                </a:solidFill>
                <a:latin typeface="Candara" panose="020E0502030303020204" pitchFamily="34" charset="0"/>
                <a:ea typeface="黑体" panose="02010609060101010101" pitchFamily="49" charset="-122"/>
                <a:cs typeface="Calibri" panose="020F0502020204030204" pitchFamily="34" charset="0"/>
              </a:rPr>
              <a:t>塔</a:t>
            </a:r>
            <a:r>
              <a:rPr kumimoji="1" lang="zh-CN" altLang="en-US" sz="2000" b="1">
                <a:solidFill>
                  <a:srgbClr val="C00000"/>
                </a:solidFill>
                <a:latin typeface="Candara" panose="020E0502030303020204" pitchFamily="34" charset="0"/>
                <a:ea typeface="黑体" panose="02010609060101010101" pitchFamily="49" charset="-122"/>
                <a:cs typeface="Calibri" panose="020F0502020204030204" pitchFamily="34" charset="0"/>
              </a:rPr>
              <a:t>模型：</a:t>
            </a:r>
            <a:r>
              <a:rPr kumimoji="1" lang="zh-CN" altLang="en-US" sz="2000">
                <a:latin typeface="Candara" panose="020E0502030303020204" pitchFamily="34" charset="0"/>
                <a:ea typeface="黑体" panose="02010609060101010101" pitchFamily="49" charset="-122"/>
                <a:cs typeface="Calibri" panose="020F0502020204030204" pitchFamily="34" charset="0"/>
              </a:rPr>
              <a:t>单流结构中两种模态的</a:t>
            </a:r>
            <a:r>
              <a:rPr kumimoji="1" lang="zh-CN" altLang="en-US" sz="2000" b="1">
                <a:solidFill>
                  <a:srgbClr val="FF0000"/>
                </a:solidFill>
                <a:latin typeface="Candara" panose="020E0502030303020204" pitchFamily="34" charset="0"/>
                <a:ea typeface="黑体" panose="02010609060101010101" pitchFamily="49" charset="-122"/>
                <a:cs typeface="Calibri" panose="020F0502020204030204" pitchFamily="34" charset="0"/>
              </a:rPr>
              <a:t>特征拼接</a:t>
            </a:r>
            <a:r>
              <a:rPr kumimoji="1" lang="zh-CN" altLang="en-US" sz="2000">
                <a:latin typeface="Candara" panose="020E0502030303020204" pitchFamily="34" charset="0"/>
                <a:ea typeface="黑体" panose="02010609060101010101" pitchFamily="49" charset="-122"/>
                <a:cs typeface="Calibri" panose="020F0502020204030204" pitchFamily="34" charset="0"/>
              </a:rPr>
              <a:t>到一起，送入一</a:t>
            </a:r>
            <a:r>
              <a:rPr kumimoji="1" lang="zh-CN" altLang="en-US" sz="2000">
                <a:latin typeface="Candara" panose="020E0502030303020204" pitchFamily="34" charset="0"/>
                <a:ea typeface="黑体" panose="02010609060101010101" pitchFamily="49" charset="-122"/>
                <a:cs typeface="Calibri" panose="020F0502020204030204" pitchFamily="34" charset="0"/>
              </a:rPr>
              <a:t>个</a:t>
            </a:r>
            <a:r>
              <a:rPr kumimoji="1" lang="en-US" altLang="zh-CN" sz="2000" smtClean="0">
                <a:latin typeface="Candara" panose="020E0502030303020204" pitchFamily="34" charset="0"/>
                <a:ea typeface="黑体" panose="02010609060101010101" pitchFamily="49" charset="-122"/>
                <a:cs typeface="Calibri" panose="020F0502020204030204" pitchFamily="34" charset="0"/>
              </a:rPr>
              <a:t>transformer</a:t>
            </a:r>
            <a:endParaRPr kumimoji="1" lang="en-US" altLang="zh-CN" sz="2000">
              <a:latin typeface="Candara" panose="020E0502030303020204" pitchFamily="34" charset="0"/>
              <a:ea typeface="黑体" panose="02010609060101010101" pitchFamily="49" charset="-122"/>
              <a:cs typeface="Calibri" panose="020F0502020204030204" pitchFamily="34" charset="0"/>
            </a:endParaRPr>
          </a:p>
          <a:p>
            <a:pPr lvl="1" algn="just">
              <a:lnSpc>
                <a:spcPct val="120000"/>
              </a:lnSpc>
              <a:buFont typeface="Wingdings" panose="05000000000000000000" pitchFamily="2" charset="2"/>
              <a:buChar char="l"/>
            </a:pPr>
            <a:r>
              <a:rPr kumimoji="1" lang="zh-CN" altLang="en-US" sz="2000" b="1" smtClean="0">
                <a:solidFill>
                  <a:srgbClr val="C00000"/>
                </a:solidFill>
                <a:latin typeface="Candara" panose="020E0502030303020204" pitchFamily="34" charset="0"/>
                <a:ea typeface="黑体" panose="02010609060101010101" pitchFamily="49" charset="-122"/>
                <a:cs typeface="Calibri" panose="020F0502020204030204" pitchFamily="34" charset="0"/>
              </a:rPr>
              <a:t>双</a:t>
            </a:r>
            <a:r>
              <a:rPr kumimoji="1" lang="zh-CN" altLang="en-US" sz="2000" b="1">
                <a:solidFill>
                  <a:srgbClr val="C00000"/>
                </a:solidFill>
                <a:latin typeface="Candara" panose="020E0502030303020204" pitchFamily="34" charset="0"/>
                <a:ea typeface="黑体" panose="02010609060101010101" pitchFamily="49" charset="-122"/>
                <a:cs typeface="Calibri" panose="020F0502020204030204" pitchFamily="34" charset="0"/>
              </a:rPr>
              <a:t>塔</a:t>
            </a:r>
            <a:r>
              <a:rPr kumimoji="1" lang="zh-CN" altLang="en-US" sz="2000" b="1" smtClean="0">
                <a:solidFill>
                  <a:srgbClr val="C00000"/>
                </a:solidFill>
                <a:latin typeface="Candara" panose="020E0502030303020204" pitchFamily="34" charset="0"/>
                <a:ea typeface="黑体" panose="02010609060101010101" pitchFamily="49" charset="-122"/>
                <a:cs typeface="Calibri" panose="020F0502020204030204" pitchFamily="34" charset="0"/>
              </a:rPr>
              <a:t>模型：</a:t>
            </a:r>
            <a:r>
              <a:rPr kumimoji="1" lang="zh-CN" altLang="en-US" sz="2000" smtClean="0">
                <a:latin typeface="Candara" panose="020E0502030303020204" pitchFamily="34" charset="0"/>
                <a:ea typeface="黑体" panose="02010609060101010101" pitchFamily="49" charset="-122"/>
                <a:cs typeface="Calibri" panose="020F0502020204030204" pitchFamily="34" charset="0"/>
              </a:rPr>
              <a:t>双流</a:t>
            </a:r>
            <a:r>
              <a:rPr kumimoji="1" lang="zh-CN" altLang="en-US" sz="2000">
                <a:latin typeface="Candara" panose="020E0502030303020204" pitchFamily="34" charset="0"/>
                <a:ea typeface="黑体" panose="02010609060101010101" pitchFamily="49" charset="-122"/>
                <a:cs typeface="Calibri" panose="020F0502020204030204" pitchFamily="34" charset="0"/>
              </a:rPr>
              <a:t>结构中两种模态的</a:t>
            </a:r>
            <a:r>
              <a:rPr kumimoji="1" lang="zh-CN" altLang="en-US" sz="2000" b="1">
                <a:solidFill>
                  <a:srgbClr val="FF0000"/>
                </a:solidFill>
                <a:latin typeface="Candara" panose="020E0502030303020204" pitchFamily="34" charset="0"/>
                <a:ea typeface="黑体" panose="02010609060101010101" pitchFamily="49" charset="-122"/>
                <a:cs typeface="Calibri" panose="020F0502020204030204" pitchFamily="34" charset="0"/>
              </a:rPr>
              <a:t>特征不进行拼接</a:t>
            </a:r>
            <a:r>
              <a:rPr kumimoji="1" lang="zh-CN" altLang="en-US" sz="2000">
                <a:latin typeface="Candara" panose="020E0502030303020204" pitchFamily="34" charset="0"/>
                <a:ea typeface="黑体" panose="02010609060101010101" pitchFamily="49" charset="-122"/>
                <a:cs typeface="Calibri" panose="020F0502020204030204" pitchFamily="34" charset="0"/>
              </a:rPr>
              <a:t>，分别送进两个不共享参数</a:t>
            </a:r>
            <a:r>
              <a:rPr kumimoji="1" lang="zh-CN" altLang="en-US" sz="2000">
                <a:latin typeface="Candara" panose="020E0502030303020204" pitchFamily="34" charset="0"/>
                <a:ea typeface="黑体" panose="02010609060101010101" pitchFamily="49" charset="-122"/>
                <a:cs typeface="Calibri" panose="020F0502020204030204" pitchFamily="34" charset="0"/>
              </a:rPr>
              <a:t>的</a:t>
            </a:r>
            <a:r>
              <a:rPr kumimoji="1" lang="en-US" altLang="zh-CN" sz="2000" smtClean="0">
                <a:latin typeface="Candara" panose="020E0502030303020204" pitchFamily="34" charset="0"/>
                <a:ea typeface="黑体" panose="02010609060101010101" pitchFamily="49" charset="-122"/>
                <a:cs typeface="Calibri" panose="020F0502020204030204" pitchFamily="34" charset="0"/>
              </a:rPr>
              <a:t>transformer</a:t>
            </a:r>
            <a:endParaRPr kumimoji="1" lang="en-US" altLang="zh-CN" sz="2000">
              <a:latin typeface="Candara" panose="020E0502030303020204" pitchFamily="34" charset="0"/>
              <a:ea typeface="黑体" panose="02010609060101010101" pitchFamily="49" charset="-122"/>
              <a:cs typeface="Calibri" panose="020F0502020204030204" pitchFamily="34" charset="0"/>
            </a:endParaRPr>
          </a:p>
        </p:txBody>
      </p:sp>
      <p:pic>
        <p:nvPicPr>
          <p:cNvPr id="3" name="图片 2"/>
          <p:cNvPicPr>
            <a:picLocks noChangeAspect="1"/>
          </p:cNvPicPr>
          <p:nvPr/>
        </p:nvPicPr>
        <p:blipFill>
          <a:blip r:embed="rId4"/>
          <a:stretch>
            <a:fillRect/>
          </a:stretch>
        </p:blipFill>
        <p:spPr>
          <a:xfrm>
            <a:off x="2365541" y="2876816"/>
            <a:ext cx="7459328" cy="3363647"/>
          </a:xfrm>
          <a:prstGeom prst="rect">
            <a:avLst/>
          </a:prstGeom>
        </p:spPr>
      </p:pic>
    </p:spTree>
    <p:extLst>
      <p:ext uri="{BB962C8B-B14F-4D97-AF65-F5344CB8AC3E}">
        <p14:creationId xmlns:p14="http://schemas.microsoft.com/office/powerpoint/2010/main" val="2604805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000" b="0" smtClean="0">
                <a:latin typeface="Candara" panose="020E0502030303020204" pitchFamily="34" charset="0"/>
              </a:rPr>
              <a:t>Survey</a:t>
            </a:r>
            <a:endParaRPr lang="zh-CN" altLang="en-US" sz="3000"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45" name="图片 44" descr="C:\Users\xin\Desktop\中科大.png中科大"/>
          <p:cNvPicPr>
            <a:picLocks noChangeAspect="1"/>
          </p:cNvPicPr>
          <p:nvPr/>
        </p:nvPicPr>
        <p:blipFill>
          <a:blip r:embed="rId2"/>
          <a:srcRect/>
          <a:stretch>
            <a:fillRect/>
          </a:stretch>
        </p:blipFill>
        <p:spPr>
          <a:xfrm>
            <a:off x="10705148" y="106680"/>
            <a:ext cx="815340" cy="815340"/>
          </a:xfrm>
          <a:prstGeom prst="rect">
            <a:avLst/>
          </a:prstGeom>
        </p:spPr>
      </p:pic>
      <p:sp>
        <p:nvSpPr>
          <p:cNvPr id="9" name="文本框 8">
            <a:extLst>
              <a:ext uri="{FF2B5EF4-FFF2-40B4-BE49-F238E27FC236}">
                <a16:creationId xmlns:a16="http://schemas.microsoft.com/office/drawing/2014/main" id="{2490AD82-9584-FC4D-A43F-25E7203504C4}"/>
              </a:ext>
            </a:extLst>
          </p:cNvPr>
          <p:cNvSpPr txBox="1"/>
          <p:nvPr/>
        </p:nvSpPr>
        <p:spPr>
          <a:xfrm>
            <a:off x="669923" y="1135379"/>
            <a:ext cx="10850563" cy="5169364"/>
          </a:xfrm>
          <a:prstGeom prst="rect">
            <a:avLst/>
          </a:prstGeom>
          <a:noFill/>
        </p:spPr>
        <p:txBody>
          <a:bodyPr wrap="square" rtlCol="0">
            <a:spAutoFit/>
          </a:bodyPr>
          <a:lstStyle/>
          <a:p>
            <a:pPr algn="just">
              <a:lnSpc>
                <a:spcPct val="120000"/>
              </a:lnSpc>
            </a:pPr>
            <a:r>
              <a:rPr lang="en-US" altLang="zh-CN" b="1" smtClean="0">
                <a:latin typeface="Candara" panose="020E0502030303020204" pitchFamily="34" charset="0"/>
              </a:rPr>
              <a:t>Single-Stream</a:t>
            </a:r>
            <a:r>
              <a:rPr lang="zh-CN" altLang="en-US" b="1" smtClean="0">
                <a:latin typeface="Candara" panose="020E0502030303020204" pitchFamily="34" charset="0"/>
              </a:rPr>
              <a:t>：</a:t>
            </a:r>
            <a:endParaRPr lang="en" altLang="zh-CN" b="1" smtClean="0">
              <a:latin typeface="Candara" panose="020E0502030303020204" pitchFamily="34" charset="0"/>
            </a:endParaRPr>
          </a:p>
          <a:p>
            <a:pPr marL="342900" indent="-342900" algn="just">
              <a:lnSpc>
                <a:spcPct val="120000"/>
              </a:lnSpc>
              <a:buFont typeface="+mj-lt"/>
              <a:buAutoNum type="arabicPeriod"/>
            </a:pPr>
            <a:r>
              <a:rPr lang="en-US" altLang="zh-CN" sz="1600" smtClean="0">
                <a:latin typeface="Candara" panose="020E0502030303020204" pitchFamily="34" charset="0"/>
              </a:rPr>
              <a:t>ViLBERT</a:t>
            </a:r>
            <a:r>
              <a:rPr lang="en-US" altLang="zh-CN" sz="1600">
                <a:latin typeface="Candara" panose="020E0502030303020204" pitchFamily="34" charset="0"/>
              </a:rPr>
              <a:t>: Pretraining task-agnostic visiolinguistic representations for vision-and-language tasks</a:t>
            </a:r>
            <a:r>
              <a:rPr lang="en-US" altLang="zh-CN" sz="1600">
                <a:latin typeface="Candara" panose="020E0502030303020204" pitchFamily="34" charset="0"/>
              </a:rPr>
              <a:t>, </a:t>
            </a:r>
            <a:r>
              <a:rPr lang="en-US" altLang="zh-CN" sz="1600">
                <a:latin typeface="Candara" panose="020E0502030303020204" pitchFamily="34" charset="0"/>
              </a:rPr>
              <a:t>NeurIPS</a:t>
            </a:r>
            <a:r>
              <a:rPr lang="en-US" altLang="zh-CN" sz="1600">
                <a:latin typeface="Candara" panose="020E0502030303020204" pitchFamily="34" charset="0"/>
              </a:rPr>
              <a:t>, </a:t>
            </a:r>
            <a:r>
              <a:rPr lang="en-US" altLang="zh-CN" sz="1600" smtClean="0">
                <a:latin typeface="Candara" panose="020E0502030303020204" pitchFamily="34" charset="0"/>
              </a:rPr>
              <a:t>2019</a:t>
            </a:r>
          </a:p>
          <a:p>
            <a:pPr marL="342900" indent="-342900" algn="just">
              <a:lnSpc>
                <a:spcPct val="120000"/>
              </a:lnSpc>
              <a:buFont typeface="+mj-lt"/>
              <a:buAutoNum type="arabicPeriod"/>
            </a:pPr>
            <a:r>
              <a:rPr lang="en-US" altLang="zh-CN" sz="1600">
                <a:latin typeface="Candara" panose="020E0502030303020204" pitchFamily="34" charset="0"/>
              </a:rPr>
              <a:t>Pixel-BERT: Aligning image </a:t>
            </a:r>
            <a:r>
              <a:rPr lang="en-US" altLang="zh-CN" sz="1600">
                <a:latin typeface="Candara" panose="020E0502030303020204" pitchFamily="34" charset="0"/>
              </a:rPr>
              <a:t>pixels </a:t>
            </a:r>
            <a:r>
              <a:rPr lang="en-US" altLang="zh-CN" sz="1600" smtClean="0">
                <a:latin typeface="Candara" panose="020E0502030303020204" pitchFamily="34" charset="0"/>
              </a:rPr>
              <a:t>with text </a:t>
            </a:r>
            <a:r>
              <a:rPr lang="en-US" altLang="zh-CN" sz="1600">
                <a:latin typeface="Candara" panose="020E0502030303020204" pitchFamily="34" charset="0"/>
              </a:rPr>
              <a:t>by deep </a:t>
            </a:r>
            <a:r>
              <a:rPr lang="en-US" altLang="zh-CN" sz="1600">
                <a:latin typeface="Candara" panose="020E0502030303020204" pitchFamily="34" charset="0"/>
              </a:rPr>
              <a:t>multi-modal </a:t>
            </a:r>
            <a:r>
              <a:rPr lang="en-US" altLang="zh-CN" sz="1600" smtClean="0">
                <a:latin typeface="Candara" panose="020E0502030303020204" pitchFamily="34" charset="0"/>
              </a:rPr>
              <a:t>transformers</a:t>
            </a:r>
          </a:p>
          <a:p>
            <a:pPr marL="342900" indent="-342900" algn="just">
              <a:lnSpc>
                <a:spcPct val="120000"/>
              </a:lnSpc>
              <a:buFont typeface="+mj-lt"/>
              <a:buAutoNum type="arabicPeriod"/>
            </a:pPr>
            <a:r>
              <a:rPr lang="en-US" altLang="zh-CN" sz="1600">
                <a:latin typeface="Candara" panose="020E0502030303020204" pitchFamily="34" charset="0"/>
              </a:rPr>
              <a:t>Unicoder-VL: A universal encoder for vision and language by </a:t>
            </a:r>
            <a:r>
              <a:rPr lang="en-US" altLang="zh-CN" sz="1600">
                <a:latin typeface="Candara" panose="020E0502030303020204" pitchFamily="34" charset="0"/>
              </a:rPr>
              <a:t>cross-modal </a:t>
            </a:r>
            <a:r>
              <a:rPr lang="en-US" altLang="zh-CN" sz="1600" smtClean="0">
                <a:latin typeface="Candara" panose="020E0502030303020204" pitchFamily="34" charset="0"/>
              </a:rPr>
              <a:t>pre-training</a:t>
            </a:r>
            <a:r>
              <a:rPr lang="en-US" altLang="zh-CN" sz="1600">
                <a:latin typeface="Candara" panose="020E0502030303020204" pitchFamily="34" charset="0"/>
              </a:rPr>
              <a:t>, </a:t>
            </a:r>
            <a:r>
              <a:rPr lang="en-US" altLang="zh-CN" sz="1600" smtClean="0">
                <a:latin typeface="Candara" panose="020E0502030303020204" pitchFamily="34" charset="0"/>
              </a:rPr>
              <a:t>AAAI, 2020</a:t>
            </a:r>
            <a:endParaRPr lang="en" altLang="zh-CN" sz="1600" smtClean="0">
              <a:latin typeface="Candara" panose="020E0502030303020204" pitchFamily="34" charset="0"/>
            </a:endParaRPr>
          </a:p>
          <a:p>
            <a:pPr marL="342900" indent="-342900" algn="just">
              <a:lnSpc>
                <a:spcPct val="120000"/>
              </a:lnSpc>
              <a:buFont typeface="+mj-lt"/>
              <a:buAutoNum type="arabicPeriod"/>
            </a:pPr>
            <a:r>
              <a:rPr lang="en-US" altLang="zh-CN" sz="1600">
                <a:latin typeface="Candara" panose="020E0502030303020204" pitchFamily="34" charset="0"/>
              </a:rPr>
              <a:t>UNITER: Universal image-text </a:t>
            </a:r>
            <a:r>
              <a:rPr lang="en-US" altLang="zh-CN" sz="1600">
                <a:latin typeface="Candara" panose="020E0502030303020204" pitchFamily="34" charset="0"/>
              </a:rPr>
              <a:t>representation </a:t>
            </a:r>
            <a:r>
              <a:rPr lang="en-US" altLang="zh-CN" sz="1600" smtClean="0">
                <a:latin typeface="Candara" panose="020E0502030303020204" pitchFamily="34" charset="0"/>
              </a:rPr>
              <a:t>learning</a:t>
            </a:r>
            <a:r>
              <a:rPr lang="en-US" altLang="zh-CN" sz="1600">
                <a:latin typeface="Candara" panose="020E0502030303020204" pitchFamily="34" charset="0"/>
              </a:rPr>
              <a:t>, </a:t>
            </a:r>
            <a:r>
              <a:rPr lang="en-US" altLang="zh-CN" sz="1600">
                <a:latin typeface="Candara" panose="020E0502030303020204" pitchFamily="34" charset="0"/>
              </a:rPr>
              <a:t>ECCV, 2020</a:t>
            </a:r>
            <a:endParaRPr lang="en" altLang="zh-CN" sz="1600" smtClean="0">
              <a:latin typeface="Candara" panose="020E0502030303020204" pitchFamily="34" charset="0"/>
            </a:endParaRPr>
          </a:p>
          <a:p>
            <a:pPr marL="342900" indent="-342900" algn="just">
              <a:lnSpc>
                <a:spcPct val="120000"/>
              </a:lnSpc>
              <a:buFont typeface="+mj-lt"/>
              <a:buAutoNum type="arabicPeriod"/>
            </a:pPr>
            <a:r>
              <a:rPr lang="en-US" altLang="zh-CN" sz="1600" smtClean="0">
                <a:latin typeface="Candara" panose="020E0502030303020204" pitchFamily="34" charset="0"/>
              </a:rPr>
              <a:t>Ernie-vil</a:t>
            </a:r>
            <a:r>
              <a:rPr lang="en-US" altLang="zh-CN" sz="1600">
                <a:latin typeface="Candara" panose="020E0502030303020204" pitchFamily="34" charset="0"/>
              </a:rPr>
              <a:t>: Knowledge enhanced visionlanguage representations through scene </a:t>
            </a:r>
            <a:r>
              <a:rPr lang="en-US" altLang="zh-CN" sz="1600">
                <a:latin typeface="Candara" panose="020E0502030303020204" pitchFamily="34" charset="0"/>
              </a:rPr>
              <a:t>graphs , </a:t>
            </a:r>
            <a:r>
              <a:rPr lang="en-US" altLang="zh-CN" sz="1600" smtClean="0">
                <a:latin typeface="Candara" panose="020E0502030303020204" pitchFamily="34" charset="0"/>
              </a:rPr>
              <a:t>AAAI, 2021</a:t>
            </a:r>
            <a:endParaRPr lang="en" altLang="zh-CN" sz="1600">
              <a:latin typeface="Candara" panose="020E0502030303020204" pitchFamily="34" charset="0"/>
            </a:endParaRPr>
          </a:p>
          <a:p>
            <a:pPr marL="342900" indent="-342900" algn="just">
              <a:lnSpc>
                <a:spcPct val="120000"/>
              </a:lnSpc>
              <a:buFont typeface="+mj-lt"/>
              <a:buAutoNum type="arabicPeriod"/>
            </a:pPr>
            <a:r>
              <a:rPr lang="en-US" altLang="zh-CN" sz="1600">
                <a:latin typeface="Candara" panose="020E0502030303020204" pitchFamily="34" charset="0"/>
              </a:rPr>
              <a:t>Large-scale adversarial training </a:t>
            </a:r>
            <a:r>
              <a:rPr lang="en-US" altLang="zh-CN" sz="1600">
                <a:latin typeface="Candara" panose="020E0502030303020204" pitchFamily="34" charset="0"/>
              </a:rPr>
              <a:t>for </a:t>
            </a:r>
            <a:r>
              <a:rPr lang="en-US" altLang="zh-CN" sz="1600">
                <a:latin typeface="Candara" panose="020E0502030303020204" pitchFamily="34" charset="0"/>
              </a:rPr>
              <a:t>vision and-language </a:t>
            </a:r>
            <a:r>
              <a:rPr lang="en-US" altLang="zh-CN" sz="1600">
                <a:latin typeface="Candara" panose="020E0502030303020204" pitchFamily="34" charset="0"/>
              </a:rPr>
              <a:t>representation </a:t>
            </a:r>
            <a:r>
              <a:rPr lang="en-US" altLang="zh-CN" sz="1600" smtClean="0">
                <a:latin typeface="Candara" panose="020E0502030303020204" pitchFamily="34" charset="0"/>
              </a:rPr>
              <a:t>learning</a:t>
            </a:r>
            <a:r>
              <a:rPr lang="en-US" altLang="zh-CN" sz="1600">
                <a:latin typeface="Candara" panose="020E0502030303020204" pitchFamily="34" charset="0"/>
              </a:rPr>
              <a:t>, </a:t>
            </a:r>
            <a:r>
              <a:rPr lang="en-US" altLang="zh-CN" sz="1600">
                <a:latin typeface="Candara" panose="020E0502030303020204" pitchFamily="34" charset="0"/>
              </a:rPr>
              <a:t>NeurIPS</a:t>
            </a:r>
            <a:r>
              <a:rPr lang="en-US" altLang="zh-CN" sz="1600">
                <a:latin typeface="Candara" panose="020E0502030303020204" pitchFamily="34" charset="0"/>
              </a:rPr>
              <a:t>, </a:t>
            </a:r>
            <a:r>
              <a:rPr lang="en-US" altLang="zh-CN" sz="1600" smtClean="0">
                <a:latin typeface="Candara" panose="020E0502030303020204" pitchFamily="34" charset="0"/>
              </a:rPr>
              <a:t>2020</a:t>
            </a:r>
            <a:endParaRPr lang="en-US" altLang="zh-CN" sz="1600">
              <a:latin typeface="Candara" panose="020E0502030303020204" pitchFamily="34" charset="0"/>
            </a:endParaRPr>
          </a:p>
          <a:p>
            <a:pPr marL="342900" indent="-342900" algn="just">
              <a:lnSpc>
                <a:spcPct val="120000"/>
              </a:lnSpc>
              <a:buFont typeface="+mj-lt"/>
              <a:buAutoNum type="arabicPeriod"/>
            </a:pPr>
            <a:r>
              <a:rPr lang="en-US" altLang="zh-CN" sz="1600" b="1" smtClean="0">
                <a:latin typeface="Candara" panose="020E0502030303020204" pitchFamily="34" charset="0"/>
              </a:rPr>
              <a:t>Oscar</a:t>
            </a:r>
            <a:r>
              <a:rPr lang="en-US" altLang="zh-CN" sz="1600" b="1">
                <a:latin typeface="Candara" panose="020E0502030303020204" pitchFamily="34" charset="0"/>
              </a:rPr>
              <a:t>: Object-semantics aligned </a:t>
            </a:r>
            <a:r>
              <a:rPr lang="en-US" altLang="zh-CN" sz="1600" b="1">
                <a:latin typeface="Candara" panose="020E0502030303020204" pitchFamily="34" charset="0"/>
              </a:rPr>
              <a:t>pre-training </a:t>
            </a:r>
            <a:r>
              <a:rPr lang="en-US" altLang="zh-CN" sz="1600" b="1" smtClean="0">
                <a:latin typeface="Candara" panose="020E0502030303020204" pitchFamily="34" charset="0"/>
              </a:rPr>
              <a:t>for vision-language tasks</a:t>
            </a:r>
            <a:r>
              <a:rPr lang="en-US" altLang="zh-CN" sz="1600" b="1">
                <a:latin typeface="Candara" panose="020E0502030303020204" pitchFamily="34" charset="0"/>
              </a:rPr>
              <a:t>, </a:t>
            </a:r>
            <a:r>
              <a:rPr lang="en-US" altLang="zh-CN" sz="1600" b="1">
                <a:latin typeface="Candara" panose="020E0502030303020204" pitchFamily="34" charset="0"/>
              </a:rPr>
              <a:t>ECCV</a:t>
            </a:r>
            <a:r>
              <a:rPr lang="en-US" altLang="zh-CN" sz="1600" b="1">
                <a:latin typeface="Candara" panose="020E0502030303020204" pitchFamily="34" charset="0"/>
              </a:rPr>
              <a:t>, </a:t>
            </a:r>
            <a:r>
              <a:rPr lang="en-US" altLang="zh-CN" sz="1600" b="1" smtClean="0">
                <a:latin typeface="Candara" panose="020E0502030303020204" pitchFamily="34" charset="0"/>
              </a:rPr>
              <a:t>2020</a:t>
            </a:r>
          </a:p>
          <a:p>
            <a:pPr marL="342900" indent="-342900" algn="just">
              <a:lnSpc>
                <a:spcPct val="120000"/>
              </a:lnSpc>
              <a:buFont typeface="+mj-lt"/>
              <a:buAutoNum type="arabicPeriod"/>
            </a:pPr>
            <a:r>
              <a:rPr lang="en-US" altLang="zh-CN" sz="1600">
                <a:latin typeface="Candara" panose="020E0502030303020204" pitchFamily="34" charset="0"/>
              </a:rPr>
              <a:t>ViLT: Visionand-language transformer without convolution or </a:t>
            </a:r>
            <a:r>
              <a:rPr lang="en-US" altLang="zh-CN" sz="1600">
                <a:latin typeface="Candara" panose="020E0502030303020204" pitchFamily="34" charset="0"/>
              </a:rPr>
              <a:t>region </a:t>
            </a:r>
            <a:r>
              <a:rPr lang="en-US" altLang="zh-CN" sz="1600" smtClean="0">
                <a:latin typeface="Candara" panose="020E0502030303020204" pitchFamily="34" charset="0"/>
              </a:rPr>
              <a:t>supervision,</a:t>
            </a:r>
            <a:r>
              <a:rPr lang="en-US" altLang="zh-CN" sz="1600">
                <a:latin typeface="Candara" panose="020E0502030303020204" pitchFamily="34" charset="0"/>
              </a:rPr>
              <a:t> </a:t>
            </a:r>
            <a:r>
              <a:rPr lang="en-US" altLang="zh-CN" sz="1600">
                <a:latin typeface="Candara" panose="020E0502030303020204" pitchFamily="34" charset="0"/>
              </a:rPr>
              <a:t>ICML</a:t>
            </a:r>
            <a:r>
              <a:rPr lang="en-US" altLang="zh-CN" sz="1600">
                <a:latin typeface="Candara" panose="020E0502030303020204" pitchFamily="34" charset="0"/>
              </a:rPr>
              <a:t>, </a:t>
            </a:r>
            <a:r>
              <a:rPr lang="en-US" altLang="zh-CN" sz="1600" smtClean="0">
                <a:latin typeface="Candara" panose="020E0502030303020204" pitchFamily="34" charset="0"/>
              </a:rPr>
              <a:t>2020</a:t>
            </a:r>
          </a:p>
          <a:p>
            <a:pPr marL="342900" indent="-342900" algn="just">
              <a:lnSpc>
                <a:spcPct val="120000"/>
              </a:lnSpc>
              <a:buFont typeface="+mj-lt"/>
              <a:buAutoNum type="arabicPeriod"/>
            </a:pPr>
            <a:r>
              <a:rPr lang="en-US" altLang="zh-CN" sz="1600">
                <a:latin typeface="Candara" panose="020E0502030303020204" pitchFamily="34" charset="0"/>
              </a:rPr>
              <a:t>VinVL: Revisiting visual representations </a:t>
            </a:r>
            <a:r>
              <a:rPr lang="en-US" altLang="zh-CN" sz="1600">
                <a:latin typeface="Candara" panose="020E0502030303020204" pitchFamily="34" charset="0"/>
              </a:rPr>
              <a:t>in </a:t>
            </a:r>
            <a:r>
              <a:rPr lang="en-US" altLang="zh-CN" sz="1600">
                <a:latin typeface="Candara" panose="020E0502030303020204" pitchFamily="34" charset="0"/>
              </a:rPr>
              <a:t>vision-language models, CVPR</a:t>
            </a:r>
            <a:r>
              <a:rPr lang="en-US" altLang="zh-CN" sz="1600">
                <a:latin typeface="Candara" panose="020E0502030303020204" pitchFamily="34" charset="0"/>
              </a:rPr>
              <a:t>, </a:t>
            </a:r>
            <a:r>
              <a:rPr lang="en-US" altLang="zh-CN" sz="1600" smtClean="0">
                <a:latin typeface="Candara" panose="020E0502030303020204" pitchFamily="34" charset="0"/>
              </a:rPr>
              <a:t>2021</a:t>
            </a:r>
            <a:endParaRPr lang="en" altLang="zh-CN" sz="1600" smtClean="0">
              <a:latin typeface="Candara" panose="020E0502030303020204" pitchFamily="34" charset="0"/>
            </a:endParaRPr>
          </a:p>
          <a:p>
            <a:pPr algn="just">
              <a:lnSpc>
                <a:spcPct val="120000"/>
              </a:lnSpc>
            </a:pPr>
            <a:r>
              <a:rPr lang="it-IT" altLang="zh-CN" b="1" smtClean="0">
                <a:latin typeface="Candara" panose="020E0502030303020204" pitchFamily="34" charset="0"/>
              </a:rPr>
              <a:t>Two-Stream:</a:t>
            </a:r>
          </a:p>
          <a:p>
            <a:pPr marL="342900" indent="-342900" algn="just">
              <a:lnSpc>
                <a:spcPct val="120000"/>
              </a:lnSpc>
              <a:buFont typeface="+mj-lt"/>
              <a:buAutoNum type="arabicPeriod"/>
            </a:pPr>
            <a:r>
              <a:rPr lang="en-US" altLang="zh-CN" sz="1600">
                <a:latin typeface="Candara" panose="020E0502030303020204" pitchFamily="34" charset="0"/>
              </a:rPr>
              <a:t>Learning the best pooling strategy for visual semantic embedding</a:t>
            </a:r>
            <a:r>
              <a:rPr lang="en-US" altLang="zh-CN" sz="1600">
                <a:latin typeface="Candara" panose="020E0502030303020204" pitchFamily="34" charset="0"/>
              </a:rPr>
              <a:t>, </a:t>
            </a:r>
            <a:r>
              <a:rPr lang="en-US" altLang="zh-CN" sz="1600">
                <a:latin typeface="Candara" panose="020E0502030303020204" pitchFamily="34" charset="0"/>
              </a:rPr>
              <a:t>CVPR</a:t>
            </a:r>
            <a:r>
              <a:rPr lang="en-US" altLang="zh-CN" sz="1600">
                <a:latin typeface="Candara" panose="020E0502030303020204" pitchFamily="34" charset="0"/>
              </a:rPr>
              <a:t>, </a:t>
            </a:r>
            <a:r>
              <a:rPr lang="en-US" altLang="zh-CN" sz="1600" smtClean="0">
                <a:latin typeface="Candara" panose="020E0502030303020204" pitchFamily="34" charset="0"/>
              </a:rPr>
              <a:t>2021</a:t>
            </a:r>
            <a:endParaRPr lang="en-US" altLang="zh-CN" sz="1600">
              <a:latin typeface="Candara" panose="020E0502030303020204" pitchFamily="34" charset="0"/>
            </a:endParaRPr>
          </a:p>
          <a:p>
            <a:pPr marL="342900" indent="-342900" algn="just">
              <a:lnSpc>
                <a:spcPct val="120000"/>
              </a:lnSpc>
              <a:buFont typeface="+mj-lt"/>
              <a:buAutoNum type="arabicPeriod"/>
            </a:pPr>
            <a:r>
              <a:rPr lang="en-US" altLang="zh-CN" sz="1600">
                <a:latin typeface="Candara" panose="020E0502030303020204" pitchFamily="34" charset="0"/>
              </a:rPr>
              <a:t>COOKIE: Contrastive cross-modal knowledge sharing pre-training for </a:t>
            </a:r>
            <a:r>
              <a:rPr lang="en-US" altLang="zh-CN" sz="1600">
                <a:latin typeface="Candara" panose="020E0502030303020204" pitchFamily="34" charset="0"/>
              </a:rPr>
              <a:t>vision-language </a:t>
            </a:r>
            <a:r>
              <a:rPr lang="en-US" altLang="zh-CN" sz="1600">
                <a:latin typeface="Candara" panose="020E0502030303020204" pitchFamily="34" charset="0"/>
              </a:rPr>
              <a:t>representation, ICCV, 2021</a:t>
            </a:r>
          </a:p>
          <a:p>
            <a:pPr marL="342900" indent="-342900" algn="just">
              <a:lnSpc>
                <a:spcPct val="120000"/>
              </a:lnSpc>
              <a:buFont typeface="+mj-lt"/>
              <a:buAutoNum type="arabicPeriod"/>
            </a:pPr>
            <a:r>
              <a:rPr lang="en-US" altLang="zh-CN" sz="1600">
                <a:latin typeface="Candara" panose="020E0502030303020204" pitchFamily="34" charset="0"/>
              </a:rPr>
              <a:t>Frozen in time: A joint video and image </a:t>
            </a:r>
            <a:r>
              <a:rPr lang="en-US" altLang="zh-CN" sz="1600">
                <a:latin typeface="Candara" panose="020E0502030303020204" pitchFamily="34" charset="0"/>
              </a:rPr>
              <a:t>encoder </a:t>
            </a:r>
            <a:r>
              <a:rPr lang="en-US" altLang="zh-CN" sz="1600" smtClean="0">
                <a:latin typeface="Candara" panose="020E0502030303020204" pitchFamily="34" charset="0"/>
              </a:rPr>
              <a:t>for end-to-end </a:t>
            </a:r>
            <a:r>
              <a:rPr lang="en-US" altLang="zh-CN" sz="1600">
                <a:latin typeface="Candara" panose="020E0502030303020204" pitchFamily="34" charset="0"/>
              </a:rPr>
              <a:t>retrieval</a:t>
            </a:r>
            <a:r>
              <a:rPr lang="en-US" altLang="zh-CN" sz="1600">
                <a:latin typeface="Candara" panose="020E0502030303020204" pitchFamily="34" charset="0"/>
              </a:rPr>
              <a:t>, </a:t>
            </a:r>
            <a:r>
              <a:rPr lang="en-US" altLang="zh-CN" sz="1600" smtClean="0">
                <a:latin typeface="Candara" panose="020E0502030303020204" pitchFamily="34" charset="0"/>
              </a:rPr>
              <a:t>ICCV, 2021</a:t>
            </a:r>
            <a:endParaRPr lang="en" altLang="zh-CN" sz="1600" smtClean="0">
              <a:latin typeface="Candara" panose="020E0502030303020204" pitchFamily="34" charset="0"/>
            </a:endParaRPr>
          </a:p>
          <a:p>
            <a:pPr marL="342900" indent="-342900" algn="just">
              <a:lnSpc>
                <a:spcPct val="120000"/>
              </a:lnSpc>
              <a:buFont typeface="+mj-lt"/>
              <a:buAutoNum type="arabicPeriod"/>
            </a:pPr>
            <a:r>
              <a:rPr lang="en-US" altLang="zh-CN" sz="1600">
                <a:latin typeface="Candara" panose="020E0502030303020204" pitchFamily="34" charset="0"/>
              </a:rPr>
              <a:t>LightningDOT: Pre-training visualsemantic embeddings for real-time </a:t>
            </a:r>
            <a:r>
              <a:rPr lang="en-US" altLang="zh-CN" sz="1600">
                <a:latin typeface="Candara" panose="020E0502030303020204" pitchFamily="34" charset="0"/>
              </a:rPr>
              <a:t>image-text </a:t>
            </a:r>
            <a:r>
              <a:rPr lang="en-US" altLang="zh-CN" sz="1600">
                <a:latin typeface="Candara" panose="020E0502030303020204" pitchFamily="34" charset="0"/>
              </a:rPr>
              <a:t>retrieval, NAACL-HLT</a:t>
            </a:r>
            <a:r>
              <a:rPr lang="en-US" altLang="zh-CN" sz="1600">
                <a:latin typeface="Candara" panose="020E0502030303020204" pitchFamily="34" charset="0"/>
              </a:rPr>
              <a:t>, </a:t>
            </a:r>
            <a:r>
              <a:rPr lang="en-US" altLang="zh-CN" sz="1600" smtClean="0">
                <a:latin typeface="Candara" panose="020E0502030303020204" pitchFamily="34" charset="0"/>
              </a:rPr>
              <a:t>2021</a:t>
            </a:r>
            <a:endParaRPr lang="en" altLang="zh-CN" sz="1600">
              <a:latin typeface="Candara" panose="020E0502030303020204" pitchFamily="34" charset="0"/>
            </a:endParaRPr>
          </a:p>
          <a:p>
            <a:pPr marL="342900" indent="-342900" algn="just">
              <a:lnSpc>
                <a:spcPct val="120000"/>
              </a:lnSpc>
              <a:buFont typeface="+mj-lt"/>
              <a:buAutoNum type="arabicPeriod"/>
            </a:pPr>
            <a:r>
              <a:rPr lang="en-US" altLang="zh-CN" sz="1600" b="1" smtClean="0">
                <a:latin typeface="Candara" panose="020E0502030303020204" pitchFamily="34" charset="0"/>
              </a:rPr>
              <a:t>ViSTA</a:t>
            </a:r>
            <a:r>
              <a:rPr lang="en-US" altLang="zh-CN" sz="1600" b="1">
                <a:latin typeface="Candara" panose="020E0502030303020204" pitchFamily="34" charset="0"/>
              </a:rPr>
              <a:t>: Vision and Scene Text Aggregation for Cross-Modal Retrieval </a:t>
            </a:r>
            <a:r>
              <a:rPr lang="en-US" altLang="zh-CN" sz="1600" b="1">
                <a:latin typeface="Candara" panose="020E0502030303020204" pitchFamily="34" charset="0"/>
              </a:rPr>
              <a:t>, </a:t>
            </a:r>
            <a:r>
              <a:rPr lang="en-US" altLang="zh-CN" sz="1600" b="1" smtClean="0">
                <a:latin typeface="Candara" panose="020E0502030303020204" pitchFamily="34" charset="0"/>
              </a:rPr>
              <a:t>CVPR, 2022</a:t>
            </a:r>
            <a:endParaRPr lang="en" altLang="zh-CN" sz="1600" b="1">
              <a:latin typeface="Candara" panose="020E0502030303020204" pitchFamily="34" charset="0"/>
            </a:endParaRPr>
          </a:p>
          <a:p>
            <a:pPr marL="342900" indent="-342900" algn="just">
              <a:lnSpc>
                <a:spcPct val="120000"/>
              </a:lnSpc>
              <a:buFont typeface="+mj-lt"/>
              <a:buAutoNum type="arabicPeriod"/>
            </a:pPr>
            <a:r>
              <a:rPr lang="en-US" altLang="zh-CN" sz="1600" b="1">
                <a:latin typeface="Candara" panose="020E0502030303020204" pitchFamily="34" charset="0"/>
              </a:rPr>
              <a:t>COTS: Collaborative Two-Stream Vision-Language </a:t>
            </a:r>
            <a:r>
              <a:rPr lang="en-US" altLang="zh-CN" sz="1600" b="1">
                <a:latin typeface="Candara" panose="020E0502030303020204" pitchFamily="34" charset="0"/>
              </a:rPr>
              <a:t>Pre-Training </a:t>
            </a:r>
            <a:r>
              <a:rPr lang="en-US" altLang="zh-CN" sz="1600" b="1" smtClean="0">
                <a:latin typeface="Candara" panose="020E0502030303020204" pitchFamily="34" charset="0"/>
              </a:rPr>
              <a:t>Model for </a:t>
            </a:r>
            <a:r>
              <a:rPr lang="en-US" altLang="zh-CN" sz="1600" b="1">
                <a:latin typeface="Candara" panose="020E0502030303020204" pitchFamily="34" charset="0"/>
              </a:rPr>
              <a:t>Cross-Modal Retrieval</a:t>
            </a:r>
            <a:r>
              <a:rPr lang="en-US" altLang="zh-CN" sz="1600" b="1">
                <a:latin typeface="Candara" panose="020E0502030303020204" pitchFamily="34" charset="0"/>
              </a:rPr>
              <a:t>, </a:t>
            </a:r>
            <a:r>
              <a:rPr lang="en-US" altLang="zh-CN" sz="1600" b="1" smtClean="0">
                <a:latin typeface="Candara" panose="020E0502030303020204" pitchFamily="34" charset="0"/>
              </a:rPr>
              <a:t>CVPR, 2022</a:t>
            </a:r>
            <a:endParaRPr lang="en-US" altLang="zh-CN" sz="1600" b="1">
              <a:latin typeface="Candara" panose="020E0502030303020204" pitchFamily="34" charset="0"/>
            </a:endParaRPr>
          </a:p>
        </p:txBody>
      </p:sp>
    </p:spTree>
    <p:extLst>
      <p:ext uri="{BB962C8B-B14F-4D97-AF65-F5344CB8AC3E}">
        <p14:creationId xmlns:p14="http://schemas.microsoft.com/office/powerpoint/2010/main" val="198630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b="0" smtClean="0">
                <a:latin typeface="Candara" panose="020E0502030303020204" pitchFamily="34" charset="0"/>
              </a:rPr>
              <a:t>Oscar</a:t>
            </a:r>
            <a:r>
              <a:rPr kumimoji="1" lang="en-US" altLang="zh-CN" b="0">
                <a:latin typeface="Candara" panose="020E0502030303020204" pitchFamily="34" charset="0"/>
              </a:rPr>
              <a:t>: Object-Semantics </a:t>
            </a:r>
            <a:r>
              <a:rPr kumimoji="1" lang="en-US" altLang="zh-CN" b="0">
                <a:latin typeface="Candara" panose="020E0502030303020204" pitchFamily="34" charset="0"/>
              </a:rPr>
              <a:t>Aligned </a:t>
            </a:r>
            <a:r>
              <a:rPr kumimoji="1" lang="en-US" altLang="zh-CN" b="0" smtClean="0">
                <a:latin typeface="Candara" panose="020E0502030303020204" pitchFamily="34" charset="0"/>
              </a:rPr>
              <a:t>Pre-training for </a:t>
            </a:r>
            <a:r>
              <a:rPr kumimoji="1" lang="en-US" altLang="zh-CN" b="0">
                <a:latin typeface="Candara" panose="020E0502030303020204" pitchFamily="34" charset="0"/>
              </a:rPr>
              <a:t>Vision-Language </a:t>
            </a:r>
            <a:r>
              <a:rPr kumimoji="1" lang="en-US" altLang="zh-CN" b="0" smtClean="0">
                <a:latin typeface="Candara" panose="020E0502030303020204" pitchFamily="34" charset="0"/>
              </a:rPr>
              <a:t/>
            </a:r>
            <a:br>
              <a:rPr kumimoji="1" lang="en-US" altLang="zh-CN" b="0" smtClean="0">
                <a:latin typeface="Candara" panose="020E0502030303020204" pitchFamily="34" charset="0"/>
              </a:rPr>
            </a:br>
            <a:r>
              <a:rPr kumimoji="1" lang="en-US" altLang="zh-CN" b="0" smtClean="0">
                <a:latin typeface="Candara" panose="020E0502030303020204" pitchFamily="34" charset="0"/>
              </a:rPr>
              <a:t>Tasks</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8</a:t>
            </a:fld>
            <a:endParaRPr lang="zh-CN" altLang="en-US"/>
          </a:p>
        </p:txBody>
      </p:sp>
      <p:pic>
        <p:nvPicPr>
          <p:cNvPr id="45" name="图片 44" descr="C:\Users\xin\Desktop\中科大.png中科大"/>
          <p:cNvPicPr>
            <a:picLocks noChangeAspect="1"/>
          </p:cNvPicPr>
          <p:nvPr/>
        </p:nvPicPr>
        <p:blipFill>
          <a:blip r:embed="rId3"/>
          <a:srcRect/>
          <a:stretch>
            <a:fillRect/>
          </a:stretch>
        </p:blipFill>
        <p:spPr>
          <a:xfrm>
            <a:off x="10705148" y="106680"/>
            <a:ext cx="815340" cy="815340"/>
          </a:xfrm>
          <a:prstGeom prst="rect">
            <a:avLst/>
          </a:prstGeom>
        </p:spPr>
      </p:pic>
      <p:sp>
        <p:nvSpPr>
          <p:cNvPr id="9" name="文本框 8">
            <a:extLst>
              <a:ext uri="{FF2B5EF4-FFF2-40B4-BE49-F238E27FC236}">
                <a16:creationId xmlns:a16="http://schemas.microsoft.com/office/drawing/2014/main" id="{2490AD82-9584-FC4D-A43F-25E7203504C4}"/>
              </a:ext>
            </a:extLst>
          </p:cNvPr>
          <p:cNvSpPr txBox="1"/>
          <p:nvPr/>
        </p:nvSpPr>
        <p:spPr>
          <a:xfrm>
            <a:off x="669924" y="1135379"/>
            <a:ext cx="10725633" cy="1572738"/>
          </a:xfrm>
          <a:prstGeom prst="rect">
            <a:avLst/>
          </a:prstGeom>
          <a:noFill/>
        </p:spPr>
        <p:txBody>
          <a:bodyPr wrap="square" rtlCol="0">
            <a:spAutoFit/>
          </a:bodyPr>
          <a:lstStyle/>
          <a:p>
            <a:pPr>
              <a:lnSpc>
                <a:spcPct val="130000"/>
              </a:lnSpc>
            </a:pPr>
            <a:r>
              <a:rPr lang="en" altLang="zh-CN" sz="2000" b="1">
                <a:latin typeface="Candara" panose="020E0502030303020204" pitchFamily="34" charset="0"/>
              </a:rPr>
              <a:t>M</a:t>
            </a:r>
            <a:r>
              <a:rPr lang="en-US" altLang="zh-CN" sz="2000" b="1" smtClean="0">
                <a:latin typeface="Candara" panose="020E0502030303020204" pitchFamily="34" charset="0"/>
              </a:rPr>
              <a:t>otivation</a:t>
            </a:r>
            <a:r>
              <a:rPr lang="en" altLang="zh-CN" sz="2000">
                <a:latin typeface="Candara" panose="020E0502030303020204" pitchFamily="34" charset="0"/>
              </a:rPr>
              <a:t>:</a:t>
            </a:r>
            <a:r>
              <a:rPr lang="en" altLang="zh-CN" sz="2000" smtClean="0">
                <a:latin typeface="Candara" panose="020E0502030303020204" pitchFamily="34" charset="0"/>
              </a:rPr>
              <a:t> </a:t>
            </a:r>
            <a:endParaRPr lang="en" altLang="zh-CN" sz="2000">
              <a:latin typeface="Candara" panose="020E0502030303020204" pitchFamily="34" charset="0"/>
            </a:endParaRPr>
          </a:p>
          <a:p>
            <a:pPr marL="342900" indent="-342900">
              <a:lnSpc>
                <a:spcPct val="130000"/>
              </a:lnSpc>
              <a:buAutoNum type="arabicParenBoth"/>
            </a:pPr>
            <a:r>
              <a:rPr lang="en-US" altLang="zh-CN">
                <a:latin typeface="Candara" panose="020E0502030303020204" pitchFamily="34" charset="0"/>
              </a:rPr>
              <a:t>  existing works :  </a:t>
            </a:r>
            <a:r>
              <a:rPr lang="en-US" altLang="zh-CN">
                <a:solidFill>
                  <a:srgbClr val="FF0000"/>
                </a:solidFill>
                <a:latin typeface="Candara" panose="020E0502030303020204" pitchFamily="34" charset="0"/>
              </a:rPr>
              <a:t>simply concatenate </a:t>
            </a:r>
            <a:r>
              <a:rPr lang="en-US" altLang="zh-CN">
                <a:latin typeface="Candara" panose="020E0502030303020204" pitchFamily="34" charset="0"/>
              </a:rPr>
              <a:t>image </a:t>
            </a:r>
            <a:r>
              <a:rPr lang="en-US" altLang="zh-CN">
                <a:latin typeface="Candara" panose="020E0502030303020204" pitchFamily="34" charset="0"/>
              </a:rPr>
              <a:t>region </a:t>
            </a:r>
            <a:r>
              <a:rPr lang="en-US" altLang="zh-CN" smtClean="0">
                <a:latin typeface="Candara" panose="020E0502030303020204" pitchFamily="34" charset="0"/>
              </a:rPr>
              <a:t>features and </a:t>
            </a:r>
            <a:r>
              <a:rPr lang="en-US" altLang="zh-CN">
                <a:latin typeface="Candara" panose="020E0502030303020204" pitchFamily="34" charset="0"/>
              </a:rPr>
              <a:t>text features as input</a:t>
            </a:r>
            <a:endParaRPr lang="en-US" altLang="zh-CN" smtClean="0">
              <a:latin typeface="Candara" panose="020E0502030303020204" pitchFamily="34" charset="0"/>
            </a:endParaRPr>
          </a:p>
          <a:p>
            <a:pPr marL="457200" indent="-457200">
              <a:lnSpc>
                <a:spcPct val="130000"/>
              </a:lnSpc>
              <a:buAutoNum type="arabicParenBoth"/>
            </a:pPr>
            <a:r>
              <a:rPr lang="en-US" altLang="zh-CN" smtClean="0">
                <a:solidFill>
                  <a:srgbClr val="FF0000"/>
                </a:solidFill>
                <a:latin typeface="Candara" panose="020E0502030303020204" pitchFamily="34" charset="0"/>
              </a:rPr>
              <a:t>Self-attention</a:t>
            </a:r>
            <a:r>
              <a:rPr lang="en-US" altLang="zh-CN" smtClean="0">
                <a:latin typeface="Candara" panose="020E0502030303020204" pitchFamily="34" charset="0"/>
              </a:rPr>
              <a:t> </a:t>
            </a:r>
            <a:r>
              <a:rPr lang="en-US" altLang="zh-CN">
                <a:latin typeface="Candara" panose="020E0502030303020204" pitchFamily="34" charset="0"/>
              </a:rPr>
              <a:t>to learn image-text </a:t>
            </a:r>
            <a:r>
              <a:rPr lang="en-US" altLang="zh-CN">
                <a:latin typeface="Candara" panose="020E0502030303020204" pitchFamily="34" charset="0"/>
              </a:rPr>
              <a:t>semantic </a:t>
            </a:r>
            <a:r>
              <a:rPr lang="en-US" altLang="zh-CN" smtClean="0">
                <a:latin typeface="Candara" panose="020E0502030303020204" pitchFamily="34" charset="0"/>
              </a:rPr>
              <a:t>alignments</a:t>
            </a:r>
            <a:r>
              <a:rPr lang="zh-CN" altLang="en-US" smtClean="0">
                <a:latin typeface="Candara" panose="020E0502030303020204" pitchFamily="34" charset="0"/>
              </a:rPr>
              <a:t>（</a:t>
            </a:r>
            <a:r>
              <a:rPr lang="en-US" altLang="zh-CN" smtClean="0">
                <a:latin typeface="Candara" panose="020E0502030303020204" pitchFamily="34" charset="0"/>
              </a:rPr>
              <a:t>in </a:t>
            </a:r>
            <a:r>
              <a:rPr lang="en-US" altLang="zh-CN">
                <a:latin typeface="Candara" panose="020E0502030303020204" pitchFamily="34" charset="0"/>
              </a:rPr>
              <a:t>a brute </a:t>
            </a:r>
            <a:r>
              <a:rPr lang="en-US" altLang="zh-CN">
                <a:latin typeface="Candara" panose="020E0502030303020204" pitchFamily="34" charset="0"/>
              </a:rPr>
              <a:t>force </a:t>
            </a:r>
            <a:r>
              <a:rPr lang="en-US" altLang="zh-CN" smtClean="0">
                <a:latin typeface="Candara" panose="020E0502030303020204" pitchFamily="34" charset="0"/>
              </a:rPr>
              <a:t>manner </a:t>
            </a:r>
            <a:r>
              <a:rPr lang="en-US" altLang="zh-CN">
                <a:latin typeface="Candara" panose="020E0502030303020204" pitchFamily="34" charset="0"/>
              </a:rPr>
              <a:t>/</a:t>
            </a:r>
            <a:r>
              <a:rPr lang="en-US" altLang="zh-CN" smtClean="0">
                <a:latin typeface="Candara" panose="020E0502030303020204" pitchFamily="34" charset="0"/>
              </a:rPr>
              <a:t> </a:t>
            </a:r>
            <a:r>
              <a:rPr lang="zh-CN" altLang="en-US" sz="1600" smtClean="0">
                <a:latin typeface="黑体" panose="02010609060101010101" pitchFamily="49" charset="-122"/>
                <a:ea typeface="黑体" panose="02010609060101010101" pitchFamily="49" charset="-122"/>
              </a:rPr>
              <a:t>以蛮力方式</a:t>
            </a:r>
            <a:r>
              <a:rPr lang="zh-CN" altLang="en-US" smtClean="0">
                <a:latin typeface="Candara" panose="020E0502030303020204" pitchFamily="34" charset="0"/>
              </a:rPr>
              <a:t>）</a:t>
            </a:r>
            <a:endParaRPr lang="en-US" altLang="zh-CN" smtClean="0">
              <a:latin typeface="Candara" panose="020E0502030303020204" pitchFamily="34" charset="0"/>
            </a:endParaRPr>
          </a:p>
          <a:p>
            <a:pPr marL="457200" indent="-457200">
              <a:lnSpc>
                <a:spcPct val="130000"/>
              </a:lnSpc>
              <a:buAutoNum type="arabicParenBoth"/>
            </a:pPr>
            <a:r>
              <a:rPr lang="en-US" altLang="zh-CN">
                <a:latin typeface="Candara" panose="020E0502030303020204" pitchFamily="34" charset="0"/>
              </a:rPr>
              <a:t>Oscar: </a:t>
            </a:r>
            <a:r>
              <a:rPr lang="en-US" altLang="zh-CN">
                <a:solidFill>
                  <a:srgbClr val="FF0000"/>
                </a:solidFill>
                <a:latin typeface="Candara" panose="020E0502030303020204" pitchFamily="34" charset="0"/>
              </a:rPr>
              <a:t>object tags </a:t>
            </a:r>
            <a:r>
              <a:rPr lang="en-US" altLang="zh-CN">
                <a:latin typeface="Candara" panose="020E0502030303020204" pitchFamily="34" charset="0"/>
              </a:rPr>
              <a:t>detected in images as </a:t>
            </a:r>
            <a:r>
              <a:rPr lang="en-US" altLang="zh-CN" i="1">
                <a:solidFill>
                  <a:srgbClr val="FF0000"/>
                </a:solidFill>
                <a:latin typeface="Candara" panose="020E0502030303020204" pitchFamily="34" charset="0"/>
              </a:rPr>
              <a:t>anchor </a:t>
            </a:r>
            <a:r>
              <a:rPr lang="en-US" altLang="zh-CN" i="1">
                <a:solidFill>
                  <a:srgbClr val="FF0000"/>
                </a:solidFill>
                <a:latin typeface="Candara" panose="020E0502030303020204" pitchFamily="34" charset="0"/>
              </a:rPr>
              <a:t>points </a:t>
            </a:r>
            <a:r>
              <a:rPr lang="en-US" altLang="zh-CN" i="1">
                <a:latin typeface="Candara" panose="020E0502030303020204" pitchFamily="34" charset="0"/>
              </a:rPr>
              <a:t>(</a:t>
            </a:r>
            <a:r>
              <a:rPr lang="en-US" altLang="zh-CN" i="1">
                <a:latin typeface="Candara" panose="020E0502030303020204" pitchFamily="34" charset="0"/>
              </a:rPr>
              <a:t>significantly </a:t>
            </a:r>
            <a:r>
              <a:rPr lang="en-US" altLang="zh-CN" i="1" smtClean="0">
                <a:latin typeface="Candara" panose="020E0502030303020204" pitchFamily="34" charset="0"/>
              </a:rPr>
              <a:t>ease the </a:t>
            </a:r>
            <a:r>
              <a:rPr lang="en-US" altLang="zh-CN" i="1">
                <a:latin typeface="Candara" panose="020E0502030303020204" pitchFamily="34" charset="0"/>
              </a:rPr>
              <a:t>learning of alignments)</a:t>
            </a:r>
            <a:endParaRPr lang="en-US" altLang="zh-CN" sz="2000" i="1">
              <a:latin typeface="Candara" panose="020E0502030303020204" pitchFamily="34" charset="0"/>
            </a:endParaRPr>
          </a:p>
        </p:txBody>
      </p:sp>
      <p:pic>
        <p:nvPicPr>
          <p:cNvPr id="3" name="图片 2"/>
          <p:cNvPicPr>
            <a:picLocks noChangeAspect="1"/>
          </p:cNvPicPr>
          <p:nvPr/>
        </p:nvPicPr>
        <p:blipFill>
          <a:blip r:embed="rId4"/>
          <a:stretch>
            <a:fillRect/>
          </a:stretch>
        </p:blipFill>
        <p:spPr>
          <a:xfrm>
            <a:off x="1485900" y="2962755"/>
            <a:ext cx="7888849" cy="3030095"/>
          </a:xfrm>
          <a:prstGeom prst="rect">
            <a:avLst/>
          </a:prstGeom>
        </p:spPr>
      </p:pic>
      <p:sp>
        <p:nvSpPr>
          <p:cNvPr id="5" name="矩形 4"/>
          <p:cNvSpPr/>
          <p:nvPr/>
        </p:nvSpPr>
        <p:spPr>
          <a:xfrm>
            <a:off x="2979610" y="4241497"/>
            <a:ext cx="581891" cy="4468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490AD82-9584-FC4D-A43F-25E7203504C4}"/>
              </a:ext>
            </a:extLst>
          </p:cNvPr>
          <p:cNvSpPr txBox="1"/>
          <p:nvPr/>
        </p:nvSpPr>
        <p:spPr>
          <a:xfrm>
            <a:off x="106490" y="4939933"/>
            <a:ext cx="1493710" cy="492443"/>
          </a:xfrm>
          <a:prstGeom prst="rect">
            <a:avLst/>
          </a:prstGeom>
          <a:noFill/>
        </p:spPr>
        <p:txBody>
          <a:bodyPr wrap="square" rtlCol="0">
            <a:spAutoFit/>
          </a:bodyPr>
          <a:lstStyle/>
          <a:p>
            <a:pPr>
              <a:lnSpc>
                <a:spcPct val="130000"/>
              </a:lnSpc>
            </a:pPr>
            <a:r>
              <a:rPr lang="en-US" altLang="zh-CN" sz="2000" smtClean="0">
                <a:solidFill>
                  <a:srgbClr val="FF0000"/>
                </a:solidFill>
                <a:latin typeface="Candara" panose="020E0502030303020204" pitchFamily="34" charset="0"/>
              </a:rPr>
              <a:t>object </a:t>
            </a:r>
            <a:r>
              <a:rPr lang="en-US" altLang="zh-CN" sz="2000">
                <a:solidFill>
                  <a:srgbClr val="FF0000"/>
                </a:solidFill>
                <a:latin typeface="Candara" panose="020E0502030303020204" pitchFamily="34" charset="0"/>
              </a:rPr>
              <a:t>tags</a:t>
            </a:r>
            <a:endParaRPr lang="en" altLang="zh-CN" sz="2000">
              <a:solidFill>
                <a:srgbClr val="FF0000"/>
              </a:solidFill>
              <a:latin typeface="Candara" panose="020E0502030303020204" pitchFamily="34" charset="0"/>
              <a:ea typeface="黑体" panose="02010609060101010101" pitchFamily="49" charset="-122"/>
            </a:endParaRPr>
          </a:p>
        </p:txBody>
      </p:sp>
      <p:cxnSp>
        <p:nvCxnSpPr>
          <p:cNvPr id="15" name="直接箭头连接符 14"/>
          <p:cNvCxnSpPr/>
          <p:nvPr/>
        </p:nvCxnSpPr>
        <p:spPr>
          <a:xfrm flipV="1">
            <a:off x="1485900" y="4584854"/>
            <a:ext cx="1493710" cy="4946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2490AD82-9584-FC4D-A43F-25E7203504C4}"/>
              </a:ext>
            </a:extLst>
          </p:cNvPr>
          <p:cNvSpPr txBox="1"/>
          <p:nvPr/>
        </p:nvSpPr>
        <p:spPr>
          <a:xfrm>
            <a:off x="9527580" y="4606039"/>
            <a:ext cx="2224537" cy="932884"/>
          </a:xfrm>
          <a:prstGeom prst="rect">
            <a:avLst/>
          </a:prstGeom>
          <a:noFill/>
        </p:spPr>
        <p:txBody>
          <a:bodyPr wrap="square" rtlCol="0">
            <a:spAutoFit/>
          </a:bodyPr>
          <a:lstStyle/>
          <a:p>
            <a:pPr>
              <a:lnSpc>
                <a:spcPct val="130000"/>
              </a:lnSpc>
            </a:pPr>
            <a:r>
              <a:rPr lang="zh-CN" altLang="en-US" sz="1600" smtClean="0">
                <a:solidFill>
                  <a:srgbClr val="FF0000"/>
                </a:solidFill>
                <a:latin typeface="黑体" panose="02010609060101010101" pitchFamily="49" charset="-122"/>
                <a:ea typeface="黑体" panose="02010609060101010101" pitchFamily="49" charset="-122"/>
              </a:rPr>
              <a:t>动机：</a:t>
            </a:r>
            <a:r>
              <a:rPr lang="zh-CN" altLang="en-US" sz="1400">
                <a:latin typeface="黑体" panose="02010609060101010101" pitchFamily="49" charset="-122"/>
                <a:ea typeface="黑体" panose="02010609060101010101" pitchFamily="49" charset="-122"/>
              </a:rPr>
              <a:t>一个图像中的</a:t>
            </a:r>
            <a:r>
              <a:rPr lang="zh-CN" altLang="en-US" sz="1400">
                <a:solidFill>
                  <a:srgbClr val="FF0000"/>
                </a:solidFill>
                <a:latin typeface="黑体" panose="02010609060101010101" pitchFamily="49" charset="-122"/>
                <a:ea typeface="黑体" panose="02010609060101010101" pitchFamily="49" charset="-122"/>
              </a:rPr>
              <a:t>显著目标</a:t>
            </a:r>
            <a:r>
              <a:rPr lang="zh-CN" altLang="en-US" sz="1400">
                <a:latin typeface="黑体" panose="02010609060101010101" pitchFamily="49" charset="-122"/>
                <a:ea typeface="黑体" panose="02010609060101010101" pitchFamily="49" charset="-122"/>
              </a:rPr>
              <a:t>可以准确地检测，并经常在</a:t>
            </a:r>
            <a:r>
              <a:rPr lang="zh-CN" altLang="en-US" sz="1400">
                <a:solidFill>
                  <a:srgbClr val="FF0000"/>
                </a:solidFill>
                <a:latin typeface="黑体" panose="02010609060101010101" pitchFamily="49" charset="-122"/>
                <a:ea typeface="黑体" panose="02010609060101010101" pitchFamily="49" charset="-122"/>
              </a:rPr>
              <a:t>配对文本</a:t>
            </a:r>
            <a:r>
              <a:rPr lang="zh-CN" altLang="en-US" sz="1400">
                <a:solidFill>
                  <a:srgbClr val="FF0000"/>
                </a:solidFill>
                <a:latin typeface="黑体" panose="02010609060101010101" pitchFamily="49" charset="-122"/>
                <a:ea typeface="黑体" panose="02010609060101010101" pitchFamily="49" charset="-122"/>
              </a:rPr>
              <a:t>中</a:t>
            </a:r>
            <a:r>
              <a:rPr lang="zh-CN" altLang="en-US" sz="1400" smtClean="0">
                <a:latin typeface="黑体" panose="02010609060101010101" pitchFamily="49" charset="-122"/>
                <a:ea typeface="黑体" panose="02010609060101010101" pitchFamily="49" charset="-122"/>
              </a:rPr>
              <a:t>提到</a:t>
            </a:r>
            <a:endParaRPr lang="en" altLang="zh-CN" sz="1600">
              <a:latin typeface="黑体" panose="02010609060101010101" pitchFamily="49" charset="-122"/>
              <a:ea typeface="黑体" panose="02010609060101010101" pitchFamily="49" charset="-122"/>
            </a:endParaRPr>
          </a:p>
        </p:txBody>
      </p:sp>
      <p:cxnSp>
        <p:nvCxnSpPr>
          <p:cNvPr id="23" name="直接箭头连接符 22"/>
          <p:cNvCxnSpPr>
            <a:stCxn id="22" idx="0"/>
          </p:cNvCxnSpPr>
          <p:nvPr/>
        </p:nvCxnSpPr>
        <p:spPr>
          <a:xfrm flipH="1" flipV="1">
            <a:off x="9098023" y="4162531"/>
            <a:ext cx="1541826" cy="44350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485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b="0" smtClean="0">
                <a:latin typeface="Candara" panose="020E0502030303020204" pitchFamily="34" charset="0"/>
              </a:rPr>
              <a:t>Oscar</a:t>
            </a:r>
            <a:endParaRPr lang="zh-CN" altLang="en-US" sz="3000" dirty="0"/>
          </a:p>
        </p:txBody>
      </p:sp>
      <p:pic>
        <p:nvPicPr>
          <p:cNvPr id="45" name="图片 44" descr="C:\Users\xin\Desktop\中科大.png中科大"/>
          <p:cNvPicPr>
            <a:picLocks noChangeAspect="1"/>
          </p:cNvPicPr>
          <p:nvPr/>
        </p:nvPicPr>
        <p:blipFill>
          <a:blip r:embed="rId2"/>
          <a:srcRect/>
          <a:stretch>
            <a:fillRect/>
          </a:stretch>
        </p:blipFill>
        <p:spPr>
          <a:xfrm>
            <a:off x="10705148" y="106680"/>
            <a:ext cx="815340" cy="815340"/>
          </a:xfrm>
          <a:prstGeom prst="rect">
            <a:avLst/>
          </a:prstGeom>
        </p:spPr>
      </p:pic>
      <p:pic>
        <p:nvPicPr>
          <p:cNvPr id="4" name="图片 3"/>
          <p:cNvPicPr>
            <a:picLocks noChangeAspect="1"/>
          </p:cNvPicPr>
          <p:nvPr/>
        </p:nvPicPr>
        <p:blipFill>
          <a:blip r:embed="rId3"/>
          <a:stretch>
            <a:fillRect/>
          </a:stretch>
        </p:blipFill>
        <p:spPr>
          <a:xfrm>
            <a:off x="669924" y="1278081"/>
            <a:ext cx="6402038" cy="4021283"/>
          </a:xfrm>
          <a:prstGeom prst="rect">
            <a:avLst/>
          </a:prstGeom>
        </p:spPr>
      </p:pic>
      <p:cxnSp>
        <p:nvCxnSpPr>
          <p:cNvPr id="6" name="直接连接符 5"/>
          <p:cNvCxnSpPr/>
          <p:nvPr/>
        </p:nvCxnSpPr>
        <p:spPr>
          <a:xfrm>
            <a:off x="3403528" y="5299364"/>
            <a:ext cx="326274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669924" y="4592782"/>
            <a:ext cx="3876604" cy="692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5">
            <a:extLst>
              <a:ext uri="{FF2B5EF4-FFF2-40B4-BE49-F238E27FC236}">
                <a16:creationId xmlns:a16="http://schemas.microsoft.com/office/drawing/2014/main" id="{2490AD82-9584-FC4D-A43F-25E7203504C4}"/>
              </a:ext>
            </a:extLst>
          </p:cNvPr>
          <p:cNvSpPr txBox="1"/>
          <p:nvPr/>
        </p:nvSpPr>
        <p:spPr>
          <a:xfrm>
            <a:off x="7146607" y="1135379"/>
            <a:ext cx="4545073" cy="371640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b="1" smtClean="0">
                <a:latin typeface="Candara" panose="020E0502030303020204" pitchFamily="34" charset="0"/>
              </a:rPr>
              <a:t>方法：</a:t>
            </a:r>
            <a:endParaRPr lang="en-US" altLang="zh-CN" b="1">
              <a:latin typeface="Candara" panose="020E0502030303020204" pitchFamily="34" charset="0"/>
            </a:endParaRPr>
          </a:p>
          <a:p>
            <a:pPr>
              <a:lnSpc>
                <a:spcPct val="130000"/>
              </a:lnSpc>
            </a:pPr>
            <a:r>
              <a:rPr lang="en-US" altLang="zh-CN" b="1" smtClean="0">
                <a:latin typeface="Candara" panose="020E0502030303020204" pitchFamily="34" charset="0"/>
              </a:rPr>
              <a:t>Input</a:t>
            </a:r>
          </a:p>
          <a:p>
            <a:pPr marL="285750" indent="-285750" algn="just">
              <a:lnSpc>
                <a:spcPct val="120000"/>
              </a:lnSpc>
              <a:buFont typeface="Wingdings" panose="05000000000000000000" pitchFamily="2" charset="2"/>
              <a:buChar char="l"/>
            </a:pPr>
            <a:r>
              <a:rPr lang="en-US" altLang="zh-CN" sz="1700">
                <a:latin typeface="Candara" panose="020E0502030303020204" pitchFamily="34" charset="0"/>
                <a:ea typeface="黑体" panose="02010609060101010101" pitchFamily="49" charset="-122"/>
              </a:rPr>
              <a:t>Oscar </a:t>
            </a:r>
            <a:r>
              <a:rPr lang="zh-CN" altLang="en-US" sz="1700">
                <a:latin typeface="Candara" panose="020E0502030303020204" pitchFamily="34" charset="0"/>
                <a:ea typeface="黑体" panose="02010609060101010101" pitchFamily="49" charset="-122"/>
              </a:rPr>
              <a:t>将每个输入的 </a:t>
            </a:r>
            <a:r>
              <a:rPr lang="en-US" altLang="zh-CN" sz="1700">
                <a:latin typeface="Candara" panose="020E0502030303020204" pitchFamily="34" charset="0"/>
                <a:ea typeface="黑体" panose="02010609060101010101" pitchFamily="49" charset="-122"/>
              </a:rPr>
              <a:t>image-text pair </a:t>
            </a:r>
            <a:r>
              <a:rPr lang="zh-CN" altLang="en-US" sz="1700">
                <a:latin typeface="Candara" panose="020E0502030303020204" pitchFamily="34" charset="0"/>
                <a:ea typeface="黑体" panose="02010609060101010101" pitchFamily="49" charset="-122"/>
              </a:rPr>
              <a:t>都表示为 </a:t>
            </a:r>
            <a:r>
              <a:rPr lang="en-US" altLang="zh-CN" sz="1700">
                <a:solidFill>
                  <a:srgbClr val="FF0000"/>
                </a:solidFill>
                <a:latin typeface="Candara" panose="020E0502030303020204" pitchFamily="34" charset="0"/>
                <a:ea typeface="黑体" panose="02010609060101010101" pitchFamily="49" charset="-122"/>
              </a:rPr>
              <a:t>Word-Tag-Image triple </a:t>
            </a:r>
            <a:r>
              <a:rPr lang="en-US" altLang="zh-CN" sz="1700">
                <a:latin typeface="Candara" panose="020E0502030303020204" pitchFamily="34" charset="0"/>
                <a:ea typeface="黑体" panose="02010609060101010101" pitchFamily="49" charset="-122"/>
              </a:rPr>
              <a:t>( w , q , v </a:t>
            </a:r>
            <a:r>
              <a:rPr lang="en-US" altLang="zh-CN" sz="1700">
                <a:latin typeface="Candara" panose="020E0502030303020204" pitchFamily="34" charset="0"/>
                <a:ea typeface="黑体" panose="02010609060101010101" pitchFamily="49" charset="-122"/>
              </a:rPr>
              <a:t>) </a:t>
            </a:r>
            <a:r>
              <a:rPr lang="zh-CN" altLang="en-US" sz="1700" smtClean="0">
                <a:latin typeface="Candara" panose="020E0502030303020204" pitchFamily="34" charset="0"/>
                <a:ea typeface="黑体" panose="02010609060101010101" pitchFamily="49" charset="-122"/>
              </a:rPr>
              <a:t>，</a:t>
            </a:r>
            <a:r>
              <a:rPr lang="zh-CN" altLang="en-US" sz="1700">
                <a:latin typeface="Candara" panose="020E0502030303020204" pitchFamily="34" charset="0"/>
                <a:ea typeface="黑体" panose="02010609060101010101" pitchFamily="49" charset="-122"/>
              </a:rPr>
              <a:t>其中 </a:t>
            </a:r>
            <a:r>
              <a:rPr lang="en-US" altLang="zh-CN" sz="1700">
                <a:solidFill>
                  <a:srgbClr val="FF0000"/>
                </a:solidFill>
                <a:latin typeface="Candara" panose="020E0502030303020204" pitchFamily="34" charset="0"/>
                <a:ea typeface="黑体" panose="02010609060101010101" pitchFamily="49" charset="-122"/>
              </a:rPr>
              <a:t>w </a:t>
            </a:r>
            <a:r>
              <a:rPr lang="zh-CN" altLang="en-US" sz="1700" smtClean="0">
                <a:latin typeface="Candara" panose="020E0502030303020204" pitchFamily="34" charset="0"/>
                <a:ea typeface="黑体" panose="02010609060101010101" pitchFamily="49" charset="-122"/>
              </a:rPr>
              <a:t>为</a:t>
            </a:r>
            <a:r>
              <a:rPr lang="zh-CN" altLang="en-US" sz="1700">
                <a:latin typeface="Candara" panose="020E0502030303020204" pitchFamily="34" charset="0"/>
                <a:ea typeface="黑体" panose="02010609060101010101" pitchFamily="49" charset="-122"/>
              </a:rPr>
              <a:t>文本的 </a:t>
            </a:r>
            <a:r>
              <a:rPr lang="en-US" altLang="zh-CN" sz="1700">
                <a:latin typeface="Candara" panose="020E0502030303020204" pitchFamily="34" charset="0"/>
                <a:ea typeface="黑体" panose="02010609060101010101" pitchFamily="49" charset="-122"/>
              </a:rPr>
              <a:t>word </a:t>
            </a:r>
            <a:r>
              <a:rPr lang="en-US" altLang="zh-CN" sz="1700">
                <a:latin typeface="Candara" panose="020E0502030303020204" pitchFamily="34" charset="0"/>
                <a:ea typeface="黑体" panose="02010609060101010101" pitchFamily="49" charset="-122"/>
              </a:rPr>
              <a:t>embedding </a:t>
            </a:r>
            <a:r>
              <a:rPr lang="zh-CN" altLang="en-US" sz="1700" smtClean="0">
                <a:latin typeface="Candara" panose="020E0502030303020204" pitchFamily="34" charset="0"/>
                <a:ea typeface="黑体" panose="02010609060101010101" pitchFamily="49" charset="-122"/>
              </a:rPr>
              <a:t>， </a:t>
            </a:r>
            <a:r>
              <a:rPr lang="en-US" altLang="zh-CN" sz="1700" smtClean="0">
                <a:solidFill>
                  <a:srgbClr val="FF0000"/>
                </a:solidFill>
                <a:latin typeface="Candara" panose="020E0502030303020204" pitchFamily="34" charset="0"/>
                <a:ea typeface="黑体" panose="02010609060101010101" pitchFamily="49" charset="-122"/>
              </a:rPr>
              <a:t>q</a:t>
            </a:r>
            <a:r>
              <a:rPr lang="zh-CN" altLang="en-US" sz="1700" smtClean="0">
                <a:latin typeface="Candara" panose="020E0502030303020204" pitchFamily="34" charset="0"/>
                <a:ea typeface="黑体" panose="02010609060101010101" pitchFamily="49" charset="-122"/>
              </a:rPr>
              <a:t>为</a:t>
            </a:r>
            <a:r>
              <a:rPr lang="zh-CN" altLang="en-US" sz="1700">
                <a:latin typeface="Candara" panose="020E0502030303020204" pitchFamily="34" charset="0"/>
                <a:ea typeface="黑体" panose="02010609060101010101" pitchFamily="49" charset="-122"/>
              </a:rPr>
              <a:t>图像中检测出的 </a:t>
            </a:r>
            <a:r>
              <a:rPr lang="en-US" altLang="zh-CN" sz="1700">
                <a:latin typeface="Candara" panose="020E0502030303020204" pitchFamily="34" charset="0"/>
                <a:ea typeface="黑体" panose="02010609060101010101" pitchFamily="49" charset="-122"/>
              </a:rPr>
              <a:t>object tags (</a:t>
            </a:r>
            <a:r>
              <a:rPr lang="zh-CN" altLang="en-US" sz="1700">
                <a:latin typeface="Candara" panose="020E0502030303020204" pitchFamily="34" charset="0"/>
                <a:ea typeface="黑体" panose="02010609060101010101" pitchFamily="49" charset="-122"/>
              </a:rPr>
              <a:t>以文本的方式输入模型</a:t>
            </a:r>
            <a:r>
              <a:rPr lang="en-US" altLang="zh-CN" sz="1700">
                <a:latin typeface="Candara" panose="020E0502030303020204" pitchFamily="34" charset="0"/>
                <a:ea typeface="黑体" panose="02010609060101010101" pitchFamily="49" charset="-122"/>
              </a:rPr>
              <a:t>) </a:t>
            </a:r>
            <a:r>
              <a:rPr lang="zh-CN" altLang="en-US" sz="1700">
                <a:latin typeface="Candara" panose="020E0502030303020204" pitchFamily="34" charset="0"/>
                <a:ea typeface="黑体" panose="02010609060101010101" pitchFamily="49" charset="-122"/>
              </a:rPr>
              <a:t>的 </a:t>
            </a:r>
            <a:r>
              <a:rPr lang="en-US" altLang="zh-CN" sz="1700">
                <a:latin typeface="Candara" panose="020E0502030303020204" pitchFamily="34" charset="0"/>
                <a:ea typeface="黑体" panose="02010609060101010101" pitchFamily="49" charset="-122"/>
              </a:rPr>
              <a:t>word embedding </a:t>
            </a:r>
            <a:r>
              <a:rPr lang="zh-CN" altLang="en-US" sz="1700">
                <a:latin typeface="Candara" panose="020E0502030303020204" pitchFamily="34" charset="0"/>
                <a:ea typeface="黑体" panose="02010609060101010101" pitchFamily="49" charset="-122"/>
              </a:rPr>
              <a:t>序列， </a:t>
            </a:r>
            <a:r>
              <a:rPr lang="en-US" altLang="zh-CN" sz="1700">
                <a:solidFill>
                  <a:srgbClr val="FF0000"/>
                </a:solidFill>
                <a:latin typeface="Candara" panose="020E0502030303020204" pitchFamily="34" charset="0"/>
                <a:ea typeface="黑体" panose="02010609060101010101" pitchFamily="49" charset="-122"/>
              </a:rPr>
              <a:t>v </a:t>
            </a:r>
            <a:r>
              <a:rPr lang="zh-CN" altLang="en-US" sz="1700" smtClean="0">
                <a:latin typeface="Candara" panose="020E0502030303020204" pitchFamily="34" charset="0"/>
                <a:ea typeface="黑体" panose="02010609060101010101" pitchFamily="49" charset="-122"/>
              </a:rPr>
              <a:t>为</a:t>
            </a:r>
            <a:r>
              <a:rPr lang="zh-CN" altLang="en-US" sz="1700">
                <a:latin typeface="Candara" panose="020E0502030303020204" pitchFamily="34" charset="0"/>
                <a:ea typeface="黑体" panose="02010609060101010101" pitchFamily="49" charset="-122"/>
              </a:rPr>
              <a:t>图像的 </a:t>
            </a:r>
            <a:r>
              <a:rPr lang="en-US" altLang="zh-CN" sz="1700">
                <a:latin typeface="Candara" panose="020E0502030303020204" pitchFamily="34" charset="0"/>
                <a:ea typeface="黑体" panose="02010609060101010101" pitchFamily="49" charset="-122"/>
              </a:rPr>
              <a:t>region </a:t>
            </a:r>
            <a:r>
              <a:rPr lang="en-US" altLang="zh-CN" sz="1700" smtClean="0">
                <a:latin typeface="Candara" panose="020E0502030303020204" pitchFamily="34" charset="0"/>
                <a:ea typeface="黑体" panose="02010609060101010101" pitchFamily="49" charset="-122"/>
              </a:rPr>
              <a:t>vectors</a:t>
            </a:r>
            <a:endParaRPr lang="en-US" altLang="zh-CN" sz="1700" b="1">
              <a:latin typeface="Candara" panose="020E0502030303020204" pitchFamily="34" charset="0"/>
            </a:endParaRPr>
          </a:p>
          <a:p>
            <a:pPr algn="just">
              <a:lnSpc>
                <a:spcPct val="130000"/>
              </a:lnSpc>
            </a:pPr>
            <a:endParaRPr lang="en-US" altLang="zh-CN" sz="1700" b="1">
              <a:latin typeface="Candara" panose="020E0502030303020204" pitchFamily="34" charset="0"/>
              <a:ea typeface="黑体" panose="02010609060101010101" pitchFamily="49" charset="-122"/>
            </a:endParaRPr>
          </a:p>
          <a:p>
            <a:pPr marL="285750" indent="-285750" algn="just">
              <a:lnSpc>
                <a:spcPct val="130000"/>
              </a:lnSpc>
              <a:buFont typeface="Wingdings" panose="05000000000000000000" pitchFamily="2" charset="2"/>
              <a:buChar char="l"/>
            </a:pPr>
            <a:r>
              <a:rPr lang="en-US" altLang="zh-CN" sz="1700">
                <a:latin typeface="Candara" panose="020E0502030303020204" pitchFamily="34" charset="0"/>
                <a:ea typeface="黑体" panose="02010609060101010101" pitchFamily="49" charset="-122"/>
              </a:rPr>
              <a:t>Oscar </a:t>
            </a:r>
            <a:r>
              <a:rPr lang="zh-CN" altLang="en-US" sz="1700">
                <a:latin typeface="Candara" panose="020E0502030303020204" pitchFamily="34" charset="0"/>
                <a:ea typeface="黑体" panose="02010609060101010101" pitchFamily="49" charset="-122"/>
              </a:rPr>
              <a:t>引入 </a:t>
            </a:r>
            <a:r>
              <a:rPr lang="en-US" altLang="zh-CN" sz="1700">
                <a:solidFill>
                  <a:srgbClr val="FF0000"/>
                </a:solidFill>
                <a:latin typeface="Candara" panose="020E0502030303020204" pitchFamily="34" charset="0"/>
                <a:ea typeface="黑体" panose="02010609060101010101" pitchFamily="49" charset="-122"/>
              </a:rPr>
              <a:t>q </a:t>
            </a:r>
            <a:r>
              <a:rPr lang="zh-CN" altLang="en-US" sz="1700" smtClean="0">
                <a:solidFill>
                  <a:srgbClr val="FF0000"/>
                </a:solidFill>
                <a:latin typeface="Candara" panose="020E0502030303020204" pitchFamily="34" charset="0"/>
                <a:ea typeface="黑体" panose="02010609060101010101" pitchFamily="49" charset="-122"/>
              </a:rPr>
              <a:t>作为 </a:t>
            </a:r>
            <a:r>
              <a:rPr lang="en-US" altLang="zh-CN" sz="1700">
                <a:solidFill>
                  <a:srgbClr val="FF0000"/>
                </a:solidFill>
                <a:latin typeface="Candara" panose="020E0502030303020204" pitchFamily="34" charset="0"/>
                <a:ea typeface="黑体" panose="02010609060101010101" pitchFamily="49" charset="-122"/>
              </a:rPr>
              <a:t>anchor points </a:t>
            </a:r>
            <a:r>
              <a:rPr lang="zh-CN" altLang="en-US" sz="1700">
                <a:latin typeface="Candara" panose="020E0502030303020204" pitchFamily="34" charset="0"/>
                <a:ea typeface="黑体" panose="02010609060101010101" pitchFamily="49" charset="-122"/>
              </a:rPr>
              <a:t>可以加强模型 </a:t>
            </a:r>
            <a:r>
              <a:rPr lang="en-US" altLang="zh-CN" sz="1700">
                <a:latin typeface="Candara" panose="020E0502030303020204" pitchFamily="34" charset="0"/>
                <a:ea typeface="黑体" panose="02010609060101010101" pitchFamily="49" charset="-122"/>
              </a:rPr>
              <a:t>image-text alignment </a:t>
            </a:r>
            <a:r>
              <a:rPr lang="zh-CN" altLang="en-US" sz="1700">
                <a:latin typeface="Candara" panose="020E0502030303020204" pitchFamily="34" charset="0"/>
                <a:ea typeface="黑体" panose="02010609060101010101" pitchFamily="49" charset="-122"/>
              </a:rPr>
              <a:t>的能力</a:t>
            </a:r>
            <a:endParaRPr lang="en-US" altLang="zh-CN" sz="1700" smtClean="0">
              <a:latin typeface="Candara" panose="020E0502030303020204" pitchFamily="34" charset="0"/>
              <a:ea typeface="黑体" panose="02010609060101010101" pitchFamily="49" charset="-122"/>
            </a:endParaRPr>
          </a:p>
        </p:txBody>
      </p:sp>
      <p:sp>
        <p:nvSpPr>
          <p:cNvPr id="12" name="文本框 15">
            <a:extLst>
              <a:ext uri="{FF2B5EF4-FFF2-40B4-BE49-F238E27FC236}">
                <a16:creationId xmlns:a16="http://schemas.microsoft.com/office/drawing/2014/main" id="{2490AD82-9584-FC4D-A43F-25E7203504C4}"/>
              </a:ext>
            </a:extLst>
          </p:cNvPr>
          <p:cNvSpPr txBox="1"/>
          <p:nvPr/>
        </p:nvSpPr>
        <p:spPr>
          <a:xfrm>
            <a:off x="595512" y="5548745"/>
            <a:ext cx="11261065" cy="812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a:solidFill>
                  <a:srgbClr val="FF0000"/>
                </a:solidFill>
                <a:latin typeface="Candara" panose="020E0502030303020204" pitchFamily="34" charset="0"/>
                <a:ea typeface="黑体" panose="02010609060101010101" pitchFamily="49" charset="-122"/>
              </a:rPr>
              <a:t>该结论是基于以下观察：</a:t>
            </a:r>
            <a:r>
              <a:rPr lang="zh-CN" altLang="en-US">
                <a:latin typeface="Candara" panose="020E0502030303020204" pitchFamily="34" charset="0"/>
                <a:ea typeface="黑体" panose="02010609060101010101" pitchFamily="49" charset="-122"/>
              </a:rPr>
              <a:t>在 </a:t>
            </a:r>
            <a:r>
              <a:rPr lang="en-US" altLang="zh-CN">
                <a:latin typeface="Candara" panose="020E0502030303020204" pitchFamily="34" charset="0"/>
                <a:ea typeface="黑体" panose="02010609060101010101" pitchFamily="49" charset="-122"/>
              </a:rPr>
              <a:t>image-text </a:t>
            </a:r>
            <a:r>
              <a:rPr lang="en-US" altLang="zh-CN" smtClean="0">
                <a:latin typeface="Candara" panose="020E0502030303020204" pitchFamily="34" charset="0"/>
                <a:ea typeface="黑体" panose="02010609060101010101" pitchFamily="49" charset="-122"/>
              </a:rPr>
              <a:t>pair</a:t>
            </a:r>
            <a:r>
              <a:rPr lang="zh-CN" altLang="en-US" smtClean="0">
                <a:latin typeface="Candara" panose="020E0502030303020204" pitchFamily="34" charset="0"/>
                <a:ea typeface="黑体" panose="02010609060101010101" pitchFamily="49" charset="-122"/>
              </a:rPr>
              <a:t>中</a:t>
            </a:r>
            <a:r>
              <a:rPr lang="zh-CN" altLang="en-US">
                <a:latin typeface="Candara" panose="020E0502030303020204" pitchFamily="34" charset="0"/>
                <a:ea typeface="黑体" panose="02010609060101010101" pitchFamily="49" charset="-122"/>
              </a:rPr>
              <a:t>，图像里出现的重要物体往往也会出现在文本中，并使用与 </a:t>
            </a:r>
            <a:r>
              <a:rPr lang="en-US" altLang="zh-CN">
                <a:latin typeface="Candara" panose="020E0502030303020204" pitchFamily="34" charset="0"/>
                <a:ea typeface="黑体" panose="02010609060101010101" pitchFamily="49" charset="-122"/>
              </a:rPr>
              <a:t>object tags </a:t>
            </a:r>
            <a:r>
              <a:rPr lang="zh-CN" altLang="en-US">
                <a:latin typeface="Candara" panose="020E0502030303020204" pitchFamily="34" charset="0"/>
                <a:ea typeface="黑体" panose="02010609060101010101" pitchFamily="49" charset="-122"/>
              </a:rPr>
              <a:t>相同或近义的词汇</a:t>
            </a:r>
            <a:r>
              <a:rPr lang="zh-CN" altLang="en-US">
                <a:latin typeface="Candara" panose="020E0502030303020204" pitchFamily="34" charset="0"/>
                <a:ea typeface="黑体" panose="02010609060101010101" pitchFamily="49" charset="-122"/>
              </a:rPr>
              <a:t>。</a:t>
            </a:r>
            <a:r>
              <a:rPr lang="zh-CN" altLang="en-US" smtClean="0">
                <a:latin typeface="Candara" panose="020E0502030303020204" pitchFamily="34" charset="0"/>
                <a:ea typeface="黑体" panose="02010609060101010101" pitchFamily="49" charset="-122"/>
              </a:rPr>
              <a:t>由于</a:t>
            </a:r>
            <a:r>
              <a:rPr lang="en-US" altLang="zh-CN" smtClean="0">
                <a:latin typeface="Candara" panose="020E0502030303020204" pitchFamily="34" charset="0"/>
                <a:ea typeface="黑体" panose="02010609060101010101" pitchFamily="49" charset="-122"/>
              </a:rPr>
              <a:t>q</a:t>
            </a:r>
            <a:r>
              <a:rPr lang="zh-CN" altLang="en-US" smtClean="0">
                <a:latin typeface="Candara" panose="020E0502030303020204" pitchFamily="34" charset="0"/>
                <a:ea typeface="黑体" panose="02010609060101010101" pitchFamily="49" charset="-122"/>
              </a:rPr>
              <a:t>和</a:t>
            </a:r>
            <a:r>
              <a:rPr lang="zh-CN" altLang="en-US">
                <a:latin typeface="Candara" panose="020E0502030303020204" pitchFamily="34" charset="0"/>
                <a:ea typeface="黑体" panose="02010609060101010101" pitchFamily="49" charset="-122"/>
              </a:rPr>
              <a:t> </a:t>
            </a:r>
            <a:r>
              <a:rPr lang="en-US" altLang="zh-CN" smtClean="0">
                <a:latin typeface="Candara" panose="020E0502030303020204" pitchFamily="34" charset="0"/>
                <a:ea typeface="黑体" panose="02010609060101010101" pitchFamily="49" charset="-122"/>
              </a:rPr>
              <a:t>w</a:t>
            </a:r>
            <a:r>
              <a:rPr lang="zh-CN" altLang="en-US" smtClean="0">
                <a:latin typeface="Candara" panose="020E0502030303020204" pitchFamily="34" charset="0"/>
                <a:ea typeface="黑体" panose="02010609060101010101" pitchFamily="49" charset="-122"/>
              </a:rPr>
              <a:t>都</a:t>
            </a:r>
            <a:r>
              <a:rPr lang="zh-CN" altLang="en-US">
                <a:latin typeface="Candara" panose="020E0502030303020204" pitchFamily="34" charset="0"/>
                <a:ea typeface="黑体" panose="02010609060101010101" pitchFamily="49" charset="-122"/>
              </a:rPr>
              <a:t>属于语言模态，因此模型更容易找到它们之间的对齐关系。</a:t>
            </a:r>
            <a:endParaRPr lang="en-US" altLang="zh-CN" b="1">
              <a:latin typeface="Candara" panose="020E0502030303020204" pitchFamily="34" charset="0"/>
              <a:ea typeface="黑体" panose="02010609060101010101" pitchFamily="49" charset="-122"/>
            </a:endParaRPr>
          </a:p>
        </p:txBody>
      </p:sp>
    </p:spTree>
    <p:extLst>
      <p:ext uri="{BB962C8B-B14F-4D97-AF65-F5344CB8AC3E}">
        <p14:creationId xmlns:p14="http://schemas.microsoft.com/office/powerpoint/2010/main" val="19686976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9c664601-5f3e-4fd1-b856-056a2e39c32e"/>
</p:tagLst>
</file>

<file path=ppt/theme/theme1.xml><?xml version="1.0" encoding="utf-8"?>
<a:theme xmlns:a="http://schemas.openxmlformats.org/drawingml/2006/main" name="主题5">
  <a:themeElements>
    <a:clrScheme name="lloyds banking group-英国劳埃德银行集团">
      <a:dk1>
        <a:srgbClr val="000000"/>
      </a:dk1>
      <a:lt1>
        <a:srgbClr val="FFFFFF"/>
      </a:lt1>
      <a:dk2>
        <a:srgbClr val="44546A"/>
      </a:dk2>
      <a:lt2>
        <a:srgbClr val="E7E6E6"/>
      </a:lt2>
      <a:accent1>
        <a:srgbClr val="00864F"/>
      </a:accent1>
      <a:accent2>
        <a:srgbClr val="1A53A1"/>
      </a:accent2>
      <a:accent3>
        <a:srgbClr val="2C84C6"/>
      </a:accent3>
      <a:accent4>
        <a:srgbClr val="5FB24E"/>
      </a:accent4>
      <a:accent5>
        <a:srgbClr val="236DB5"/>
      </a:accent5>
      <a:accent6>
        <a:srgbClr val="339949"/>
      </a:accent6>
      <a:hlink>
        <a:srgbClr val="B32B2B"/>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2752</TotalTime>
  <Words>1865</Words>
  <Application>Microsoft Office PowerPoint</Application>
  <PresentationFormat>宽屏</PresentationFormat>
  <Paragraphs>220</Paragraphs>
  <Slides>23</Slides>
  <Notes>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等线</vt:lpstr>
      <vt:lpstr>黑体</vt:lpstr>
      <vt:lpstr>宋体</vt:lpstr>
      <vt:lpstr>微软雅黑</vt:lpstr>
      <vt:lpstr>Arial</vt:lpstr>
      <vt:lpstr>Calibri</vt:lpstr>
      <vt:lpstr>Candara</vt:lpstr>
      <vt:lpstr>Wingdings</vt:lpstr>
      <vt:lpstr>主题5</vt:lpstr>
      <vt:lpstr>Vision-Language Pre-Training Model for Cross-Modal Retrieval</vt:lpstr>
      <vt:lpstr>What is Pre-Training ?</vt:lpstr>
      <vt:lpstr>What is Pre-Training ?</vt:lpstr>
      <vt:lpstr>What is Vision-Language Pre-Training ?</vt:lpstr>
      <vt:lpstr>What is Vision-Language Pre-Training  ?</vt:lpstr>
      <vt:lpstr>Vision-Language Pre-Training  </vt:lpstr>
      <vt:lpstr>Survey</vt:lpstr>
      <vt:lpstr>Oscar: Object-Semantics Aligned Pre-training for Vision-Language  Tasks</vt:lpstr>
      <vt:lpstr>Oscar</vt:lpstr>
      <vt:lpstr>Oscar</vt:lpstr>
      <vt:lpstr>Oscar</vt:lpstr>
      <vt:lpstr>Oscar</vt:lpstr>
      <vt:lpstr>Oscar</vt:lpstr>
      <vt:lpstr>COTS: Collaborative Two-Stream Vision-Language Pre-Training  Model for Cross-Modal Retrieval</vt:lpstr>
      <vt:lpstr>COTS</vt:lpstr>
      <vt:lpstr>COTS</vt:lpstr>
      <vt:lpstr>COTS</vt:lpstr>
      <vt:lpstr>COTS </vt:lpstr>
      <vt:lpstr>COTS </vt:lpstr>
      <vt:lpstr>ViSTA: Vision and Scene Text Aggregation for Cross-Modal Retrieval</vt:lpstr>
      <vt:lpstr>COTS</vt:lpstr>
      <vt:lpstr>COTS</vt:lpstr>
      <vt:lpstr>COTS </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USTC</cp:lastModifiedBy>
  <cp:revision>986</cp:revision>
  <cp:lastPrinted>2017-12-07T16:00:00Z</cp:lastPrinted>
  <dcterms:created xsi:type="dcterms:W3CDTF">2017-12-07T16:00:00Z</dcterms:created>
  <dcterms:modified xsi:type="dcterms:W3CDTF">2022-09-01T14:56:19Z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2052-11.1.0.10000</vt:lpwstr>
  </property>
</Properties>
</file>